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handoutMasterIdLst>
    <p:handoutMasterId r:id="rId26"/>
  </p:handoutMasterIdLst>
  <p:sldIdLst>
    <p:sldId id="2147482566" r:id="rId5"/>
    <p:sldId id="2147482567" r:id="rId6"/>
    <p:sldId id="2147482570" r:id="rId7"/>
    <p:sldId id="2147482574" r:id="rId8"/>
    <p:sldId id="2147482575" r:id="rId9"/>
    <p:sldId id="2147482576" r:id="rId10"/>
    <p:sldId id="2147482578" r:id="rId11"/>
    <p:sldId id="2147482580" r:id="rId12"/>
    <p:sldId id="2147482582" r:id="rId13"/>
    <p:sldId id="2147482581" r:id="rId14"/>
    <p:sldId id="2147482583" r:id="rId15"/>
    <p:sldId id="2147482584" r:id="rId16"/>
    <p:sldId id="2147482585" r:id="rId17"/>
    <p:sldId id="2147474539" r:id="rId18"/>
    <p:sldId id="2147482588" r:id="rId19"/>
    <p:sldId id="2147482586" r:id="rId20"/>
    <p:sldId id="2147482561" r:id="rId21"/>
    <p:sldId id="2147482562" r:id="rId22"/>
    <p:sldId id="2147482589" r:id="rId23"/>
    <p:sldId id="214748258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1CAA05-A594-7404-0698-428109073E14}" name="Tiffany Ihle" initials="TI" userId="S::tihle@nexstar.tv::749f2e67-c3c4-4c87-b6d7-e0583c8336ba" providerId="AD"/>
  <p188:author id="{A13F0880-E72C-CD32-8692-125A3606BEE4}" name="Sandra Kwon" initials="" userId="S::SKwon@Nexstar.tv::2fa86f72-8aed-43b5-83c9-0dd09513744f" providerId="AD"/>
  <p188:author id="{768456CB-6B30-283C-407F-1753F2BECFBD}" name="Tiffany Ihle" initials="TI" userId="S::TIhle@Nexstar.tv::749f2e67-c3c4-4c87-b6d7-e0583c8336ba" providerId="AD"/>
  <p188:author id="{3839C8EE-974D-79DC-091D-9ECB469C5301}" name="Laura Lamattina" initials="LL" userId="S::llamattina@nexstar.tv::aa1c3f50-8deb-4abb-b040-69ffae662ee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BB31"/>
    <a:srgbClr val="0C6AC0"/>
    <a:srgbClr val="D8B85D"/>
    <a:srgbClr val="0056EC"/>
    <a:srgbClr val="D0049F"/>
    <a:srgbClr val="FDC803"/>
    <a:srgbClr val="2135A8"/>
    <a:srgbClr val="F5F1ED"/>
    <a:srgbClr val="355CCE"/>
    <a:srgbClr val="198E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2A88FF-B259-75FF-6BB0-DDF28A13CF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4FF5B4A-375B-2C62-2584-832FD9A659B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F2093B6-16A2-C64D-B0E1-C094D74CCBD6}" type="datetimeFigureOut">
              <a:rPr lang="en-US" smtClean="0"/>
              <a:t>7/2/2025</a:t>
            </a:fld>
            <a:endParaRPr lang="en-US"/>
          </a:p>
        </p:txBody>
      </p:sp>
      <p:sp>
        <p:nvSpPr>
          <p:cNvPr id="4" name="Footer Placeholder 3">
            <a:extLst>
              <a:ext uri="{FF2B5EF4-FFF2-40B4-BE49-F238E27FC236}">
                <a16:creationId xmlns:a16="http://schemas.microsoft.com/office/drawing/2014/main" id="{61DBB693-9C57-F5A0-8436-1BF66BB864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BE6FAF6-4964-3502-D90F-4F700FD522C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3B57F9-3E7A-3846-9E6F-E549A6124809}" type="slidenum">
              <a:rPr lang="en-US" smtClean="0"/>
              <a:t>‹#›</a:t>
            </a:fld>
            <a:endParaRPr lang="en-US"/>
          </a:p>
        </p:txBody>
      </p:sp>
    </p:spTree>
    <p:extLst>
      <p:ext uri="{BB962C8B-B14F-4D97-AF65-F5344CB8AC3E}">
        <p14:creationId xmlns:p14="http://schemas.microsoft.com/office/powerpoint/2010/main" val="10955729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088F15-2E06-AB4B-93EC-59266E69542D}" type="datetimeFigureOut">
              <a:rPr lang="en-US" smtClean="0"/>
              <a:t>7/2/2025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4D572D-1C25-A04F-84FE-AFDB279DD615}" type="slidenum">
              <a:rPr lang="en-US" smtClean="0"/>
              <a:t>‹#›</a:t>
            </a:fld>
            <a:endParaRPr lang="en-US"/>
          </a:p>
        </p:txBody>
      </p:sp>
    </p:spTree>
    <p:extLst>
      <p:ext uri="{BB962C8B-B14F-4D97-AF65-F5344CB8AC3E}">
        <p14:creationId xmlns:p14="http://schemas.microsoft.com/office/powerpoint/2010/main" val="1180859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effectLst/>
                <a:latin typeface="Helvetica"/>
                <a:cs typeface="Helvetica"/>
              </a:rPr>
              <a:t>Nexstar has partnered with Fullthrottle.ai</a:t>
            </a:r>
          </a:p>
          <a:p>
            <a:endParaRPr lang="en-US" i="1"/>
          </a:p>
          <a:p>
            <a:r>
              <a:rPr lang="en-US" i="1"/>
              <a:t>Ask about: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kern="100">
                <a:effectLst/>
                <a:latin typeface="Aptos"/>
                <a:ea typeface="Aptos" panose="020B0004020202020204" pitchFamily="34" charset="0"/>
                <a:cs typeface="Times New Roman" panose="02020603050405020304" pitchFamily="18" charset="0"/>
              </a:rPr>
              <a:t> # of monthly </a:t>
            </a:r>
            <a:r>
              <a:rPr lang="en-US" sz="1800" i="1" kern="100" err="1">
                <a:effectLst/>
                <a:latin typeface="Aptos"/>
                <a:ea typeface="Aptos" panose="020B0004020202020204" pitchFamily="34" charset="0"/>
                <a:cs typeface="Times New Roman" panose="02020603050405020304" pitchFamily="18" charset="0"/>
              </a:rPr>
              <a:t>uniques</a:t>
            </a:r>
            <a:r>
              <a:rPr lang="en-US" sz="1800" i="1" kern="100">
                <a:effectLst/>
                <a:latin typeface="Aptos"/>
                <a:ea typeface="Aptos" panose="020B0004020202020204" pitchFamily="34" charset="0"/>
                <a:cs typeface="Times New Roman" panose="02020603050405020304" pitchFamily="18" charset="0"/>
              </a:rPr>
              <a:t>/new site visitors</a:t>
            </a:r>
          </a:p>
          <a:p>
            <a:r>
              <a:rPr lang="en-US" i="1"/>
              <a:t>Goals/challenges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4D572D-1C25-A04F-84FE-AFDB279DD6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22508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98F0A-569C-8B49-1382-A7F09663F8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9FCA58-D5DE-1B7A-4C99-D7B9000311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FFCF33-196A-2E15-DE4A-DAC2FE58AB5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Your platform will detail audience segments and customer journeys.</a:t>
            </a:r>
          </a:p>
          <a:p>
            <a:endParaRPr lang="en-US"/>
          </a:p>
        </p:txBody>
      </p:sp>
      <p:sp>
        <p:nvSpPr>
          <p:cNvPr id="4" name="Slide Number Placeholder 3">
            <a:extLst>
              <a:ext uri="{FF2B5EF4-FFF2-40B4-BE49-F238E27FC236}">
                <a16:creationId xmlns:a16="http://schemas.microsoft.com/office/drawing/2014/main" id="{A632CD16-A8E7-B7AF-FCE4-0D614FE46633}"/>
              </a:ext>
            </a:extLst>
          </p:cNvPr>
          <p:cNvSpPr>
            <a:spLocks noGrp="1"/>
          </p:cNvSpPr>
          <p:nvPr>
            <p:ph type="sldNum" sz="quarter" idx="5"/>
          </p:nvPr>
        </p:nvSpPr>
        <p:spPr/>
        <p:txBody>
          <a:bodyPr/>
          <a:lstStyle/>
          <a:p>
            <a:fld id="{25802F13-CE54-433A-9201-F068AE792526}" type="slidenum">
              <a:rPr lang="en-US" smtClean="0"/>
              <a:t>10</a:t>
            </a:fld>
            <a:endParaRPr lang="en-US"/>
          </a:p>
        </p:txBody>
      </p:sp>
    </p:spTree>
    <p:extLst>
      <p:ext uri="{BB962C8B-B14F-4D97-AF65-F5344CB8AC3E}">
        <p14:creationId xmlns:p14="http://schemas.microsoft.com/office/powerpoint/2010/main" val="350045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98F0A-569C-8B49-1382-A7F09663F8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9FCA58-D5DE-1B7A-4C99-D7B9000311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FFCF33-196A-2E15-DE4A-DAC2FE58AB57}"/>
              </a:ext>
            </a:extLst>
          </p:cNvPr>
          <p:cNvSpPr>
            <a:spLocks noGrp="1"/>
          </p:cNvSpPr>
          <p:nvPr>
            <p:ph type="body" idx="1"/>
          </p:nvPr>
        </p:nvSpPr>
        <p:spPr/>
        <p:txBody>
          <a:bodyPr/>
          <a:lstStyle/>
          <a:p>
            <a:r>
              <a:rPr lang="en-US"/>
              <a:t>We provide fully-transparent and segmented household data.</a:t>
            </a:r>
          </a:p>
          <a:p>
            <a:endParaRPr lang="en-US"/>
          </a:p>
          <a:p>
            <a:r>
              <a:rPr lang="en-US"/>
              <a:t>The latest visit sources provides a full-funnel view of potential/current customers.</a:t>
            </a:r>
          </a:p>
          <a:p>
            <a:endParaRPr lang="en-US"/>
          </a:p>
          <a:p>
            <a:r>
              <a:rPr lang="en-US"/>
              <a:t>Our AI tracks user engagement and categorizes your leads based on propensity to buy.</a:t>
            </a:r>
          </a:p>
          <a:p>
            <a:endParaRPr lang="en-US"/>
          </a:p>
        </p:txBody>
      </p:sp>
      <p:sp>
        <p:nvSpPr>
          <p:cNvPr id="4" name="Slide Number Placeholder 3">
            <a:extLst>
              <a:ext uri="{FF2B5EF4-FFF2-40B4-BE49-F238E27FC236}">
                <a16:creationId xmlns:a16="http://schemas.microsoft.com/office/drawing/2014/main" id="{A632CD16-A8E7-B7AF-FCE4-0D614FE46633}"/>
              </a:ext>
            </a:extLst>
          </p:cNvPr>
          <p:cNvSpPr>
            <a:spLocks noGrp="1"/>
          </p:cNvSpPr>
          <p:nvPr>
            <p:ph type="sldNum" sz="quarter" idx="5"/>
          </p:nvPr>
        </p:nvSpPr>
        <p:spPr/>
        <p:txBody>
          <a:bodyPr/>
          <a:lstStyle/>
          <a:p>
            <a:fld id="{25802F13-CE54-433A-9201-F068AE792526}" type="slidenum">
              <a:rPr lang="en-US" smtClean="0"/>
              <a:t>11</a:t>
            </a:fld>
            <a:endParaRPr lang="en-US"/>
          </a:p>
        </p:txBody>
      </p:sp>
    </p:spTree>
    <p:extLst>
      <p:ext uri="{BB962C8B-B14F-4D97-AF65-F5344CB8AC3E}">
        <p14:creationId xmlns:p14="http://schemas.microsoft.com/office/powerpoint/2010/main" val="1079799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98F0A-569C-8B49-1382-A7F09663F8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9FCA58-D5DE-1B7A-4C99-D7B9000311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FFCF33-196A-2E15-DE4A-DAC2FE58AB5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View at the household level or expand for a neighborhood, city, region, or national view of your potential customers.</a:t>
            </a:r>
          </a:p>
          <a:p>
            <a:endParaRPr lang="en-US"/>
          </a:p>
        </p:txBody>
      </p:sp>
      <p:sp>
        <p:nvSpPr>
          <p:cNvPr id="4" name="Slide Number Placeholder 3">
            <a:extLst>
              <a:ext uri="{FF2B5EF4-FFF2-40B4-BE49-F238E27FC236}">
                <a16:creationId xmlns:a16="http://schemas.microsoft.com/office/drawing/2014/main" id="{A632CD16-A8E7-B7AF-FCE4-0D614FE46633}"/>
              </a:ext>
            </a:extLst>
          </p:cNvPr>
          <p:cNvSpPr>
            <a:spLocks noGrp="1"/>
          </p:cNvSpPr>
          <p:nvPr>
            <p:ph type="sldNum" sz="quarter" idx="5"/>
          </p:nvPr>
        </p:nvSpPr>
        <p:spPr/>
        <p:txBody>
          <a:bodyPr/>
          <a:lstStyle/>
          <a:p>
            <a:fld id="{25802F13-CE54-433A-9201-F068AE792526}" type="slidenum">
              <a:rPr lang="en-US" smtClean="0"/>
              <a:t>12</a:t>
            </a:fld>
            <a:endParaRPr lang="en-US"/>
          </a:p>
        </p:txBody>
      </p:sp>
    </p:spTree>
    <p:extLst>
      <p:ext uri="{BB962C8B-B14F-4D97-AF65-F5344CB8AC3E}">
        <p14:creationId xmlns:p14="http://schemas.microsoft.com/office/powerpoint/2010/main" val="214156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96E10-85E4-D057-EADC-5DC1999F56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0A61A5-A725-581D-5E00-07B9923FE9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3A530A-D9C2-2BE9-261B-3BF244B875AB}"/>
              </a:ext>
            </a:extLst>
          </p:cNvPr>
          <p:cNvSpPr>
            <a:spLocks noGrp="1"/>
          </p:cNvSpPr>
          <p:nvPr>
            <p:ph type="body" idx="1"/>
          </p:nvPr>
        </p:nvSpPr>
        <p:spPr/>
        <p:txBody>
          <a:bodyPr/>
          <a:lstStyle/>
          <a:p>
            <a:r>
              <a:rPr lang="en-US"/>
              <a:t>Since we customize the marketing strategy for each business, we’re willing to provide your company with a test drive.</a:t>
            </a:r>
          </a:p>
          <a:p>
            <a:endParaRPr lang="en-US"/>
          </a:p>
          <a:p>
            <a:r>
              <a:rPr lang="en-US"/>
              <a:t>As part of the test drive, we’ll analyze existing web traffic and household data. This will provide the based for a potential marketing strategy.</a:t>
            </a:r>
          </a:p>
          <a:p>
            <a:endParaRPr lang="en-US"/>
          </a:p>
          <a:p>
            <a:r>
              <a:rPr lang="en-US"/>
              <a:t>After three to four weeks, we’ll walk you through your data and suggested marketing strategy. Once we agree to a marketing schedule, your company will receive a login to the dashboard.</a:t>
            </a:r>
          </a:p>
          <a:p>
            <a:endParaRPr lang="en-US"/>
          </a:p>
          <a:p>
            <a:r>
              <a:rPr lang="en-US"/>
              <a:t>There’s no risk to your business. All you need to do is place a pixel on your website.</a:t>
            </a:r>
          </a:p>
          <a:p>
            <a:endParaRPr lang="en-US"/>
          </a:p>
        </p:txBody>
      </p:sp>
      <p:sp>
        <p:nvSpPr>
          <p:cNvPr id="4" name="Slide Number Placeholder 3">
            <a:extLst>
              <a:ext uri="{FF2B5EF4-FFF2-40B4-BE49-F238E27FC236}">
                <a16:creationId xmlns:a16="http://schemas.microsoft.com/office/drawing/2014/main" id="{79974181-12DE-F1A2-4F34-F9C016C327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4D572D-1C25-A04F-84FE-AFDB279DD6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56215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856D4-72BF-0A7B-3405-9EC341EC33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75AB7C-FE76-7A43-6D73-A87F573180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FA8F48-52B8-BF77-BB0D-913E8592F51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FCED715-9304-FCF1-4997-8684756F5F32}"/>
              </a:ext>
            </a:extLst>
          </p:cNvPr>
          <p:cNvSpPr>
            <a:spLocks noGrp="1"/>
          </p:cNvSpPr>
          <p:nvPr>
            <p:ph type="sldNum" sz="quarter" idx="5"/>
          </p:nvPr>
        </p:nvSpPr>
        <p:spPr/>
        <p:txBody>
          <a:bodyPr/>
          <a:lstStyle/>
          <a:p>
            <a:fld id="{B44D572D-1C25-A04F-84FE-AFDB279DD615}" type="slidenum">
              <a:rPr lang="en-US" smtClean="0"/>
              <a:t>14</a:t>
            </a:fld>
            <a:endParaRPr lang="en-US"/>
          </a:p>
        </p:txBody>
      </p:sp>
    </p:spTree>
    <p:extLst>
      <p:ext uri="{BB962C8B-B14F-4D97-AF65-F5344CB8AC3E}">
        <p14:creationId xmlns:p14="http://schemas.microsoft.com/office/powerpoint/2010/main" val="1889734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98F0A-569C-8B49-1382-A7F09663F8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9FCA58-D5DE-1B7A-4C99-D7B9000311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FFCF33-196A-2E15-DE4A-DAC2FE58AB5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632CD16-A8E7-B7AF-FCE4-0D614FE46633}"/>
              </a:ext>
            </a:extLst>
          </p:cNvPr>
          <p:cNvSpPr>
            <a:spLocks noGrp="1"/>
          </p:cNvSpPr>
          <p:nvPr>
            <p:ph type="sldNum" sz="quarter" idx="5"/>
          </p:nvPr>
        </p:nvSpPr>
        <p:spPr/>
        <p:txBody>
          <a:bodyPr/>
          <a:lstStyle/>
          <a:p>
            <a:fld id="{25802F13-CE54-433A-9201-F068AE792526}" type="slidenum">
              <a:rPr lang="en-US" smtClean="0"/>
              <a:t>15</a:t>
            </a:fld>
            <a:endParaRPr lang="en-US"/>
          </a:p>
        </p:txBody>
      </p:sp>
    </p:spTree>
    <p:extLst>
      <p:ext uri="{BB962C8B-B14F-4D97-AF65-F5344CB8AC3E}">
        <p14:creationId xmlns:p14="http://schemas.microsoft.com/office/powerpoint/2010/main" val="3196449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78129-9522-0878-186B-76B2A6DAC3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1AE838-EECF-6C39-9AB3-D3A0BE46B8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80B4E0-390D-F7CC-BE10-4D5CB7CF7884}"/>
              </a:ext>
            </a:extLst>
          </p:cNvPr>
          <p:cNvSpPr>
            <a:spLocks noGrp="1"/>
          </p:cNvSpPr>
          <p:nvPr>
            <p:ph type="body" idx="1"/>
          </p:nvPr>
        </p:nvSpPr>
        <p:spPr/>
        <p:txBody>
          <a:bodyPr/>
          <a:lstStyle/>
          <a:p>
            <a:endParaRPr lang="en-US">
              <a:solidFill>
                <a:srgbClr val="FFFFFF"/>
              </a:solidFill>
              <a:effectLst/>
              <a:latin typeface="Helvetica" pitchFamily="2" charset="0"/>
            </a:endParaRPr>
          </a:p>
        </p:txBody>
      </p:sp>
      <p:sp>
        <p:nvSpPr>
          <p:cNvPr id="4" name="Slide Number Placeholder 3">
            <a:extLst>
              <a:ext uri="{FF2B5EF4-FFF2-40B4-BE49-F238E27FC236}">
                <a16:creationId xmlns:a16="http://schemas.microsoft.com/office/drawing/2014/main" id="{A00F2466-9F47-3C89-3AAF-9F28319A20C4}"/>
              </a:ext>
            </a:extLst>
          </p:cNvPr>
          <p:cNvSpPr>
            <a:spLocks noGrp="1"/>
          </p:cNvSpPr>
          <p:nvPr>
            <p:ph type="sldNum" sz="quarter" idx="5"/>
          </p:nvPr>
        </p:nvSpPr>
        <p:spPr/>
        <p:txBody>
          <a:bodyPr/>
          <a:lstStyle/>
          <a:p>
            <a:fld id="{B44D572D-1C25-A04F-84FE-AFDB279DD615}" type="slidenum">
              <a:rPr lang="en-US" smtClean="0"/>
              <a:t>16</a:t>
            </a:fld>
            <a:endParaRPr lang="en-US"/>
          </a:p>
        </p:txBody>
      </p:sp>
    </p:spTree>
    <p:extLst>
      <p:ext uri="{BB962C8B-B14F-4D97-AF65-F5344CB8AC3E}">
        <p14:creationId xmlns:p14="http://schemas.microsoft.com/office/powerpoint/2010/main" val="15684171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96E10-85E4-D057-EADC-5DC1999F56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0A61A5-A725-581D-5E00-07B9923FE9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3A530A-D9C2-2BE9-261B-3BF244B875A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9974181-12DE-F1A2-4F34-F9C016C327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4D572D-1C25-A04F-84FE-AFDB279DD6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8496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96E10-85E4-D057-EADC-5DC1999F56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0A61A5-A725-581D-5E00-07B9923FE9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3A530A-D9C2-2BE9-261B-3BF244B875A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9974181-12DE-F1A2-4F34-F9C016C327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4D572D-1C25-A04F-84FE-AFDB279DD6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7818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98F0A-569C-8B49-1382-A7F09663F8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9FCA58-D5DE-1B7A-4C99-D7B9000311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FFCF33-196A-2E15-DE4A-DAC2FE58AB57}"/>
              </a:ext>
            </a:extLst>
          </p:cNvPr>
          <p:cNvSpPr>
            <a:spLocks noGrp="1"/>
          </p:cNvSpPr>
          <p:nvPr>
            <p:ph type="body" idx="1"/>
          </p:nvPr>
        </p:nvSpPr>
        <p:spPr/>
        <p:txBody>
          <a:bodyPr/>
          <a:lstStyle/>
          <a:p>
            <a:endParaRPr lang="en-US"/>
          </a:p>
          <a:p>
            <a:r>
              <a:rPr lang="en-US" sz="1200" b="0" i="0" kern="1200">
                <a:solidFill>
                  <a:schemeClr val="tx1"/>
                </a:solidFill>
                <a:effectLst/>
                <a:latin typeface="Poppins" pitchFamily="2" charset="77"/>
                <a:ea typeface="+mn-ea"/>
                <a:cs typeface="+mn-cs"/>
              </a:rPr>
              <a:t>Audience Activator is designed to build frequency with your best prospects at the Household Level. Consequently, pricing will be different than traditional large-scale top-of-the-funnel CPM schedules.,</a:t>
            </a:r>
          </a:p>
          <a:p>
            <a:r>
              <a:rPr lang="en-US" sz="1200" b="0" i="0" kern="1200">
                <a:solidFill>
                  <a:schemeClr val="tx1"/>
                </a:solidFill>
                <a:effectLst/>
                <a:latin typeface="Poppins" pitchFamily="2" charset="77"/>
                <a:ea typeface="+mn-ea"/>
                <a:cs typeface="+mn-cs"/>
              </a:rPr>
              <a:t> </a:t>
            </a:r>
          </a:p>
          <a:p>
            <a:pPr lvl="0"/>
            <a:r>
              <a:rPr lang="en-US" sz="1200" b="0" i="0" kern="1200">
                <a:solidFill>
                  <a:schemeClr val="tx1"/>
                </a:solidFill>
                <a:effectLst/>
                <a:latin typeface="Poppins" pitchFamily="2" charset="77"/>
                <a:ea typeface="+mn-ea"/>
                <a:cs typeface="+mn-cs"/>
              </a:rPr>
              <a:t>Pricing is based on a household level, rather than typical CPMs.</a:t>
            </a:r>
          </a:p>
          <a:p>
            <a:pPr lvl="0"/>
            <a:r>
              <a:rPr lang="en-US" sz="1200" b="0" i="0" kern="1200">
                <a:solidFill>
                  <a:schemeClr val="tx1"/>
                </a:solidFill>
                <a:effectLst/>
                <a:latin typeface="Poppins" pitchFamily="2" charset="77"/>
                <a:ea typeface="+mn-ea"/>
                <a:cs typeface="+mn-cs"/>
              </a:rPr>
              <a:t>A typical in-market audience would be much larger than our hyper-targeted first-party shoppers. </a:t>
            </a:r>
          </a:p>
          <a:p>
            <a:pPr lvl="0"/>
            <a:r>
              <a:rPr lang="en-US" sz="1200" b="0" i="0" kern="1200">
                <a:solidFill>
                  <a:schemeClr val="tx1"/>
                </a:solidFill>
                <a:effectLst/>
                <a:latin typeface="Poppins" pitchFamily="2" charset="77"/>
                <a:ea typeface="+mn-ea"/>
                <a:cs typeface="+mn-cs"/>
              </a:rPr>
              <a:t>Since we are tracking and targeting a smaller audience, often just a few thousand, it costs more to effectively reach and target the audience.</a:t>
            </a:r>
          </a:p>
          <a:p>
            <a:r>
              <a:rPr lang="en-US" sz="1200" b="0" i="0" kern="1200">
                <a:solidFill>
                  <a:schemeClr val="tx1"/>
                </a:solidFill>
                <a:effectLst/>
                <a:latin typeface="Poppins" pitchFamily="2" charset="77"/>
                <a:ea typeface="+mn-ea"/>
                <a:cs typeface="+mn-cs"/>
              </a:rPr>
              <a:t> </a:t>
            </a:r>
          </a:p>
          <a:p>
            <a:r>
              <a:rPr lang="en-US" sz="1200" b="0" i="0" kern="1200">
                <a:solidFill>
                  <a:schemeClr val="tx1"/>
                </a:solidFill>
                <a:effectLst/>
                <a:latin typeface="Poppins" pitchFamily="2" charset="77"/>
                <a:ea typeface="+mn-ea"/>
                <a:cs typeface="+mn-cs"/>
              </a:rPr>
              <a:t>As an example, there might be 1 million devices in play for an auto-intender audience. For this intender audience, you would not need to win a high percentage of available impressions to deliver a campaign.</a:t>
            </a:r>
          </a:p>
          <a:p>
            <a:r>
              <a:rPr lang="en-US" sz="1200" b="0" i="0" kern="1200">
                <a:solidFill>
                  <a:schemeClr val="tx1"/>
                </a:solidFill>
                <a:effectLst/>
                <a:latin typeface="Poppins" pitchFamily="2" charset="77"/>
                <a:ea typeface="+mn-ea"/>
                <a:cs typeface="+mn-cs"/>
              </a:rPr>
              <a:t> </a:t>
            </a:r>
          </a:p>
          <a:p>
            <a:r>
              <a:rPr lang="en-US" sz="1200" b="0" i="0" kern="1200">
                <a:solidFill>
                  <a:schemeClr val="tx1"/>
                </a:solidFill>
                <a:effectLst/>
                <a:latin typeface="Poppins" pitchFamily="2" charset="77"/>
                <a:ea typeface="+mn-ea"/>
                <a:cs typeface="+mn-cs"/>
              </a:rPr>
              <a:t>A first party audience might be a few thousand households which reduces the available inventory to target. This impacts pricing.</a:t>
            </a:r>
          </a:p>
          <a:p>
            <a:r>
              <a:rPr lang="en-US" sz="1200" b="0" i="0" kern="1200">
                <a:solidFill>
                  <a:schemeClr val="tx1"/>
                </a:solidFill>
                <a:effectLst/>
                <a:latin typeface="Poppins" pitchFamily="2" charset="77"/>
                <a:ea typeface="+mn-ea"/>
                <a:cs typeface="+mn-cs"/>
              </a:rPr>
              <a:t> </a:t>
            </a:r>
          </a:p>
          <a:p>
            <a:r>
              <a:rPr lang="en-US" sz="1200" b="0" i="0" kern="1200">
                <a:solidFill>
                  <a:schemeClr val="tx1"/>
                </a:solidFill>
                <a:effectLst/>
                <a:latin typeface="Poppins" pitchFamily="2" charset="77"/>
                <a:ea typeface="+mn-ea"/>
                <a:cs typeface="+mn-cs"/>
              </a:rPr>
              <a:t>Our platform provides full-funnel attribution. It’s not about the impressions, but rather conversions.</a:t>
            </a:r>
          </a:p>
          <a:p>
            <a:endParaRPr lang="en-US"/>
          </a:p>
        </p:txBody>
      </p:sp>
      <p:sp>
        <p:nvSpPr>
          <p:cNvPr id="4" name="Slide Number Placeholder 3">
            <a:extLst>
              <a:ext uri="{FF2B5EF4-FFF2-40B4-BE49-F238E27FC236}">
                <a16:creationId xmlns:a16="http://schemas.microsoft.com/office/drawing/2014/main" id="{A632CD16-A8E7-B7AF-FCE4-0D614FE46633}"/>
              </a:ext>
            </a:extLst>
          </p:cNvPr>
          <p:cNvSpPr>
            <a:spLocks noGrp="1"/>
          </p:cNvSpPr>
          <p:nvPr>
            <p:ph type="sldNum" sz="quarter" idx="5"/>
          </p:nvPr>
        </p:nvSpPr>
        <p:spPr/>
        <p:txBody>
          <a:bodyPr/>
          <a:lstStyle/>
          <a:p>
            <a:fld id="{25802F13-CE54-433A-9201-F068AE792526}" type="slidenum">
              <a:rPr lang="en-US" smtClean="0"/>
              <a:t>19</a:t>
            </a:fld>
            <a:endParaRPr lang="en-US"/>
          </a:p>
        </p:txBody>
      </p:sp>
    </p:spTree>
    <p:extLst>
      <p:ext uri="{BB962C8B-B14F-4D97-AF65-F5344CB8AC3E}">
        <p14:creationId xmlns:p14="http://schemas.microsoft.com/office/powerpoint/2010/main" val="2390937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96E10-85E4-D057-EADC-5DC1999F56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0A61A5-A725-581D-5E00-07B9923FE9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3A530A-D9C2-2BE9-261B-3BF244B875AB}"/>
              </a:ext>
            </a:extLst>
          </p:cNvPr>
          <p:cNvSpPr>
            <a:spLocks noGrp="1"/>
          </p:cNvSpPr>
          <p:nvPr>
            <p:ph type="body" idx="1"/>
          </p:nvPr>
        </p:nvSpPr>
        <p:spPr/>
        <p:txBody>
          <a:bodyPr/>
          <a:lstStyle/>
          <a:p>
            <a:r>
              <a:rPr lang="en-US" b="1" i="0" u="sng"/>
              <a:t>When does your business begin the sales process? (Talk track)</a:t>
            </a:r>
          </a:p>
          <a:p>
            <a:endParaRPr lang="en-US"/>
          </a:p>
          <a:p>
            <a:r>
              <a:rPr lang="en-US"/>
              <a:t>Your sales team is available to connect with customers when they visit your store or complete an online form.</a:t>
            </a:r>
          </a:p>
          <a:p>
            <a:endParaRPr lang="en-US"/>
          </a:p>
          <a:p>
            <a:r>
              <a:rPr lang="en-US"/>
              <a:t>Most businesses have limited or no capability to connect with customers who visit their website but don’t make contact.</a:t>
            </a:r>
          </a:p>
          <a:p>
            <a:pPr>
              <a:buNone/>
            </a:pPr>
            <a:endParaRPr lang="en-US" b="1" i="1"/>
          </a:p>
          <a:p>
            <a:pPr>
              <a:buNone/>
            </a:pPr>
            <a:endParaRPr lang="en-US" b="1" i="1"/>
          </a:p>
          <a:p>
            <a:pPr>
              <a:buNone/>
            </a:pPr>
            <a:r>
              <a:rPr lang="en-US" b="1" i="1"/>
              <a:t>Industry Challenge</a:t>
            </a:r>
          </a:p>
          <a:p>
            <a:pPr>
              <a:buFont typeface="Arial" panose="020B0604020202020204" pitchFamily="34" charset="0"/>
              <a:buChar char="•"/>
            </a:pPr>
            <a:r>
              <a:rPr lang="en-US" i="1"/>
              <a:t>Auto dealers face </a:t>
            </a:r>
            <a:r>
              <a:rPr lang="en-US" b="1" i="1"/>
              <a:t>intense local competition</a:t>
            </a:r>
            <a:r>
              <a:rPr lang="en-US" i="1"/>
              <a:t> – dealerships just blocks apart.</a:t>
            </a:r>
          </a:p>
          <a:p>
            <a:pPr>
              <a:buFont typeface="Arial" panose="020B0604020202020204" pitchFamily="34" charset="0"/>
              <a:buChar char="•"/>
            </a:pPr>
            <a:r>
              <a:rPr lang="en-US" i="1"/>
              <a:t>Traditional lead capture (form fills) only identifies </a:t>
            </a:r>
            <a:r>
              <a:rPr lang="en-US" b="1" i="1"/>
              <a:t>~5% of website visitors</a:t>
            </a:r>
            <a:r>
              <a:rPr lang="en-US" i="1"/>
              <a:t>.</a:t>
            </a:r>
          </a:p>
          <a:p>
            <a:pPr>
              <a:buFont typeface="Arial" panose="020B0604020202020204" pitchFamily="34" charset="0"/>
              <a:buChar char="•"/>
            </a:pPr>
            <a:r>
              <a:rPr lang="en-US" b="1" i="1"/>
              <a:t>95% of visitors remain anonymous</a:t>
            </a:r>
            <a:r>
              <a:rPr lang="en-US" i="1"/>
              <a:t>, representing lost opportunity.</a:t>
            </a:r>
          </a:p>
          <a:p>
            <a:endParaRPr lang="en-US" i="1"/>
          </a:p>
          <a:p>
            <a:endParaRPr lang="en-US"/>
          </a:p>
          <a:p>
            <a:r>
              <a:rPr lang="en-US"/>
              <a:t>On average 2% to 5% of website visitors fill out a form or contact the business. This means that 95% or more of your website visitors will never connect with your sales team. </a:t>
            </a:r>
          </a:p>
          <a:p>
            <a:endParaRPr lang="en-US"/>
          </a:p>
          <a:p>
            <a:r>
              <a:rPr lang="en-US"/>
              <a:t>Our Incremental first party data system can capture and market to the 95% to 98% of your customers who don’t connect with you directly. This improves your chances of converting customers most likely to purchase from your company.</a:t>
            </a:r>
          </a:p>
          <a:p>
            <a:endParaRPr lang="en-US" i="1" u="sng"/>
          </a:p>
          <a:p>
            <a:endParaRPr lang="en-US"/>
          </a:p>
        </p:txBody>
      </p:sp>
      <p:sp>
        <p:nvSpPr>
          <p:cNvPr id="4" name="Slide Number Placeholder 3">
            <a:extLst>
              <a:ext uri="{FF2B5EF4-FFF2-40B4-BE49-F238E27FC236}">
                <a16:creationId xmlns:a16="http://schemas.microsoft.com/office/drawing/2014/main" id="{79974181-12DE-F1A2-4F34-F9C016C327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4D572D-1C25-A04F-84FE-AFDB279DD6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98860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98F0A-569C-8B49-1382-A7F09663F8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9FCA58-D5DE-1B7A-4C99-D7B9000311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FFCF33-196A-2E15-DE4A-DAC2FE58AB5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632CD16-A8E7-B7AF-FCE4-0D614FE46633}"/>
              </a:ext>
            </a:extLst>
          </p:cNvPr>
          <p:cNvSpPr>
            <a:spLocks noGrp="1"/>
          </p:cNvSpPr>
          <p:nvPr>
            <p:ph type="sldNum" sz="quarter" idx="5"/>
          </p:nvPr>
        </p:nvSpPr>
        <p:spPr/>
        <p:txBody>
          <a:bodyPr/>
          <a:lstStyle/>
          <a:p>
            <a:fld id="{25802F13-CE54-433A-9201-F068AE792526}" type="slidenum">
              <a:rPr lang="en-US" smtClean="0"/>
              <a:t>20</a:t>
            </a:fld>
            <a:endParaRPr lang="en-US"/>
          </a:p>
        </p:txBody>
      </p:sp>
    </p:spTree>
    <p:extLst>
      <p:ext uri="{BB962C8B-B14F-4D97-AF65-F5344CB8AC3E}">
        <p14:creationId xmlns:p14="http://schemas.microsoft.com/office/powerpoint/2010/main" val="3207887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89985-FF3B-8369-B364-67882C9233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1207D2-48CB-3E83-D234-B72AA80D6B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CC518C-2D9A-A595-9293-42C6E630B3DB}"/>
              </a:ext>
            </a:extLst>
          </p:cNvPr>
          <p:cNvSpPr>
            <a:spLocks noGrp="1"/>
          </p:cNvSpPr>
          <p:nvPr>
            <p:ph type="body" idx="1"/>
          </p:nvPr>
        </p:nvSpPr>
        <p:spPr/>
        <p:txBody>
          <a:bodyPr/>
          <a:lstStyle/>
          <a:p>
            <a:pPr>
              <a:buNone/>
            </a:pPr>
            <a:r>
              <a:rPr lang="en-US" b="1" i="1">
                <a:solidFill>
                  <a:srgbClr val="FF0000"/>
                </a:solidFill>
              </a:rPr>
              <a:t>The Solution: Audience Activator</a:t>
            </a:r>
          </a:p>
          <a:p>
            <a:pPr>
              <a:buFont typeface="Arial" panose="020B0604020202020204" pitchFamily="34" charset="0"/>
              <a:buChar char="•"/>
            </a:pPr>
            <a:r>
              <a:rPr lang="en-US" i="1">
                <a:solidFill>
                  <a:srgbClr val="FF0000"/>
                </a:solidFill>
              </a:rPr>
              <a:t>Captures </a:t>
            </a:r>
            <a:r>
              <a:rPr lang="en-US" b="1" i="1">
                <a:solidFill>
                  <a:srgbClr val="FF0000"/>
                </a:solidFill>
              </a:rPr>
              <a:t>anonymous web visitors</a:t>
            </a:r>
            <a:r>
              <a:rPr lang="en-US" i="1">
                <a:solidFill>
                  <a:srgbClr val="FF0000"/>
                </a:solidFill>
              </a:rPr>
              <a:t> before they submit a lead.</a:t>
            </a:r>
          </a:p>
          <a:p>
            <a:pPr>
              <a:buFont typeface="Arial" panose="020B0604020202020204" pitchFamily="34" charset="0"/>
              <a:buChar char="•"/>
            </a:pPr>
            <a:r>
              <a:rPr lang="en-US" i="1">
                <a:solidFill>
                  <a:srgbClr val="FF0000"/>
                </a:solidFill>
              </a:rPr>
              <a:t>Converts </a:t>
            </a:r>
            <a:r>
              <a:rPr lang="en-US" b="1" i="1">
                <a:solidFill>
                  <a:srgbClr val="FF0000"/>
                </a:solidFill>
              </a:rPr>
              <a:t>first-party web traffic</a:t>
            </a:r>
            <a:r>
              <a:rPr lang="en-US" i="1">
                <a:solidFill>
                  <a:srgbClr val="FF0000"/>
                </a:solidFill>
              </a:rPr>
              <a:t> into </a:t>
            </a:r>
            <a:r>
              <a:rPr lang="en-US" b="1" i="1">
                <a:solidFill>
                  <a:srgbClr val="FF0000"/>
                </a:solidFill>
              </a:rPr>
              <a:t>targetable households</a:t>
            </a:r>
            <a:r>
              <a:rPr lang="en-US" i="1">
                <a:solidFill>
                  <a:srgbClr val="FF0000"/>
                </a:solidFill>
              </a:rPr>
              <a:t>.</a:t>
            </a:r>
          </a:p>
          <a:p>
            <a:pPr>
              <a:buFont typeface="Arial" panose="020B0604020202020204" pitchFamily="34" charset="0"/>
              <a:buChar char="•"/>
            </a:pPr>
            <a:r>
              <a:rPr lang="en-US" i="1">
                <a:solidFill>
                  <a:srgbClr val="FF0000"/>
                </a:solidFill>
              </a:rPr>
              <a:t>Enables </a:t>
            </a:r>
            <a:r>
              <a:rPr lang="en-US" b="1" i="1">
                <a:solidFill>
                  <a:srgbClr val="FF0000"/>
                </a:solidFill>
              </a:rPr>
              <a:t>real-time audience engagement</a:t>
            </a:r>
            <a:r>
              <a:rPr lang="en-US" i="1">
                <a:solidFill>
                  <a:srgbClr val="FF0000"/>
                </a:solidFill>
              </a:rPr>
              <a:t> via AI and omnichannel delivery.</a:t>
            </a:r>
          </a:p>
          <a:p>
            <a:endParaRPr lang="en-US" i="1">
              <a:solidFill>
                <a:srgbClr val="FF0000"/>
              </a:solidFill>
            </a:endParaRPr>
          </a:p>
          <a:p>
            <a:pPr>
              <a:buNone/>
            </a:pPr>
            <a:r>
              <a:rPr lang="en-US" b="1" i="1">
                <a:solidFill>
                  <a:srgbClr val="FF0000"/>
                </a:solidFill>
              </a:rPr>
              <a:t>Core Components</a:t>
            </a:r>
          </a:p>
          <a:p>
            <a:pPr>
              <a:buFont typeface="+mj-lt"/>
              <a:buAutoNum type="arabicPeriod"/>
            </a:pPr>
            <a:r>
              <a:rPr lang="en-US" b="1" i="1">
                <a:solidFill>
                  <a:srgbClr val="FF0000"/>
                </a:solidFill>
              </a:rPr>
              <a:t>Incremental First-Party Data</a:t>
            </a:r>
            <a:endParaRPr lang="en-US" i="1">
              <a:solidFill>
                <a:srgbClr val="FF0000"/>
              </a:solidFill>
            </a:endParaRPr>
          </a:p>
          <a:p>
            <a:pPr marL="742950" lvl="1" indent="-285750">
              <a:buFont typeface="+mj-lt"/>
              <a:buAutoNum type="arabicPeriod"/>
            </a:pPr>
            <a:r>
              <a:rPr lang="en-US" i="1">
                <a:solidFill>
                  <a:srgbClr val="FF0000"/>
                </a:solidFill>
              </a:rPr>
              <a:t>Identifies and targets anonymous shoppers at the household level.</a:t>
            </a:r>
          </a:p>
          <a:p>
            <a:pPr>
              <a:buFont typeface="+mj-lt"/>
              <a:buAutoNum type="arabicPeriod"/>
            </a:pPr>
            <a:r>
              <a:rPr lang="en-US" b="1" i="1">
                <a:solidFill>
                  <a:srgbClr val="FF0000"/>
                </a:solidFill>
              </a:rPr>
              <a:t>AI-Powered Prioritization</a:t>
            </a:r>
            <a:endParaRPr lang="en-US" i="1">
              <a:solidFill>
                <a:srgbClr val="FF0000"/>
              </a:solidFill>
            </a:endParaRPr>
          </a:p>
          <a:p>
            <a:pPr marL="742950" lvl="1" indent="-285750">
              <a:buFont typeface="+mj-lt"/>
              <a:buAutoNum type="arabicPeriod"/>
            </a:pPr>
            <a:r>
              <a:rPr lang="en-US" i="1">
                <a:solidFill>
                  <a:srgbClr val="FF0000"/>
                </a:solidFill>
              </a:rPr>
              <a:t>Determines likely buyers using AI in milliseconds.</a:t>
            </a:r>
          </a:p>
          <a:p>
            <a:pPr marL="742950" lvl="1" indent="-285750">
              <a:buFont typeface="+mj-lt"/>
              <a:buAutoNum type="arabicPeriod"/>
            </a:pPr>
            <a:endParaRPr lang="en-US" i="1">
              <a:solidFill>
                <a:srgbClr val="FF0000"/>
              </a:solidFill>
            </a:endParaRPr>
          </a:p>
          <a:p>
            <a:pPr marL="742950" lvl="1" indent="-285750">
              <a:buFont typeface="+mj-lt"/>
              <a:buAutoNum type="arabicPeriod"/>
            </a:pPr>
            <a:endParaRPr lang="en-US" i="1">
              <a:solidFill>
                <a:srgbClr val="FF0000"/>
              </a:solidFill>
            </a:endParaRPr>
          </a:p>
          <a:p>
            <a:pPr marL="457200" lvl="1" indent="0">
              <a:buFont typeface="+mj-lt"/>
              <a:buNone/>
            </a:pPr>
            <a:r>
              <a:rPr lang="en-US" i="1">
                <a:solidFill>
                  <a:srgbClr val="FF0000"/>
                </a:solidFill>
              </a:rPr>
              <a:t>Ask what they are currently running? Add that Shopper Suite will compliment their existing strategies. </a:t>
            </a:r>
          </a:p>
          <a:p>
            <a:pPr>
              <a:buFont typeface="+mj-lt"/>
              <a:buAutoNum type="arabicPeriod"/>
            </a:pPr>
            <a:r>
              <a:rPr lang="en-US" b="1" i="1">
                <a:solidFill>
                  <a:srgbClr val="FF0000"/>
                </a:solidFill>
              </a:rPr>
              <a:t>Omnichannel Household Targeting</a:t>
            </a:r>
            <a:endParaRPr lang="en-US" i="1">
              <a:solidFill>
                <a:srgbClr val="FF0000"/>
              </a:solidFill>
            </a:endParaRPr>
          </a:p>
          <a:p>
            <a:pPr marL="742950" lvl="1" indent="-285750">
              <a:buFont typeface="+mj-lt"/>
              <a:buAutoNum type="arabicPeriod"/>
            </a:pPr>
            <a:r>
              <a:rPr lang="en-US" i="1">
                <a:solidFill>
                  <a:srgbClr val="FF0000"/>
                </a:solidFill>
              </a:rPr>
              <a:t>Reaches entire homes across:</a:t>
            </a:r>
          </a:p>
          <a:p>
            <a:pPr marL="1143000" lvl="2" indent="-228600">
              <a:buFont typeface="+mj-lt"/>
              <a:buAutoNum type="arabicPeriod"/>
            </a:pPr>
            <a:r>
              <a:rPr lang="en-US" i="1">
                <a:solidFill>
                  <a:srgbClr val="FF0000"/>
                </a:solidFill>
              </a:rPr>
              <a:t>Mobile, tablet, desktop</a:t>
            </a:r>
          </a:p>
          <a:p>
            <a:pPr marL="1143000" lvl="2" indent="-228600">
              <a:buFont typeface="+mj-lt"/>
              <a:buAutoNum type="arabicPeriod"/>
            </a:pPr>
            <a:r>
              <a:rPr lang="en-US" i="1">
                <a:solidFill>
                  <a:srgbClr val="FF0000"/>
                </a:solidFill>
              </a:rPr>
              <a:t>CTV/streaming TV</a:t>
            </a:r>
          </a:p>
          <a:p>
            <a:pPr marL="1143000" lvl="2" indent="-228600">
              <a:buFont typeface="+mj-lt"/>
              <a:buAutoNum type="arabicPeriod"/>
            </a:pPr>
            <a:r>
              <a:rPr lang="en-US" i="1">
                <a:solidFill>
                  <a:srgbClr val="FF0000"/>
                </a:solidFill>
              </a:rPr>
              <a:t>Personalized direct mail (delivered within 24 </a:t>
            </a:r>
            <a:r>
              <a:rPr lang="en-US" i="1" err="1">
                <a:solidFill>
                  <a:srgbClr val="FF0000"/>
                </a:solidFill>
              </a:rPr>
              <a:t>hrs</a:t>
            </a:r>
            <a:r>
              <a:rPr lang="en-US" i="1">
                <a:solidFill>
                  <a:srgbClr val="FF0000"/>
                </a:solidFill>
              </a:rPr>
              <a:t>)</a:t>
            </a:r>
          </a:p>
          <a:p>
            <a:r>
              <a:rPr lang="en-US"/>
              <a:t>________________________________________________________</a:t>
            </a:r>
          </a:p>
          <a:p>
            <a:r>
              <a:rPr lang="en-US"/>
              <a:t>Audience Activator utilizes opt-in location data to connect mostly anonymous web visitors with household data.</a:t>
            </a:r>
          </a:p>
          <a:p>
            <a:endParaRPr lang="en-US"/>
          </a:p>
          <a:p>
            <a:r>
              <a:rPr lang="en-US"/>
              <a:t>We use Artificial Intelligence to categorize, and rank your customers based on their stage of the buying cycle and propensity to do business with your company.</a:t>
            </a:r>
          </a:p>
          <a:p>
            <a:endParaRPr lang="en-US"/>
          </a:p>
          <a:p>
            <a:r>
              <a:rPr lang="en-US"/>
              <a:t>We target identified households with direct mail and addressable streaming, video, and display ads.</a:t>
            </a:r>
          </a:p>
          <a:p>
            <a:endParaRPr lang="en-US"/>
          </a:p>
          <a:p>
            <a:r>
              <a:rPr lang="en-US"/>
              <a:t>Note:</a:t>
            </a:r>
          </a:p>
          <a:p>
            <a:r>
              <a:rPr lang="en-US"/>
              <a:t>Some auto dealers use a Consumer Data Platform (CDP) and will think that Full Throttle is the same thing.</a:t>
            </a:r>
          </a:p>
          <a:p>
            <a:r>
              <a:rPr lang="en-US" sz="1200" b="0" i="0" kern="1200">
                <a:solidFill>
                  <a:schemeClr val="tx1"/>
                </a:solidFill>
                <a:effectLst/>
                <a:latin typeface="Poppins"/>
                <a:cs typeface="Poppins"/>
              </a:rPr>
              <a:t>CDPs organize all your data (online and offline), from various 1p and 3p sources, activate media and report. Our tool specifically uses patented tech that transforms your best anonymous website shoppers into households so we target your highest propensity shoppers in your virtual showroom to improve the potential for conversion.</a:t>
            </a:r>
          </a:p>
          <a:p>
            <a:endParaRPr lang="en-US" sz="1200" b="0" i="0" kern="1200">
              <a:solidFill>
                <a:schemeClr val="tx1"/>
              </a:solidFill>
              <a:effectLst/>
              <a:latin typeface="Poppins" pitchFamily="2" charset="77"/>
              <a:ea typeface="+mn-ea"/>
              <a:cs typeface="+mn-cs"/>
            </a:endParaRPr>
          </a:p>
          <a:p>
            <a:r>
              <a:rPr lang="en-US" sz="1200" b="0" i="0" kern="1200">
                <a:solidFill>
                  <a:schemeClr val="tx1"/>
                </a:solidFill>
                <a:effectLst/>
                <a:latin typeface="Poppins"/>
                <a:cs typeface="Poppins"/>
              </a:rPr>
              <a:t>Many companies use a CDP in conjunction with our platform.</a:t>
            </a:r>
            <a:endParaRPr lang="en-US">
              <a:latin typeface="Poppins"/>
              <a:cs typeface="Poppins"/>
            </a:endParaRPr>
          </a:p>
          <a:p>
            <a:endParaRPr lang="en-US"/>
          </a:p>
        </p:txBody>
      </p:sp>
      <p:sp>
        <p:nvSpPr>
          <p:cNvPr id="4" name="Slide Number Placeholder 3">
            <a:extLst>
              <a:ext uri="{FF2B5EF4-FFF2-40B4-BE49-F238E27FC236}">
                <a16:creationId xmlns:a16="http://schemas.microsoft.com/office/drawing/2014/main" id="{2836BB09-45CA-B77E-D755-810CC0CD86B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4D572D-1C25-A04F-84FE-AFDB279DD6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46981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96E10-85E4-D057-EADC-5DC1999F56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0A61A5-A725-581D-5E00-07B9923FE9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3A530A-D9C2-2BE9-261B-3BF244B875AB}"/>
              </a:ext>
            </a:extLst>
          </p:cNvPr>
          <p:cNvSpPr>
            <a:spLocks noGrp="1"/>
          </p:cNvSpPr>
          <p:nvPr>
            <p:ph type="body" idx="1"/>
          </p:nvPr>
        </p:nvSpPr>
        <p:spPr/>
        <p:txBody>
          <a:bodyPr/>
          <a:lstStyle/>
          <a:p>
            <a:pPr>
              <a:buNone/>
            </a:pPr>
            <a:r>
              <a:rPr lang="en-US" b="1" i="1"/>
              <a:t>Why This Matters</a:t>
            </a:r>
          </a:p>
          <a:p>
            <a:pPr>
              <a:buFont typeface="Arial" panose="020B0604020202020204" pitchFamily="34" charset="0"/>
              <a:buChar char="•"/>
            </a:pPr>
            <a:r>
              <a:rPr lang="en-US" i="1"/>
              <a:t>Most retargeting today relies on </a:t>
            </a:r>
            <a:r>
              <a:rPr lang="en-US" b="1" i="1"/>
              <a:t>third-party cookies</a:t>
            </a:r>
            <a:r>
              <a:rPr lang="en-US" i="1"/>
              <a:t> (rapidly being phased out).</a:t>
            </a:r>
          </a:p>
          <a:p>
            <a:pPr>
              <a:buFont typeface="Arial" panose="020B0604020202020204" pitchFamily="34" charset="0"/>
              <a:buChar char="•"/>
            </a:pPr>
            <a:r>
              <a:rPr lang="en-US" b="1" i="1"/>
              <a:t>Less than 40%</a:t>
            </a:r>
            <a:r>
              <a:rPr lang="en-US" i="1"/>
              <a:t> of audiences are now influenced by cookies.</a:t>
            </a:r>
          </a:p>
          <a:p>
            <a:pPr>
              <a:buFont typeface="Arial" panose="020B0604020202020204" pitchFamily="34" charset="0"/>
              <a:buChar char="•"/>
            </a:pPr>
            <a:r>
              <a:rPr lang="en-US" b="1" i="1"/>
              <a:t>Apple &amp; Google privacy changes</a:t>
            </a:r>
            <a:r>
              <a:rPr lang="en-US" i="1"/>
              <a:t> limit traditional tracking methods.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p>
          <a:p>
            <a:pPr>
              <a:buNone/>
            </a:pPr>
            <a:r>
              <a:rPr lang="en-US" b="1" i="1"/>
              <a:t>Audience Activator Advantages</a:t>
            </a:r>
          </a:p>
          <a:p>
            <a:pPr>
              <a:buFont typeface="Arial" panose="020B0604020202020204" pitchFamily="34" charset="0"/>
              <a:buChar char="•"/>
            </a:pPr>
            <a:r>
              <a:rPr lang="en-US" i="1"/>
              <a:t>Uses a </a:t>
            </a:r>
            <a:r>
              <a:rPr lang="en-US" b="1" i="1"/>
              <a:t>cookie-free, privacy-compliant script</a:t>
            </a:r>
            <a:r>
              <a:rPr lang="en-US" i="1"/>
              <a:t> to collect opt-in visitor data.</a:t>
            </a:r>
          </a:p>
          <a:p>
            <a:pPr>
              <a:buFont typeface="Arial" panose="020B0604020202020204" pitchFamily="34" charset="0"/>
              <a:buChar char="•"/>
            </a:pPr>
            <a:r>
              <a:rPr lang="en-US" i="1"/>
              <a:t>Prioritizes and targets at the </a:t>
            </a:r>
            <a:r>
              <a:rPr lang="en-US" b="1" i="1"/>
              <a:t>household level</a:t>
            </a:r>
            <a:r>
              <a:rPr lang="en-US" i="1"/>
              <a:t> – not just the device.</a:t>
            </a:r>
          </a:p>
          <a:p>
            <a:pPr>
              <a:buFont typeface="Arial" panose="020B0604020202020204" pitchFamily="34" charset="0"/>
              <a:buChar char="•"/>
            </a:pPr>
            <a:r>
              <a:rPr lang="en-US" i="1"/>
              <a:t>Offers:</a:t>
            </a:r>
          </a:p>
          <a:p>
            <a:pPr marL="742950" lvl="1" indent="-285750">
              <a:buFont typeface="Arial" panose="020B0604020202020204" pitchFamily="34" charset="0"/>
              <a:buChar char="•"/>
            </a:pPr>
            <a:r>
              <a:rPr lang="en-US" i="1"/>
              <a:t>400% increase in engagement</a:t>
            </a:r>
          </a:p>
          <a:p>
            <a:pPr marL="742950" lvl="1" indent="-285750">
              <a:buFont typeface="Arial" panose="020B0604020202020204" pitchFamily="34" charset="0"/>
              <a:buChar char="•"/>
            </a:pPr>
            <a:r>
              <a:rPr lang="en-US" i="1"/>
              <a:t>1,000% lift with effective retargeting</a:t>
            </a:r>
          </a:p>
          <a:p>
            <a:pPr marL="742950" lvl="1" indent="-285750">
              <a:buFont typeface="Arial" panose="020B0604020202020204" pitchFamily="34" charset="0"/>
              <a:buChar char="•"/>
            </a:pPr>
            <a:r>
              <a:rPr lang="en-US" i="1"/>
              <a:t>70% greater likelihood of conversion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Benefits of Retargeting: Retargeting website visitors is proven to lift engagement and organic search while increasing overall conversions.</a:t>
            </a:r>
          </a:p>
          <a:p>
            <a:endParaRPr lang="en-US"/>
          </a:p>
          <a:p>
            <a:endParaRPr lang="en-US"/>
          </a:p>
          <a:p>
            <a:r>
              <a:rPr lang="en-US"/>
              <a:t>There are two main challenges with traditional cookie-based retargeting:</a:t>
            </a:r>
          </a:p>
          <a:p>
            <a:pPr marL="228600" indent="-228600">
              <a:buAutoNum type="arabicParenR"/>
            </a:pPr>
            <a:r>
              <a:rPr lang="en-US"/>
              <a:t>It focuses on the device rather than the household.</a:t>
            </a:r>
          </a:p>
          <a:p>
            <a:pPr marL="228600" indent="-228600">
              <a:buAutoNum type="arabicParenR"/>
            </a:pPr>
            <a:r>
              <a:rPr lang="en-US"/>
              <a:t>It can miss two-thirds of potential customers due to privacy limitations.</a:t>
            </a:r>
          </a:p>
          <a:p>
            <a:pPr marL="228600" indent="-228600">
              <a:buAutoNum type="arabicParenR"/>
            </a:pPr>
            <a:endParaRPr lang="en-US"/>
          </a:p>
          <a:p>
            <a:pPr marL="0" indent="0">
              <a:buNone/>
            </a:pPr>
            <a:r>
              <a:rPr lang="en-US"/>
              <a:t>Audience Activator can identify and target web visitors without the use of cookies. We take retargeting to the next level.</a:t>
            </a:r>
          </a:p>
          <a:p>
            <a:endParaRPr lang="en-US"/>
          </a:p>
        </p:txBody>
      </p:sp>
      <p:sp>
        <p:nvSpPr>
          <p:cNvPr id="4" name="Slide Number Placeholder 3">
            <a:extLst>
              <a:ext uri="{FF2B5EF4-FFF2-40B4-BE49-F238E27FC236}">
                <a16:creationId xmlns:a16="http://schemas.microsoft.com/office/drawing/2014/main" id="{79974181-12DE-F1A2-4F34-F9C016C327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4D572D-1C25-A04F-84FE-AFDB279DD6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22079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96E10-85E4-D057-EADC-5DC1999F56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0A61A5-A725-581D-5E00-07B9923FE9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3A530A-D9C2-2BE9-261B-3BF244B875AB}"/>
              </a:ext>
            </a:extLst>
          </p:cNvPr>
          <p:cNvSpPr>
            <a:spLocks noGrp="1"/>
          </p:cNvSpPr>
          <p:nvPr>
            <p:ph type="body" idx="1"/>
          </p:nvPr>
        </p:nvSpPr>
        <p:spPr/>
        <p:txBody>
          <a:bodyPr/>
          <a:lstStyle/>
          <a:p>
            <a:r>
              <a:rPr lang="en-US"/>
              <a:t>We capture user data based on opt-in location information.</a:t>
            </a:r>
          </a:p>
          <a:p>
            <a:endParaRPr lang="en-US"/>
          </a:p>
          <a:p>
            <a:r>
              <a:rPr lang="en-US"/>
              <a:t>We target at the household level across devices. This adds frequency and loops in family decision influencers.</a:t>
            </a:r>
          </a:p>
          <a:p>
            <a:endParaRPr lang="en-US"/>
          </a:p>
          <a:p>
            <a:r>
              <a:rPr lang="en-US"/>
              <a:t>We use AI to target your most active shoppers and deliver ads to customers most likely to do business with your company.</a:t>
            </a:r>
          </a:p>
          <a:p>
            <a:endParaRPr lang="en-US"/>
          </a:p>
          <a:p>
            <a:endParaRPr lang="en-US"/>
          </a:p>
          <a:p>
            <a:endParaRPr lang="en-US"/>
          </a:p>
          <a:p>
            <a:endParaRPr lang="en-US"/>
          </a:p>
          <a:p>
            <a:endParaRPr lang="en-US"/>
          </a:p>
        </p:txBody>
      </p:sp>
      <p:sp>
        <p:nvSpPr>
          <p:cNvPr id="4" name="Slide Number Placeholder 3">
            <a:extLst>
              <a:ext uri="{FF2B5EF4-FFF2-40B4-BE49-F238E27FC236}">
                <a16:creationId xmlns:a16="http://schemas.microsoft.com/office/drawing/2014/main" id="{79974181-12DE-F1A2-4F34-F9C016C327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4D572D-1C25-A04F-84FE-AFDB279DD6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90571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89985-FF3B-8369-B364-67882C9233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1207D2-48CB-3E83-D234-B72AA80D6B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CC518C-2D9A-A595-9293-42C6E630B3DB}"/>
              </a:ext>
            </a:extLst>
          </p:cNvPr>
          <p:cNvSpPr>
            <a:spLocks noGrp="1"/>
          </p:cNvSpPr>
          <p:nvPr>
            <p:ph type="body" idx="1"/>
          </p:nvPr>
        </p:nvSpPr>
        <p:spPr/>
        <p:txBody>
          <a:bodyPr/>
          <a:lstStyle/>
          <a:p>
            <a:r>
              <a:rPr lang="en-US"/>
              <a:t>Your Marketing Advantage </a:t>
            </a:r>
          </a:p>
          <a:p>
            <a:r>
              <a:rPr lang="en-US"/>
              <a:t>Beyond capturing incremental first-party data, Audience Activator makes more efficient use of your data:</a:t>
            </a:r>
          </a:p>
          <a:p>
            <a:r>
              <a:rPr lang="en-US"/>
              <a:t> * We provide transparent attribution to provide visibility on customer journeys.</a:t>
            </a:r>
          </a:p>
          <a:p>
            <a:r>
              <a:rPr lang="en-US"/>
              <a:t> * Our AI segments your data for more intelligent targeting and increased conversions.</a:t>
            </a:r>
          </a:p>
          <a:p>
            <a:endParaRPr lang="en-US"/>
          </a:p>
        </p:txBody>
      </p:sp>
      <p:sp>
        <p:nvSpPr>
          <p:cNvPr id="4" name="Slide Number Placeholder 3">
            <a:extLst>
              <a:ext uri="{FF2B5EF4-FFF2-40B4-BE49-F238E27FC236}">
                <a16:creationId xmlns:a16="http://schemas.microsoft.com/office/drawing/2014/main" id="{2836BB09-45CA-B77E-D755-810CC0CD86B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4D572D-1C25-A04F-84FE-AFDB279DD6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79719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98F0A-569C-8B49-1382-A7F09663F8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9FCA58-D5DE-1B7A-4C99-D7B9000311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FFCF33-196A-2E15-DE4A-DAC2FE58AB57}"/>
              </a:ext>
            </a:extLst>
          </p:cNvPr>
          <p:cNvSpPr>
            <a:spLocks noGrp="1"/>
          </p:cNvSpPr>
          <p:nvPr>
            <p:ph type="body" idx="1"/>
          </p:nvPr>
        </p:nvSpPr>
        <p:spPr/>
        <p:txBody>
          <a:bodyPr/>
          <a:lstStyle/>
          <a:p>
            <a:pPr algn="l" rtl="0" fontAlgn="base">
              <a:lnSpc>
                <a:spcPts val="1500"/>
              </a:lnSpc>
              <a:buNone/>
            </a:pPr>
            <a:r>
              <a:rPr lang="en-US" sz="1800" b="0" i="1" u="none" strike="noStrike">
                <a:solidFill>
                  <a:srgbClr val="161920"/>
                </a:solidFill>
                <a:effectLst/>
                <a:latin typeface="Poppins" panose="00000500000000000000" pitchFamily="2" charset="0"/>
              </a:rPr>
              <a:t>Our marketing team can work with your business to drive new qualified traffic to your website, or we can increase conversion from existing traffic.</a:t>
            </a:r>
            <a:r>
              <a:rPr lang="en-US" sz="1800" b="0" i="1">
                <a:solidFill>
                  <a:srgbClr val="161920"/>
                </a:solidFill>
                <a:effectLst/>
                <a:latin typeface="Poppins" panose="00000500000000000000" pitchFamily="2" charset="0"/>
              </a:rPr>
              <a:t>​</a:t>
            </a:r>
            <a:endParaRPr lang="en-US" b="0" i="1">
              <a:solidFill>
                <a:srgbClr val="161920"/>
              </a:solidFill>
              <a:effectLst/>
              <a:latin typeface="Segoe UI" panose="020B0502040204020203" pitchFamily="34" charset="0"/>
            </a:endParaRPr>
          </a:p>
          <a:p>
            <a:pPr algn="l" rtl="0" fontAlgn="base">
              <a:lnSpc>
                <a:spcPts val="1500"/>
              </a:lnSpc>
              <a:buNone/>
            </a:pPr>
            <a:r>
              <a:rPr lang="en-US" sz="1800" b="0" i="1">
                <a:solidFill>
                  <a:srgbClr val="161920"/>
                </a:solidFill>
                <a:effectLst/>
                <a:latin typeface="Poppins" panose="00000500000000000000" pitchFamily="2" charset="0"/>
              </a:rPr>
              <a:t>​</a:t>
            </a:r>
            <a:endParaRPr lang="en-US" b="0" i="1">
              <a:solidFill>
                <a:srgbClr val="161920"/>
              </a:solidFill>
              <a:effectLst/>
              <a:latin typeface="Segoe UI" panose="020B0502040204020203" pitchFamily="34" charset="0"/>
            </a:endParaRPr>
          </a:p>
          <a:p>
            <a:pPr algn="l" rtl="0" fontAlgn="base">
              <a:lnSpc>
                <a:spcPts val="1500"/>
              </a:lnSpc>
            </a:pPr>
            <a:r>
              <a:rPr lang="en-US" sz="1800" b="1" i="1" u="none" strike="noStrike">
                <a:solidFill>
                  <a:srgbClr val="161920"/>
                </a:solidFill>
                <a:effectLst/>
                <a:latin typeface="Poppins" panose="00000500000000000000" pitchFamily="2" charset="0"/>
              </a:rPr>
              <a:t>As we drive more traffic to your site, Audience Activator facilitates more conversions.</a:t>
            </a:r>
            <a:r>
              <a:rPr lang="en-US" sz="1800" b="0" i="1">
                <a:solidFill>
                  <a:srgbClr val="161920"/>
                </a:solidFill>
                <a:effectLst/>
                <a:latin typeface="Poppins" panose="00000500000000000000" pitchFamily="2" charset="0"/>
              </a:rPr>
              <a:t>​</a:t>
            </a:r>
            <a:endParaRPr lang="en-US" b="0" i="1">
              <a:solidFill>
                <a:srgbClr val="161920"/>
              </a:solidFill>
              <a:effectLst/>
              <a:latin typeface="Segoe UI" panose="020B0502040204020203" pitchFamily="34" charset="0"/>
            </a:endParaRPr>
          </a:p>
          <a:p>
            <a:endParaRPr lang="en-US"/>
          </a:p>
          <a:p>
            <a:endParaRPr lang="en-US"/>
          </a:p>
          <a:p>
            <a:r>
              <a:rPr lang="en-US"/>
              <a:t>Audience Activator improves the performance of all marketing channels, even from outside vendors.</a:t>
            </a:r>
          </a:p>
          <a:p>
            <a:endParaRPr lang="en-US"/>
          </a:p>
          <a:p>
            <a:r>
              <a:rPr lang="en-US"/>
              <a:t>As top-funnel marketing drives more traffic to the website, Audience Activator has more opportunity to capture data, deliver analysis, and market to high-value prospects.</a:t>
            </a:r>
          </a:p>
          <a:p>
            <a:endParaRPr lang="en-US"/>
          </a:p>
          <a:p>
            <a:r>
              <a:rPr lang="en-US"/>
              <a:t>Your ROI from all media increases as your able to better convert anonymous web traffic.</a:t>
            </a:r>
          </a:p>
          <a:p>
            <a:endParaRPr lang="en-US"/>
          </a:p>
          <a:p>
            <a:endParaRPr lang="en-US"/>
          </a:p>
          <a:p>
            <a:r>
              <a:rPr lang="en-US"/>
              <a:t>Audience Activator expands your opportunity for conversion.</a:t>
            </a:r>
          </a:p>
          <a:p>
            <a:endParaRPr lang="en-US"/>
          </a:p>
          <a:p>
            <a:r>
              <a:rPr lang="en-US"/>
              <a:t>Where traditional marketing funnels don’t begin the conversion process until after a potential customer reaches out, Audience Activator identifies, categorizes, and markets to high-value prospects as soon as they visit your website.</a:t>
            </a:r>
          </a:p>
          <a:p>
            <a:endParaRPr lang="en-US"/>
          </a:p>
          <a:p>
            <a:r>
              <a:rPr lang="en-US"/>
              <a:t>Instead of starting your sales process when a prospect calls or fills out a form, our system engages your best prospects and expands your conversion pipeline.</a:t>
            </a:r>
          </a:p>
          <a:p>
            <a:endParaRPr lang="en-US"/>
          </a:p>
          <a:p>
            <a:pPr>
              <a:buNone/>
            </a:pPr>
            <a:r>
              <a:rPr lang="en-US" b="1" i="1"/>
              <a:t>Benefits for Dealers</a:t>
            </a:r>
          </a:p>
          <a:p>
            <a:pPr>
              <a:buFont typeface="Arial" panose="020B0604020202020204" pitchFamily="34" charset="0"/>
              <a:buChar char="•"/>
            </a:pPr>
            <a:r>
              <a:rPr lang="en-US" b="1" i="1"/>
              <a:t>Own your digital backyard</a:t>
            </a:r>
            <a:r>
              <a:rPr lang="en-US" i="1"/>
              <a:t>: See where anonymous visitors come from geographically.</a:t>
            </a:r>
          </a:p>
          <a:p>
            <a:pPr>
              <a:buFont typeface="Arial" panose="020B0604020202020204" pitchFamily="34" charset="0"/>
              <a:buChar char="•"/>
            </a:pPr>
            <a:r>
              <a:rPr lang="en-US" i="1"/>
              <a:t>Gain insight into </a:t>
            </a:r>
            <a:r>
              <a:rPr lang="en-US" b="1" i="1"/>
              <a:t>who’s in-market</a:t>
            </a:r>
            <a:r>
              <a:rPr lang="en-US" i="1"/>
              <a:t>, and where they are in the buyer journey.</a:t>
            </a:r>
          </a:p>
          <a:p>
            <a:pPr>
              <a:buFont typeface="Arial" panose="020B0604020202020204" pitchFamily="34" charset="0"/>
              <a:buChar char="•"/>
            </a:pPr>
            <a:r>
              <a:rPr lang="en-US" i="1"/>
              <a:t>Improve </a:t>
            </a:r>
            <a:r>
              <a:rPr lang="en-US" b="1" i="1"/>
              <a:t>ROI</a:t>
            </a:r>
            <a:r>
              <a:rPr lang="en-US" i="1"/>
              <a:t> and </a:t>
            </a:r>
            <a:r>
              <a:rPr lang="en-US" b="1" i="1"/>
              <a:t>attribution</a:t>
            </a:r>
            <a:r>
              <a:rPr lang="en-US" i="1"/>
              <a:t> for all ad spend:</a:t>
            </a:r>
          </a:p>
          <a:p>
            <a:pPr marL="742950" lvl="1" indent="-285750">
              <a:buFont typeface="Arial" panose="020B0604020202020204" pitchFamily="34" charset="0"/>
              <a:buChar char="•"/>
            </a:pPr>
            <a:r>
              <a:rPr lang="en-US" i="1"/>
              <a:t>CTV</a:t>
            </a:r>
          </a:p>
          <a:p>
            <a:pPr marL="742950" lvl="1" indent="-285750">
              <a:buFont typeface="Arial" panose="020B0604020202020204" pitchFamily="34" charset="0"/>
              <a:buChar char="•"/>
            </a:pPr>
            <a:r>
              <a:rPr lang="en-US" i="1"/>
              <a:t>Video</a:t>
            </a:r>
          </a:p>
          <a:p>
            <a:pPr marL="742950" lvl="1" indent="-285750">
              <a:buFont typeface="Arial" panose="020B0604020202020204" pitchFamily="34" charset="0"/>
              <a:buChar char="•"/>
            </a:pPr>
            <a:r>
              <a:rPr lang="en-US" i="1"/>
              <a:t>Direct Mail</a:t>
            </a:r>
          </a:p>
          <a:p>
            <a:pPr marL="742950" lvl="1" indent="-285750">
              <a:buFont typeface="Arial" panose="020B0604020202020204" pitchFamily="34" charset="0"/>
              <a:buChar char="•"/>
            </a:pPr>
            <a:r>
              <a:rPr lang="en-US" i="1"/>
              <a:t>Display Ads</a:t>
            </a:r>
          </a:p>
          <a:p>
            <a:endParaRPr lang="en-US"/>
          </a:p>
          <a:p>
            <a:endParaRPr lang="en-US"/>
          </a:p>
        </p:txBody>
      </p:sp>
      <p:sp>
        <p:nvSpPr>
          <p:cNvPr id="4" name="Slide Number Placeholder 3">
            <a:extLst>
              <a:ext uri="{FF2B5EF4-FFF2-40B4-BE49-F238E27FC236}">
                <a16:creationId xmlns:a16="http://schemas.microsoft.com/office/drawing/2014/main" id="{A632CD16-A8E7-B7AF-FCE4-0D614FE46633}"/>
              </a:ext>
            </a:extLst>
          </p:cNvPr>
          <p:cNvSpPr>
            <a:spLocks noGrp="1"/>
          </p:cNvSpPr>
          <p:nvPr>
            <p:ph type="sldNum" sz="quarter" idx="5"/>
          </p:nvPr>
        </p:nvSpPr>
        <p:spPr/>
        <p:txBody>
          <a:bodyPr/>
          <a:lstStyle/>
          <a:p>
            <a:fld id="{25802F13-CE54-433A-9201-F068AE792526}" type="slidenum">
              <a:rPr lang="en-US" smtClean="0"/>
              <a:t>7</a:t>
            </a:fld>
            <a:endParaRPr lang="en-US"/>
          </a:p>
        </p:txBody>
      </p:sp>
    </p:spTree>
    <p:extLst>
      <p:ext uri="{BB962C8B-B14F-4D97-AF65-F5344CB8AC3E}">
        <p14:creationId xmlns:p14="http://schemas.microsoft.com/office/powerpoint/2010/main" val="2931899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78129-9522-0878-186B-76B2A6DAC3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1AE838-EECF-6C39-9AB3-D3A0BE46B8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80B4E0-390D-F7CC-BE10-4D5CB7CF7884}"/>
              </a:ext>
            </a:extLst>
          </p:cNvPr>
          <p:cNvSpPr>
            <a:spLocks noGrp="1"/>
          </p:cNvSpPr>
          <p:nvPr>
            <p:ph type="body" idx="1"/>
          </p:nvPr>
        </p:nvSpPr>
        <p:spPr/>
        <p:txBody>
          <a:bodyPr/>
          <a:lstStyle/>
          <a:p>
            <a:r>
              <a:rPr lang="en-US"/>
              <a:t>With Audience Activator, you get access to a platform that details:</a:t>
            </a:r>
          </a:p>
          <a:p>
            <a:pPr marL="171450" indent="-171450">
              <a:buFont typeface="Arial" panose="020B0604020202020204" pitchFamily="34" charset="0"/>
              <a:buChar char="•"/>
            </a:pPr>
            <a:r>
              <a:rPr lang="en-US"/>
              <a:t>Web traffic and marketing sources.</a:t>
            </a:r>
          </a:p>
          <a:p>
            <a:pPr marL="171450" indent="-171450">
              <a:buFont typeface="Arial" panose="020B0604020202020204" pitchFamily="34" charset="0"/>
              <a:buChar char="•"/>
            </a:pPr>
            <a:r>
              <a:rPr lang="en-US"/>
              <a:t>Conversion data.</a:t>
            </a:r>
          </a:p>
          <a:p>
            <a:pPr marL="171450" indent="-171450">
              <a:buFont typeface="Arial" panose="020B0604020202020204" pitchFamily="34" charset="0"/>
              <a:buChar char="•"/>
            </a:pPr>
            <a:r>
              <a:rPr lang="en-US"/>
              <a:t>Much more.</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Conversion data (measurement) is clear and simple to follow so you know how your campaign is working.</a:t>
            </a:r>
          </a:p>
          <a:p>
            <a:endParaRPr lang="en-US">
              <a:solidFill>
                <a:srgbClr val="FFFFFF"/>
              </a:solidFill>
              <a:effectLst/>
              <a:latin typeface="Helvetica" pitchFamily="2" charset="0"/>
            </a:endParaRPr>
          </a:p>
        </p:txBody>
      </p:sp>
      <p:sp>
        <p:nvSpPr>
          <p:cNvPr id="4" name="Slide Number Placeholder 3">
            <a:extLst>
              <a:ext uri="{FF2B5EF4-FFF2-40B4-BE49-F238E27FC236}">
                <a16:creationId xmlns:a16="http://schemas.microsoft.com/office/drawing/2014/main" id="{A00F2466-9F47-3C89-3AAF-9F28319A20C4}"/>
              </a:ext>
            </a:extLst>
          </p:cNvPr>
          <p:cNvSpPr>
            <a:spLocks noGrp="1"/>
          </p:cNvSpPr>
          <p:nvPr>
            <p:ph type="sldNum" sz="quarter" idx="5"/>
          </p:nvPr>
        </p:nvSpPr>
        <p:spPr/>
        <p:txBody>
          <a:bodyPr/>
          <a:lstStyle/>
          <a:p>
            <a:fld id="{B44D572D-1C25-A04F-84FE-AFDB279DD615}" type="slidenum">
              <a:rPr lang="en-US" smtClean="0"/>
              <a:t>8</a:t>
            </a:fld>
            <a:endParaRPr lang="en-US"/>
          </a:p>
        </p:txBody>
      </p:sp>
    </p:spTree>
    <p:extLst>
      <p:ext uri="{BB962C8B-B14F-4D97-AF65-F5344CB8AC3E}">
        <p14:creationId xmlns:p14="http://schemas.microsoft.com/office/powerpoint/2010/main" val="1941141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98F0A-569C-8B49-1382-A7F09663F8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9FCA58-D5DE-1B7A-4C99-D7B9000311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FFCF33-196A-2E15-DE4A-DAC2FE58AB5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632CD16-A8E7-B7AF-FCE4-0D614FE46633}"/>
              </a:ext>
            </a:extLst>
          </p:cNvPr>
          <p:cNvSpPr>
            <a:spLocks noGrp="1"/>
          </p:cNvSpPr>
          <p:nvPr>
            <p:ph type="sldNum" sz="quarter" idx="5"/>
          </p:nvPr>
        </p:nvSpPr>
        <p:spPr/>
        <p:txBody>
          <a:bodyPr/>
          <a:lstStyle/>
          <a:p>
            <a:fld id="{25802F13-CE54-433A-9201-F068AE792526}" type="slidenum">
              <a:rPr lang="en-US" smtClean="0"/>
              <a:t>9</a:t>
            </a:fld>
            <a:endParaRPr lang="en-US"/>
          </a:p>
        </p:txBody>
      </p:sp>
    </p:spTree>
    <p:extLst>
      <p:ext uri="{BB962C8B-B14F-4D97-AF65-F5344CB8AC3E}">
        <p14:creationId xmlns:p14="http://schemas.microsoft.com/office/powerpoint/2010/main" val="35022601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4.emf"/><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11.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emf"/><Relationship Id="rId1" Type="http://schemas.openxmlformats.org/officeDocument/2006/relationships/slideMaster" Target="../slideMasters/slideMaster1.xml"/><Relationship Id="rId4" Type="http://schemas.microsoft.com/office/2007/relationships/hdphoto" Target="../media/hdphoto3.wdp"/></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emf"/><Relationship Id="rId1" Type="http://schemas.openxmlformats.org/officeDocument/2006/relationships/slideMaster" Target="../slideMasters/slideMaster1.xml"/><Relationship Id="rId4" Type="http://schemas.microsoft.com/office/2007/relationships/hdphoto" Target="../media/hdphoto4.wdp"/></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2.emf"/></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2.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emf"/><Relationship Id="rId1" Type="http://schemas.openxmlformats.org/officeDocument/2006/relationships/slideMaster" Target="../slideMasters/slideMaster1.xml"/><Relationship Id="rId4" Type="http://schemas.microsoft.com/office/2007/relationships/hdphoto" Target="../media/hdphoto3.wdp"/></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emf"/><Relationship Id="rId1" Type="http://schemas.openxmlformats.org/officeDocument/2006/relationships/slideMaster" Target="../slideMasters/slideMaster1.xml"/><Relationship Id="rId4" Type="http://schemas.microsoft.com/office/2007/relationships/hdphoto" Target="../media/hdphoto5.wdp"/></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14.png"/></Relationships>
</file>

<file path=ppt/slideLayouts/_rels/slideLayout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7.emf"/></Relationships>
</file>

<file path=ppt/slideLayouts/_rels/slideLayout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7.emf"/><Relationship Id="rId5" Type="http://schemas.microsoft.com/office/2007/relationships/hdphoto" Target="../media/hdphoto6.wdp"/><Relationship Id="rId4"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7.emf"/><Relationship Id="rId5" Type="http://schemas.microsoft.com/office/2007/relationships/hdphoto" Target="../media/hdphoto6.wdp"/><Relationship Id="rId4" Type="http://schemas.openxmlformats.org/officeDocument/2006/relationships/image" Target="../media/image13.png"/></Relationships>
</file>

<file path=ppt/slideLayouts/_rels/slideLayout46.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7.wdp"/><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4.emf"/><Relationship Id="rId4" Type="http://schemas.openxmlformats.org/officeDocument/2006/relationships/image" Target="../media/image1.emf"/></Relationships>
</file>

<file path=ppt/slideLayouts/_rels/slideLayout4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11.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4.sv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ck/Gold Cover 1">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946F71-7478-79FF-8AFE-8DBC64DD302B}"/>
              </a:ext>
            </a:extLst>
          </p:cNvPr>
          <p:cNvPicPr>
            <a:picLocks noChangeAspect="1"/>
          </p:cNvPicPr>
          <p:nvPr userDrawn="1"/>
        </p:nvPicPr>
        <p:blipFill>
          <a:blip r:embed="rId2">
            <a:lum bright="100000"/>
          </a:blip>
          <a:stretch>
            <a:fillRect/>
          </a:stretch>
        </p:blipFill>
        <p:spPr>
          <a:xfrm>
            <a:off x="-1" y="0"/>
            <a:ext cx="1913710" cy="284470"/>
          </a:xfrm>
          <a:prstGeom prst="rect">
            <a:avLst/>
          </a:prstGeom>
        </p:spPr>
      </p:pic>
      <p:pic>
        <p:nvPicPr>
          <p:cNvPr id="6" name="Picture 5">
            <a:extLst>
              <a:ext uri="{FF2B5EF4-FFF2-40B4-BE49-F238E27FC236}">
                <a16:creationId xmlns:a16="http://schemas.microsoft.com/office/drawing/2014/main" id="{7666D430-D228-0782-A02E-B9AC8F31D9EF}"/>
              </a:ext>
            </a:extLst>
          </p:cNvPr>
          <p:cNvPicPr>
            <a:picLocks noChangeAspect="1"/>
          </p:cNvPicPr>
          <p:nvPr userDrawn="1"/>
        </p:nvPicPr>
        <p:blipFill>
          <a:blip r:embed="rId3"/>
          <a:srcRect b="95464"/>
          <a:stretch/>
        </p:blipFill>
        <p:spPr>
          <a:xfrm>
            <a:off x="1863648" y="5233"/>
            <a:ext cx="10335489" cy="311691"/>
          </a:xfrm>
          <a:prstGeom prst="rect">
            <a:avLst/>
          </a:prstGeom>
        </p:spPr>
      </p:pic>
      <p:pic>
        <p:nvPicPr>
          <p:cNvPr id="2" name="Picture 2" descr="Nexstar Media Group - Wikipedia">
            <a:extLst>
              <a:ext uri="{FF2B5EF4-FFF2-40B4-BE49-F238E27FC236}">
                <a16:creationId xmlns:a16="http://schemas.microsoft.com/office/drawing/2014/main" id="{4CED5E52-8D48-EE75-31A8-BF0F253F7AB4}"/>
              </a:ext>
            </a:extLst>
          </p:cNvPr>
          <p:cNvPicPr>
            <a:picLocks noChangeAspect="1" noChangeArrowheads="1"/>
          </p:cNvPicPr>
          <p:nvPr userDrawn="1"/>
        </p:nvPicPr>
        <p:blipFill>
          <a:blip r:embed="rId4">
            <a:extLst>
              <a:ext uri="{BEBA8EAE-BF5A-486C-A8C5-ECC9F3942E4B}">
                <a14:imgProps xmlns:a14="http://schemas.microsoft.com/office/drawing/2010/main">
                  <a14:imgLayer r:embed="rId5">
                    <a14:imgEffect>
                      <a14:saturation sat="13700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702910" y="5144409"/>
            <a:ext cx="1866434" cy="926898"/>
          </a:xfrm>
          <a:prstGeom prst="rect">
            <a:avLst/>
          </a:prstGeom>
          <a:noFill/>
          <a:extLst>
            <a:ext uri="{909E8E84-426E-40DD-AFC4-6F175D3DCCD1}">
              <a14:hiddenFill xmlns:a14="http://schemas.microsoft.com/office/drawing/2010/main">
                <a:solidFill>
                  <a:srgbClr val="FFFFFF"/>
                </a:solidFill>
              </a14:hiddenFill>
            </a:ext>
          </a:extLst>
        </p:spPr>
      </p:pic>
      <p:pic>
        <p:nvPicPr>
          <p:cNvPr id="4" name="Stations/Affiliates">
            <a:extLst>
              <a:ext uri="{FF2B5EF4-FFF2-40B4-BE49-F238E27FC236}">
                <a16:creationId xmlns:a16="http://schemas.microsoft.com/office/drawing/2014/main" id="{85AA273C-FF29-86FB-75E0-A065FA1EC3F4}"/>
              </a:ext>
            </a:extLst>
          </p:cNvPr>
          <p:cNvPicPr>
            <a:picLocks noChangeAspect="1"/>
          </p:cNvPicPr>
          <p:nvPr userDrawn="1"/>
        </p:nvPicPr>
        <p:blipFill>
          <a:blip r:embed="rId6">
            <a:alphaModFix amt="66000"/>
            <a:lum bright="100000"/>
          </a:blip>
          <a:stretch>
            <a:fillRect/>
          </a:stretch>
        </p:blipFill>
        <p:spPr>
          <a:xfrm>
            <a:off x="272779" y="6339419"/>
            <a:ext cx="4812424" cy="201656"/>
          </a:xfrm>
          <a:prstGeom prst="rect">
            <a:avLst/>
          </a:prstGeom>
        </p:spPr>
      </p:pic>
    </p:spTree>
    <p:extLst>
      <p:ext uri="{BB962C8B-B14F-4D97-AF65-F5344CB8AC3E}">
        <p14:creationId xmlns:p14="http://schemas.microsoft.com/office/powerpoint/2010/main" val="131541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ck/Gold Content Column 2">
    <p:bg>
      <p:bgPr>
        <a:solidFill>
          <a:schemeClr val="accent3"/>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9" name="Panel_BG">
            <a:extLst>
              <a:ext uri="{FF2B5EF4-FFF2-40B4-BE49-F238E27FC236}">
                <a16:creationId xmlns:a16="http://schemas.microsoft.com/office/drawing/2014/main" id="{2536EA89-59BE-1CE0-E926-3DE0B66CF1D2}"/>
              </a:ext>
            </a:extLst>
          </p:cNvPr>
          <p:cNvSpPr/>
          <p:nvPr userDrawn="1"/>
        </p:nvSpPr>
        <p:spPr>
          <a:xfrm>
            <a:off x="3697" y="0"/>
            <a:ext cx="3711053"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Logo-NMG-gold">
            <a:extLst>
              <a:ext uri="{FF2B5EF4-FFF2-40B4-BE49-F238E27FC236}">
                <a16:creationId xmlns:a16="http://schemas.microsoft.com/office/drawing/2014/main" id="{AE3B61ED-39F6-A99F-EABC-5BE20A3B6F7D}"/>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pic>
        <p:nvPicPr>
          <p:cNvPr id="11" name="Stripes-R Corner-gold">
            <a:extLst>
              <a:ext uri="{FF2B5EF4-FFF2-40B4-BE49-F238E27FC236}">
                <a16:creationId xmlns:a16="http://schemas.microsoft.com/office/drawing/2014/main" id="{3BBFC3D7-3B0F-2B71-DEEA-93B7953B99E3}"/>
              </a:ext>
            </a:extLst>
          </p:cNvPr>
          <p:cNvPicPr>
            <a:picLocks noChangeAspect="1"/>
          </p:cNvPicPr>
          <p:nvPr userDrawn="1"/>
        </p:nvPicPr>
        <p:blipFill>
          <a:blip r:embed="rId3"/>
          <a:stretch>
            <a:fillRect/>
          </a:stretch>
        </p:blipFill>
        <p:spPr>
          <a:xfrm>
            <a:off x="853440" y="6076809"/>
            <a:ext cx="2866730" cy="786602"/>
          </a:xfrm>
          <a:prstGeom prst="rect">
            <a:avLst/>
          </a:prstGeom>
        </p:spPr>
      </p:pic>
    </p:spTree>
    <p:extLst>
      <p:ext uri="{BB962C8B-B14F-4D97-AF65-F5344CB8AC3E}">
        <p14:creationId xmlns:p14="http://schemas.microsoft.com/office/powerpoint/2010/main" val="2322650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ck/Gold Content Column 2">
    <p:bg>
      <p:bgPr>
        <a:solidFill>
          <a:schemeClr val="accent3"/>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10" name="Logo-NMG-gold">
            <a:extLst>
              <a:ext uri="{FF2B5EF4-FFF2-40B4-BE49-F238E27FC236}">
                <a16:creationId xmlns:a16="http://schemas.microsoft.com/office/drawing/2014/main" id="{AE3B61ED-39F6-A99F-EABC-5BE20A3B6F7D}"/>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sp>
        <p:nvSpPr>
          <p:cNvPr id="2" name="Panel_BG">
            <a:extLst>
              <a:ext uri="{FF2B5EF4-FFF2-40B4-BE49-F238E27FC236}">
                <a16:creationId xmlns:a16="http://schemas.microsoft.com/office/drawing/2014/main" id="{4533F432-AC1D-9C71-22B2-D7BCD6C41CD7}"/>
              </a:ext>
            </a:extLst>
          </p:cNvPr>
          <p:cNvSpPr/>
          <p:nvPr userDrawn="1"/>
        </p:nvSpPr>
        <p:spPr>
          <a:xfrm>
            <a:off x="3697" y="0"/>
            <a:ext cx="3949738"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tripes-R Corner-gold">
            <a:extLst>
              <a:ext uri="{FF2B5EF4-FFF2-40B4-BE49-F238E27FC236}">
                <a16:creationId xmlns:a16="http://schemas.microsoft.com/office/drawing/2014/main" id="{2C1B21E9-A2AC-3828-C57F-C4011CDA7B10}"/>
              </a:ext>
            </a:extLst>
          </p:cNvPr>
          <p:cNvPicPr>
            <a:picLocks noChangeAspect="1"/>
          </p:cNvPicPr>
          <p:nvPr userDrawn="1"/>
        </p:nvPicPr>
        <p:blipFill>
          <a:blip r:embed="rId3"/>
          <a:stretch>
            <a:fillRect/>
          </a:stretch>
        </p:blipFill>
        <p:spPr>
          <a:xfrm>
            <a:off x="301923" y="5862968"/>
            <a:ext cx="3646062" cy="1000443"/>
          </a:xfrm>
          <a:prstGeom prst="rect">
            <a:avLst/>
          </a:prstGeom>
        </p:spPr>
      </p:pic>
      <p:pic>
        <p:nvPicPr>
          <p:cNvPr id="4" name="Logo-NMG-gold">
            <a:extLst>
              <a:ext uri="{FF2B5EF4-FFF2-40B4-BE49-F238E27FC236}">
                <a16:creationId xmlns:a16="http://schemas.microsoft.com/office/drawing/2014/main" id="{C0069393-E7FA-B86B-175C-CED6A67303C6}"/>
              </a:ext>
            </a:extLst>
          </p:cNvPr>
          <p:cNvPicPr>
            <a:picLocks noChangeAspect="1"/>
          </p:cNvPicPr>
          <p:nvPr userDrawn="1"/>
        </p:nvPicPr>
        <p:blipFill>
          <a:blip r:embed="rId2">
            <a:lum bright="100000"/>
          </a:blip>
          <a:stretch>
            <a:fillRect/>
          </a:stretch>
        </p:blipFill>
        <p:spPr>
          <a:xfrm>
            <a:off x="363293" y="363404"/>
            <a:ext cx="735168" cy="367584"/>
          </a:xfrm>
          <a:prstGeom prst="rect">
            <a:avLst/>
          </a:prstGeom>
        </p:spPr>
      </p:pic>
    </p:spTree>
    <p:extLst>
      <p:ext uri="{BB962C8B-B14F-4D97-AF65-F5344CB8AC3E}">
        <p14:creationId xmlns:p14="http://schemas.microsoft.com/office/powerpoint/2010/main" val="3297051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ck/Gold Content Row 1">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7" name="Picture 6" descr="A black and blue background&#10;&#10;AI-generated content may be incorrect.">
            <a:extLst>
              <a:ext uri="{FF2B5EF4-FFF2-40B4-BE49-F238E27FC236}">
                <a16:creationId xmlns:a16="http://schemas.microsoft.com/office/drawing/2014/main" id="{9B993A64-0189-ECD9-4B34-8699B54FE996}"/>
              </a:ext>
            </a:extLst>
          </p:cNvPr>
          <p:cNvPicPr>
            <a:picLocks noChangeAspect="1"/>
          </p:cNvPicPr>
          <p:nvPr userDrawn="1"/>
        </p:nvPicPr>
        <p:blipFill>
          <a:blip r:embed="rId2">
            <a:extLst>
              <a:ext uri="{28A0092B-C50C-407E-A947-70E740481C1C}">
                <a14:useLocalDpi xmlns:a14="http://schemas.microsoft.com/office/drawing/2010/main"/>
              </a:ext>
            </a:extLst>
          </a:blip>
          <a:srcRect b="57533"/>
          <a:stretch/>
        </p:blipFill>
        <p:spPr>
          <a:xfrm>
            <a:off x="-1" y="0"/>
            <a:ext cx="12199041" cy="1861927"/>
          </a:xfrm>
          <a:prstGeom prst="rect">
            <a:avLst/>
          </a:prstGeom>
        </p:spPr>
      </p:pic>
      <p:sp>
        <p:nvSpPr>
          <p:cNvPr id="8" name="Rectangle 7">
            <a:extLst>
              <a:ext uri="{FF2B5EF4-FFF2-40B4-BE49-F238E27FC236}">
                <a16:creationId xmlns:a16="http://schemas.microsoft.com/office/drawing/2014/main" id="{251A4E90-02DC-F97B-6A88-0548D0BFEA74}"/>
              </a:ext>
            </a:extLst>
          </p:cNvPr>
          <p:cNvSpPr/>
          <p:nvPr userDrawn="1"/>
        </p:nvSpPr>
        <p:spPr>
          <a:xfrm>
            <a:off x="-5482" y="1861927"/>
            <a:ext cx="12199041" cy="59580"/>
          </a:xfrm>
          <a:prstGeom prst="rect">
            <a:avLst/>
          </a:prstGeom>
          <a:gradFill>
            <a:gsLst>
              <a:gs pos="0">
                <a:schemeClr val="tx2">
                  <a:lumMod val="75000"/>
                </a:schemeClr>
              </a:gs>
              <a:gs pos="74000">
                <a:schemeClr val="tx2"/>
              </a:gs>
              <a:gs pos="100000">
                <a:schemeClr val="tx2">
                  <a:lumMod val="75000"/>
                </a:schemeClr>
              </a:gs>
            </a:gsLst>
            <a:path path="rect">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Logo-NMG-gold">
            <a:extLst>
              <a:ext uri="{FF2B5EF4-FFF2-40B4-BE49-F238E27FC236}">
                <a16:creationId xmlns:a16="http://schemas.microsoft.com/office/drawing/2014/main" id="{6C27DB08-BE6D-559F-72F1-3226FF3B10C0}"/>
              </a:ext>
            </a:extLst>
          </p:cNvPr>
          <p:cNvPicPr>
            <a:picLocks noChangeAspect="1"/>
          </p:cNvPicPr>
          <p:nvPr userDrawn="1"/>
        </p:nvPicPr>
        <p:blipFill>
          <a:blip r:embed="rId3">
            <a:lum bright="100000"/>
          </a:blip>
          <a:stretch>
            <a:fillRect/>
          </a:stretch>
        </p:blipFill>
        <p:spPr>
          <a:xfrm>
            <a:off x="11164855" y="365365"/>
            <a:ext cx="722054" cy="361027"/>
          </a:xfrm>
          <a:prstGeom prst="rect">
            <a:avLst/>
          </a:prstGeom>
        </p:spPr>
      </p:pic>
    </p:spTree>
    <p:extLst>
      <p:ext uri="{BB962C8B-B14F-4D97-AF65-F5344CB8AC3E}">
        <p14:creationId xmlns:p14="http://schemas.microsoft.com/office/powerpoint/2010/main" val="1377430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ck/Gold Content Row 2">
    <p:bg>
      <p:bgPr>
        <a:solidFill>
          <a:schemeClr val="accent3"/>
        </a:solidFill>
        <a:effectLst/>
      </p:bgPr>
    </p:bg>
    <p:spTree>
      <p:nvGrpSpPr>
        <p:cNvPr id="1" name=""/>
        <p:cNvGrpSpPr/>
        <p:nvPr/>
      </p:nvGrpSpPr>
      <p:grpSpPr>
        <a:xfrm>
          <a:off x="0" y="0"/>
          <a:ext cx="0" cy="0"/>
          <a:chOff x="0" y="0"/>
          <a:chExt cx="0" cy="0"/>
        </a:xfrm>
      </p:grpSpPr>
      <p:pic>
        <p:nvPicPr>
          <p:cNvPr id="2" name="Picture 1" descr="A black and blue background&#10;&#10;AI-generated content may be incorrect.">
            <a:extLst>
              <a:ext uri="{FF2B5EF4-FFF2-40B4-BE49-F238E27FC236}">
                <a16:creationId xmlns:a16="http://schemas.microsoft.com/office/drawing/2014/main" id="{91007E1A-B754-8192-404E-5078F51F2222}"/>
              </a:ext>
            </a:extLst>
          </p:cNvPr>
          <p:cNvPicPr>
            <a:picLocks noChangeAspect="1"/>
          </p:cNvPicPr>
          <p:nvPr userDrawn="1"/>
        </p:nvPicPr>
        <p:blipFill>
          <a:blip r:embed="rId2">
            <a:extLst>
              <a:ext uri="{28A0092B-C50C-407E-A947-70E740481C1C}">
                <a14:useLocalDpi xmlns:a14="http://schemas.microsoft.com/office/drawing/2010/main"/>
              </a:ext>
            </a:extLst>
          </a:blip>
          <a:srcRect t="1" b="49470"/>
          <a:stretch/>
        </p:blipFill>
        <p:spPr>
          <a:xfrm>
            <a:off x="-1" y="0"/>
            <a:ext cx="12199041" cy="2215430"/>
          </a:xfrm>
          <a:prstGeom prst="rect">
            <a:avLst/>
          </a:prstGeom>
        </p:spPr>
      </p:pic>
      <p:sp>
        <p:nvSpPr>
          <p:cNvPr id="3" name="Rectangle 2">
            <a:extLst>
              <a:ext uri="{FF2B5EF4-FFF2-40B4-BE49-F238E27FC236}">
                <a16:creationId xmlns:a16="http://schemas.microsoft.com/office/drawing/2014/main" id="{62893F27-A818-92D4-01B8-ED4E1BA2DE06}"/>
              </a:ext>
            </a:extLst>
          </p:cNvPr>
          <p:cNvSpPr/>
          <p:nvPr userDrawn="1"/>
        </p:nvSpPr>
        <p:spPr>
          <a:xfrm>
            <a:off x="-5482" y="2215430"/>
            <a:ext cx="12199041" cy="59580"/>
          </a:xfrm>
          <a:prstGeom prst="rect">
            <a:avLst/>
          </a:prstGeom>
          <a:gradFill>
            <a:gsLst>
              <a:gs pos="0">
                <a:schemeClr val="tx2">
                  <a:lumMod val="75000"/>
                </a:schemeClr>
              </a:gs>
              <a:gs pos="74000">
                <a:schemeClr val="tx2"/>
              </a:gs>
              <a:gs pos="100000">
                <a:schemeClr val="tx2">
                  <a:lumMod val="75000"/>
                </a:schemeClr>
              </a:gs>
            </a:gsLst>
            <a:path path="rect">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9" name="Logo-NMG-gold">
            <a:extLst>
              <a:ext uri="{FF2B5EF4-FFF2-40B4-BE49-F238E27FC236}">
                <a16:creationId xmlns:a16="http://schemas.microsoft.com/office/drawing/2014/main" id="{6C27DB08-BE6D-559F-72F1-3226FF3B10C0}"/>
              </a:ext>
            </a:extLst>
          </p:cNvPr>
          <p:cNvPicPr>
            <a:picLocks noChangeAspect="1"/>
          </p:cNvPicPr>
          <p:nvPr userDrawn="1"/>
        </p:nvPicPr>
        <p:blipFill>
          <a:blip r:embed="rId3">
            <a:lum bright="100000"/>
          </a:blip>
          <a:stretch>
            <a:fillRect/>
          </a:stretch>
        </p:blipFill>
        <p:spPr>
          <a:xfrm>
            <a:off x="11164855" y="365365"/>
            <a:ext cx="722054" cy="361027"/>
          </a:xfrm>
          <a:prstGeom prst="rect">
            <a:avLst/>
          </a:prstGeom>
        </p:spPr>
      </p:pic>
    </p:spTree>
    <p:extLst>
      <p:ext uri="{BB962C8B-B14F-4D97-AF65-F5344CB8AC3E}">
        <p14:creationId xmlns:p14="http://schemas.microsoft.com/office/powerpoint/2010/main" val="32146408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ck/Gold Content Row 3">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2" name="Picture 1" descr="A black and blue background&#10;&#10;AI-generated content may be incorrect.">
            <a:extLst>
              <a:ext uri="{FF2B5EF4-FFF2-40B4-BE49-F238E27FC236}">
                <a16:creationId xmlns:a16="http://schemas.microsoft.com/office/drawing/2014/main" id="{1DD8D3C2-9430-CA2A-53DF-4B0A8FB2E3B7}"/>
              </a:ext>
            </a:extLst>
          </p:cNvPr>
          <p:cNvPicPr>
            <a:picLocks noChangeAspect="1"/>
          </p:cNvPicPr>
          <p:nvPr userDrawn="1"/>
        </p:nvPicPr>
        <p:blipFill>
          <a:blip r:embed="rId2">
            <a:extLst>
              <a:ext uri="{28A0092B-C50C-407E-A947-70E740481C1C}">
                <a14:useLocalDpi xmlns:a14="http://schemas.microsoft.com/office/drawing/2010/main"/>
              </a:ext>
            </a:extLst>
          </a:blip>
          <a:srcRect b="20894"/>
          <a:stretch/>
        </p:blipFill>
        <p:spPr>
          <a:xfrm>
            <a:off x="-1" y="0"/>
            <a:ext cx="12199041" cy="3468334"/>
          </a:xfrm>
          <a:prstGeom prst="rect">
            <a:avLst/>
          </a:prstGeom>
        </p:spPr>
      </p:pic>
      <p:sp>
        <p:nvSpPr>
          <p:cNvPr id="3" name="Rectangle 2">
            <a:extLst>
              <a:ext uri="{FF2B5EF4-FFF2-40B4-BE49-F238E27FC236}">
                <a16:creationId xmlns:a16="http://schemas.microsoft.com/office/drawing/2014/main" id="{70A6C34E-6A92-7CE6-27B7-838B4650CA50}"/>
              </a:ext>
            </a:extLst>
          </p:cNvPr>
          <p:cNvSpPr/>
          <p:nvPr userDrawn="1"/>
        </p:nvSpPr>
        <p:spPr>
          <a:xfrm>
            <a:off x="-5482" y="3468334"/>
            <a:ext cx="12199041" cy="59580"/>
          </a:xfrm>
          <a:prstGeom prst="rect">
            <a:avLst/>
          </a:prstGeom>
          <a:gradFill>
            <a:gsLst>
              <a:gs pos="0">
                <a:schemeClr val="tx2">
                  <a:lumMod val="75000"/>
                </a:schemeClr>
              </a:gs>
              <a:gs pos="74000">
                <a:schemeClr val="tx2"/>
              </a:gs>
              <a:gs pos="100000">
                <a:schemeClr val="tx2">
                  <a:lumMod val="75000"/>
                </a:schemeClr>
              </a:gs>
            </a:gsLst>
            <a:path path="rect">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Logo-NMG-gold">
            <a:extLst>
              <a:ext uri="{FF2B5EF4-FFF2-40B4-BE49-F238E27FC236}">
                <a16:creationId xmlns:a16="http://schemas.microsoft.com/office/drawing/2014/main" id="{5110B858-15E5-EBB8-09F1-37708919551E}"/>
              </a:ext>
            </a:extLst>
          </p:cNvPr>
          <p:cNvPicPr>
            <a:picLocks noChangeAspect="1"/>
          </p:cNvPicPr>
          <p:nvPr userDrawn="1"/>
        </p:nvPicPr>
        <p:blipFill>
          <a:blip r:embed="rId3">
            <a:lum bright="100000"/>
          </a:blip>
          <a:stretch>
            <a:fillRect/>
          </a:stretch>
        </p:blipFill>
        <p:spPr>
          <a:xfrm>
            <a:off x="11164855" y="365365"/>
            <a:ext cx="722054" cy="361027"/>
          </a:xfrm>
          <a:prstGeom prst="rect">
            <a:avLst/>
          </a:prstGeom>
        </p:spPr>
      </p:pic>
    </p:spTree>
    <p:extLst>
      <p:ext uri="{BB962C8B-B14F-4D97-AF65-F5344CB8AC3E}">
        <p14:creationId xmlns:p14="http://schemas.microsoft.com/office/powerpoint/2010/main" val="1103801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ck/Gold Content Row 3">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4" name="Picture 3" descr="A black and blue background&#10;&#10;AI-generated content may be incorrect.">
            <a:extLst>
              <a:ext uri="{FF2B5EF4-FFF2-40B4-BE49-F238E27FC236}">
                <a16:creationId xmlns:a16="http://schemas.microsoft.com/office/drawing/2014/main" id="{47C03F00-F95E-8127-52CA-9DCDB42BE212}"/>
              </a:ext>
            </a:extLst>
          </p:cNvPr>
          <p:cNvPicPr>
            <a:picLocks noChangeAspect="1"/>
          </p:cNvPicPr>
          <p:nvPr userDrawn="1"/>
        </p:nvPicPr>
        <p:blipFill>
          <a:blip r:embed="rId2">
            <a:extLst>
              <a:ext uri="{28A0092B-C50C-407E-A947-70E740481C1C}">
                <a14:useLocalDpi xmlns:a14="http://schemas.microsoft.com/office/drawing/2010/main"/>
              </a:ext>
            </a:extLst>
          </a:blip>
          <a:srcRect t="1" b="61620"/>
          <a:stretch/>
        </p:blipFill>
        <p:spPr>
          <a:xfrm>
            <a:off x="-1" y="0"/>
            <a:ext cx="12199041" cy="1682701"/>
          </a:xfrm>
          <a:prstGeom prst="rect">
            <a:avLst/>
          </a:prstGeom>
        </p:spPr>
      </p:pic>
      <p:sp>
        <p:nvSpPr>
          <p:cNvPr id="7" name="Rectangle 6">
            <a:extLst>
              <a:ext uri="{FF2B5EF4-FFF2-40B4-BE49-F238E27FC236}">
                <a16:creationId xmlns:a16="http://schemas.microsoft.com/office/drawing/2014/main" id="{686EC7F7-EF86-038D-FB56-C66F0FD9365B}"/>
              </a:ext>
            </a:extLst>
          </p:cNvPr>
          <p:cNvSpPr/>
          <p:nvPr userDrawn="1"/>
        </p:nvSpPr>
        <p:spPr>
          <a:xfrm>
            <a:off x="-5482" y="1623121"/>
            <a:ext cx="12199041" cy="59580"/>
          </a:xfrm>
          <a:prstGeom prst="rect">
            <a:avLst/>
          </a:prstGeom>
          <a:gradFill>
            <a:gsLst>
              <a:gs pos="0">
                <a:schemeClr val="tx2">
                  <a:lumMod val="75000"/>
                </a:schemeClr>
              </a:gs>
              <a:gs pos="74000">
                <a:schemeClr val="tx2"/>
              </a:gs>
              <a:gs pos="100000">
                <a:schemeClr val="tx2">
                  <a:lumMod val="75000"/>
                </a:schemeClr>
              </a:gs>
            </a:gsLst>
            <a:path path="rect">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Logo-NMG-gold">
            <a:extLst>
              <a:ext uri="{FF2B5EF4-FFF2-40B4-BE49-F238E27FC236}">
                <a16:creationId xmlns:a16="http://schemas.microsoft.com/office/drawing/2014/main" id="{04E025FD-81A0-7CA5-E635-C36644C18BA3}"/>
              </a:ext>
            </a:extLst>
          </p:cNvPr>
          <p:cNvPicPr>
            <a:picLocks noChangeAspect="1"/>
          </p:cNvPicPr>
          <p:nvPr userDrawn="1"/>
        </p:nvPicPr>
        <p:blipFill>
          <a:blip r:embed="rId3">
            <a:lum bright="100000"/>
          </a:blip>
          <a:stretch>
            <a:fillRect/>
          </a:stretch>
        </p:blipFill>
        <p:spPr>
          <a:xfrm>
            <a:off x="11151741" y="363404"/>
            <a:ext cx="735168" cy="367584"/>
          </a:xfrm>
          <a:prstGeom prst="rect">
            <a:avLst/>
          </a:prstGeom>
        </p:spPr>
      </p:pic>
    </p:spTree>
    <p:extLst>
      <p:ext uri="{BB962C8B-B14F-4D97-AF65-F5344CB8AC3E}">
        <p14:creationId xmlns:p14="http://schemas.microsoft.com/office/powerpoint/2010/main" val="3419248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ck/Gold Breaker 2">
    <p:bg>
      <p:bgPr>
        <a:solidFill>
          <a:srgbClr val="D8B85D"/>
        </a:solidFill>
        <a:effectLst/>
      </p:bgPr>
    </p:bg>
    <p:spTree>
      <p:nvGrpSpPr>
        <p:cNvPr id="1" name=""/>
        <p:cNvGrpSpPr/>
        <p:nvPr/>
      </p:nvGrpSpPr>
      <p:grpSpPr>
        <a:xfrm>
          <a:off x="0" y="0"/>
          <a:ext cx="0" cy="0"/>
          <a:chOff x="0" y="0"/>
          <a:chExt cx="0" cy="0"/>
        </a:xfrm>
      </p:grpSpPr>
      <p:pic>
        <p:nvPicPr>
          <p:cNvPr id="4" name="Background-Pinstripes">
            <a:extLst>
              <a:ext uri="{FF2B5EF4-FFF2-40B4-BE49-F238E27FC236}">
                <a16:creationId xmlns:a16="http://schemas.microsoft.com/office/drawing/2014/main" id="{DC2C7351-EA64-3033-1A00-6A2C47521CA7}"/>
              </a:ext>
            </a:extLst>
          </p:cNvPr>
          <p:cNvPicPr>
            <a:picLocks noChangeAspect="1"/>
          </p:cNvPicPr>
          <p:nvPr userDrawn="1"/>
        </p:nvPicPr>
        <p:blipFill>
          <a:blip r:embed="rId2"/>
          <a:srcRect b="4876"/>
          <a:stretch/>
        </p:blipFill>
        <p:spPr>
          <a:xfrm>
            <a:off x="0" y="-3"/>
            <a:ext cx="12195520" cy="6525539"/>
          </a:xfrm>
          <a:prstGeom prst="rect">
            <a:avLst/>
          </a:prstGeom>
        </p:spPr>
      </p:pic>
      <p:grpSp>
        <p:nvGrpSpPr>
          <p:cNvPr id="5" name="Logo-Nexstar-Lockup-gold">
            <a:extLst>
              <a:ext uri="{FF2B5EF4-FFF2-40B4-BE49-F238E27FC236}">
                <a16:creationId xmlns:a16="http://schemas.microsoft.com/office/drawing/2014/main" id="{558E43D8-A77E-CFBF-FDA8-672D1EC8BA8F}"/>
              </a:ext>
            </a:extLst>
          </p:cNvPr>
          <p:cNvGrpSpPr/>
          <p:nvPr userDrawn="1"/>
        </p:nvGrpSpPr>
        <p:grpSpPr>
          <a:xfrm>
            <a:off x="2104540" y="4484901"/>
            <a:ext cx="7772400" cy="1517418"/>
            <a:chOff x="2191038" y="1173288"/>
            <a:chExt cx="7772400" cy="1517418"/>
          </a:xfrm>
        </p:grpSpPr>
        <p:pic>
          <p:nvPicPr>
            <p:cNvPr id="6" name="Logo-Nexstar-gold">
              <a:extLst>
                <a:ext uri="{FF2B5EF4-FFF2-40B4-BE49-F238E27FC236}">
                  <a16:creationId xmlns:a16="http://schemas.microsoft.com/office/drawing/2014/main" id="{33F51B9B-9EB1-9270-6E66-9467576FEB9D}"/>
                </a:ext>
              </a:extLst>
            </p:cNvPr>
            <p:cNvPicPr>
              <a:picLocks noChangeAspect="1"/>
            </p:cNvPicPr>
            <p:nvPr/>
          </p:nvPicPr>
          <p:blipFill>
            <a:blip r:embed="rId3"/>
            <a:stretch>
              <a:fillRect/>
            </a:stretch>
          </p:blipFill>
          <p:spPr>
            <a:xfrm>
              <a:off x="5072643" y="1173288"/>
              <a:ext cx="2046715" cy="1015569"/>
            </a:xfrm>
            <a:prstGeom prst="rect">
              <a:avLst/>
            </a:prstGeom>
          </p:spPr>
        </p:pic>
        <p:pic>
          <p:nvPicPr>
            <p:cNvPr id="7" name="Stations/Affiliates">
              <a:extLst>
                <a:ext uri="{FF2B5EF4-FFF2-40B4-BE49-F238E27FC236}">
                  <a16:creationId xmlns:a16="http://schemas.microsoft.com/office/drawing/2014/main" id="{0FB60AFA-8466-0F7C-C8AA-9D9F21964316}"/>
                </a:ext>
              </a:extLst>
            </p:cNvPr>
            <p:cNvPicPr>
              <a:picLocks noChangeAspect="1"/>
            </p:cNvPicPr>
            <p:nvPr/>
          </p:nvPicPr>
          <p:blipFill>
            <a:blip r:embed="rId4">
              <a:alphaModFix amt="66000"/>
            </a:blip>
            <a:stretch>
              <a:fillRect/>
            </a:stretch>
          </p:blipFill>
          <p:spPr>
            <a:xfrm>
              <a:off x="2191038" y="2365017"/>
              <a:ext cx="7772400" cy="325689"/>
            </a:xfrm>
            <a:prstGeom prst="rect">
              <a:avLst/>
            </a:prstGeom>
          </p:spPr>
        </p:pic>
      </p:grpSp>
      <p:sp>
        <p:nvSpPr>
          <p:cNvPr id="8" name="Rectangle 7">
            <a:extLst>
              <a:ext uri="{FF2B5EF4-FFF2-40B4-BE49-F238E27FC236}">
                <a16:creationId xmlns:a16="http://schemas.microsoft.com/office/drawing/2014/main" id="{6E431F42-E54F-8C4A-5F9B-624DA4A63C0C}"/>
              </a:ext>
            </a:extLst>
          </p:cNvPr>
          <p:cNvSpPr/>
          <p:nvPr userDrawn="1"/>
        </p:nvSpPr>
        <p:spPr>
          <a:xfrm>
            <a:off x="7620" y="6525536"/>
            <a:ext cx="12199041" cy="5958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60506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hite BG ">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Tree>
    <p:extLst>
      <p:ext uri="{BB962C8B-B14F-4D97-AF65-F5344CB8AC3E}">
        <p14:creationId xmlns:p14="http://schemas.microsoft.com/office/powerpoint/2010/main" val="14533931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ite BG w/ NMG Logo Lef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2" name="Logo-NMG-gold">
            <a:extLst>
              <a:ext uri="{FF2B5EF4-FFF2-40B4-BE49-F238E27FC236}">
                <a16:creationId xmlns:a16="http://schemas.microsoft.com/office/drawing/2014/main" id="{AD292B94-66C0-8A68-CF72-9EE67FCB27F0}"/>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spTree>
    <p:extLst>
      <p:ext uri="{BB962C8B-B14F-4D97-AF65-F5344CB8AC3E}">
        <p14:creationId xmlns:p14="http://schemas.microsoft.com/office/powerpoint/2010/main" val="30196184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ight Textue BG">
    <p:spTree>
      <p:nvGrpSpPr>
        <p:cNvPr id="1" name=""/>
        <p:cNvGrpSpPr/>
        <p:nvPr/>
      </p:nvGrpSpPr>
      <p:grpSpPr>
        <a:xfrm>
          <a:off x="0" y="0"/>
          <a:ext cx="0" cy="0"/>
          <a:chOff x="0" y="0"/>
          <a:chExt cx="0" cy="0"/>
        </a:xfrm>
      </p:grpSpPr>
      <p:pic>
        <p:nvPicPr>
          <p:cNvPr id="3" name="Background-Pinstripes">
            <a:extLst>
              <a:ext uri="{FF2B5EF4-FFF2-40B4-BE49-F238E27FC236}">
                <a16:creationId xmlns:a16="http://schemas.microsoft.com/office/drawing/2014/main" id="{3208E02E-8BF9-3D39-FE7A-53E125362BB8}"/>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t="30"/>
          <a:stretch>
            <a:fillRect/>
          </a:stretch>
        </p:blipFill>
        <p:spPr>
          <a:xfrm>
            <a:off x="-22571" y="0"/>
            <a:ext cx="12195520" cy="6857999"/>
          </a:xfrm>
          <a:prstGeom prst="rect">
            <a:avLst/>
          </a:prstGeom>
        </p:spPr>
      </p:pic>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Tree>
    <p:extLst>
      <p:ext uri="{BB962C8B-B14F-4D97-AF65-F5344CB8AC3E}">
        <p14:creationId xmlns:p14="http://schemas.microsoft.com/office/powerpoint/2010/main" val="878983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ck/Gold Cover 2">
    <p:bg>
      <p:bgPr>
        <a:solidFill>
          <a:schemeClr val="tx1"/>
        </a:solidFill>
        <a:effectLst/>
      </p:bgPr>
    </p:bg>
    <p:spTree>
      <p:nvGrpSpPr>
        <p:cNvPr id="1" name=""/>
        <p:cNvGrpSpPr/>
        <p:nvPr/>
      </p:nvGrpSpPr>
      <p:grpSpPr>
        <a:xfrm>
          <a:off x="0" y="0"/>
          <a:ext cx="0" cy="0"/>
          <a:chOff x="0" y="0"/>
          <a:chExt cx="0" cy="0"/>
        </a:xfrm>
      </p:grpSpPr>
      <p:pic>
        <p:nvPicPr>
          <p:cNvPr id="3" name="Logos-Lockup">
            <a:extLst>
              <a:ext uri="{FF2B5EF4-FFF2-40B4-BE49-F238E27FC236}">
                <a16:creationId xmlns:a16="http://schemas.microsoft.com/office/drawing/2014/main" id="{431369A6-91A1-9393-7698-1FDECA188979}"/>
              </a:ext>
            </a:extLst>
          </p:cNvPr>
          <p:cNvPicPr/>
          <p:nvPr userDrawn="1"/>
        </p:nvPicPr>
        <p:blipFill>
          <a:blip r:embed="rId2"/>
          <a:stretch>
            <a:fillRect/>
          </a:stretch>
        </p:blipFill>
        <p:spPr>
          <a:xfrm>
            <a:off x="673100" y="5759381"/>
            <a:ext cx="3848100" cy="646632"/>
          </a:xfrm>
          <a:prstGeom prst="rect">
            <a:avLst/>
          </a:prstGeom>
        </p:spPr>
      </p:pic>
      <p:pic>
        <p:nvPicPr>
          <p:cNvPr id="5" name="Picture 4">
            <a:extLst>
              <a:ext uri="{FF2B5EF4-FFF2-40B4-BE49-F238E27FC236}">
                <a16:creationId xmlns:a16="http://schemas.microsoft.com/office/drawing/2014/main" id="{09946F71-7478-79FF-8AFE-8DBC64DD302B}"/>
              </a:ext>
            </a:extLst>
          </p:cNvPr>
          <p:cNvPicPr>
            <a:picLocks noChangeAspect="1"/>
          </p:cNvPicPr>
          <p:nvPr userDrawn="1"/>
        </p:nvPicPr>
        <p:blipFill>
          <a:blip r:embed="rId3">
            <a:lum bright="100000"/>
          </a:blip>
          <a:stretch>
            <a:fillRect/>
          </a:stretch>
        </p:blipFill>
        <p:spPr>
          <a:xfrm>
            <a:off x="-1" y="0"/>
            <a:ext cx="1913710" cy="284470"/>
          </a:xfrm>
          <a:prstGeom prst="rect">
            <a:avLst/>
          </a:prstGeom>
        </p:spPr>
      </p:pic>
      <p:pic>
        <p:nvPicPr>
          <p:cNvPr id="6" name="Picture 5">
            <a:extLst>
              <a:ext uri="{FF2B5EF4-FFF2-40B4-BE49-F238E27FC236}">
                <a16:creationId xmlns:a16="http://schemas.microsoft.com/office/drawing/2014/main" id="{7666D430-D228-0782-A02E-B9AC8F31D9EF}"/>
              </a:ext>
            </a:extLst>
          </p:cNvPr>
          <p:cNvPicPr>
            <a:picLocks noChangeAspect="1"/>
          </p:cNvPicPr>
          <p:nvPr userDrawn="1"/>
        </p:nvPicPr>
        <p:blipFill>
          <a:blip r:embed="rId4"/>
          <a:srcRect b="95464"/>
          <a:stretch/>
        </p:blipFill>
        <p:spPr>
          <a:xfrm>
            <a:off x="1863648" y="5233"/>
            <a:ext cx="10335489" cy="311691"/>
          </a:xfrm>
          <a:prstGeom prst="rect">
            <a:avLst/>
          </a:prstGeom>
        </p:spPr>
      </p:pic>
    </p:spTree>
    <p:extLst>
      <p:ext uri="{BB962C8B-B14F-4D97-AF65-F5344CB8AC3E}">
        <p14:creationId xmlns:p14="http://schemas.microsoft.com/office/powerpoint/2010/main" val="34164765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ight Texture BG w/ Logo Left">
    <p:spTree>
      <p:nvGrpSpPr>
        <p:cNvPr id="1" name=""/>
        <p:cNvGrpSpPr/>
        <p:nvPr/>
      </p:nvGrpSpPr>
      <p:grpSpPr>
        <a:xfrm>
          <a:off x="0" y="0"/>
          <a:ext cx="0" cy="0"/>
          <a:chOff x="0" y="0"/>
          <a:chExt cx="0" cy="0"/>
        </a:xfrm>
      </p:grpSpPr>
      <p:pic>
        <p:nvPicPr>
          <p:cNvPr id="3" name="Background-Pinstripes">
            <a:extLst>
              <a:ext uri="{FF2B5EF4-FFF2-40B4-BE49-F238E27FC236}">
                <a16:creationId xmlns:a16="http://schemas.microsoft.com/office/drawing/2014/main" id="{3208E02E-8BF9-3D39-FE7A-53E125362BB8}"/>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t="30"/>
          <a:stretch>
            <a:fillRect/>
          </a:stretch>
        </p:blipFill>
        <p:spPr>
          <a:xfrm>
            <a:off x="-22571" y="0"/>
            <a:ext cx="12195520" cy="6857999"/>
          </a:xfrm>
          <a:prstGeom prst="rect">
            <a:avLst/>
          </a:prstGeom>
        </p:spPr>
      </p:pic>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2" name="Logo-NMG-gold">
            <a:extLst>
              <a:ext uri="{FF2B5EF4-FFF2-40B4-BE49-F238E27FC236}">
                <a16:creationId xmlns:a16="http://schemas.microsoft.com/office/drawing/2014/main" id="{AD292B94-66C0-8A68-CF72-9EE67FCB27F0}"/>
              </a:ext>
            </a:extLst>
          </p:cNvPr>
          <p:cNvPicPr>
            <a:picLocks noChangeAspect="1"/>
          </p:cNvPicPr>
          <p:nvPr userDrawn="1"/>
        </p:nvPicPr>
        <p:blipFill>
          <a:blip r:embed="rId4">
            <a:lum bright="-100000"/>
          </a:blip>
          <a:stretch>
            <a:fillRect/>
          </a:stretch>
        </p:blipFill>
        <p:spPr>
          <a:xfrm>
            <a:off x="369848" y="365365"/>
            <a:ext cx="722054" cy="361027"/>
          </a:xfrm>
          <a:prstGeom prst="rect">
            <a:avLst/>
          </a:prstGeom>
        </p:spPr>
      </p:pic>
    </p:spTree>
    <p:extLst>
      <p:ext uri="{BB962C8B-B14F-4D97-AF65-F5344CB8AC3E}">
        <p14:creationId xmlns:p14="http://schemas.microsoft.com/office/powerpoint/2010/main" val="503538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hite BG w/ NMG Logo Righ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3" name="Logo-NMG-gold">
            <a:extLst>
              <a:ext uri="{FF2B5EF4-FFF2-40B4-BE49-F238E27FC236}">
                <a16:creationId xmlns:a16="http://schemas.microsoft.com/office/drawing/2014/main" id="{3C6A8A14-E2C4-5345-3FBA-A6DD11EA6DC5}"/>
              </a:ext>
            </a:extLst>
          </p:cNvPr>
          <p:cNvPicPr>
            <a:picLocks noChangeAspect="1"/>
          </p:cNvPicPr>
          <p:nvPr userDrawn="1"/>
        </p:nvPicPr>
        <p:blipFill>
          <a:blip r:embed="rId2">
            <a:lum bright="-100000"/>
          </a:blip>
          <a:stretch>
            <a:fillRect/>
          </a:stretch>
        </p:blipFill>
        <p:spPr>
          <a:xfrm>
            <a:off x="11164855" y="365365"/>
            <a:ext cx="722054" cy="361027"/>
          </a:xfrm>
          <a:prstGeom prst="rect">
            <a:avLst/>
          </a:prstGeom>
        </p:spPr>
      </p:pic>
    </p:spTree>
    <p:extLst>
      <p:ext uri="{BB962C8B-B14F-4D97-AF65-F5344CB8AC3E}">
        <p14:creationId xmlns:p14="http://schemas.microsoft.com/office/powerpoint/2010/main" val="25526108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ff White BG">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Tree>
    <p:extLst>
      <p:ext uri="{BB962C8B-B14F-4D97-AF65-F5344CB8AC3E}">
        <p14:creationId xmlns:p14="http://schemas.microsoft.com/office/powerpoint/2010/main" val="19567998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hite/Gold Texture Breaker 1">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2" name="Background-Pinstripes">
            <a:extLst>
              <a:ext uri="{FF2B5EF4-FFF2-40B4-BE49-F238E27FC236}">
                <a16:creationId xmlns:a16="http://schemas.microsoft.com/office/drawing/2014/main" id="{AF9B2E33-97D4-B54C-D936-D352ACEDE184}"/>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b="4876"/>
          <a:stretch/>
        </p:blipFill>
        <p:spPr>
          <a:xfrm>
            <a:off x="0" y="-3"/>
            <a:ext cx="12195520" cy="6525539"/>
          </a:xfrm>
          <a:prstGeom prst="rect">
            <a:avLst/>
          </a:prstGeom>
        </p:spPr>
      </p:pic>
      <p:sp>
        <p:nvSpPr>
          <p:cNvPr id="3" name="Rectangle 2">
            <a:extLst>
              <a:ext uri="{FF2B5EF4-FFF2-40B4-BE49-F238E27FC236}">
                <a16:creationId xmlns:a16="http://schemas.microsoft.com/office/drawing/2014/main" id="{7E42DBC5-1D5A-895E-2698-1C57BCEB19A7}"/>
              </a:ext>
            </a:extLst>
          </p:cNvPr>
          <p:cNvSpPr/>
          <p:nvPr userDrawn="1"/>
        </p:nvSpPr>
        <p:spPr>
          <a:xfrm>
            <a:off x="-7041" y="6538402"/>
            <a:ext cx="12199041" cy="59580"/>
          </a:xfrm>
          <a:prstGeom prst="rect">
            <a:avLst/>
          </a:prstGeom>
          <a:solidFill>
            <a:srgbClr val="D8B8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140578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hite/Gold Content Column 1">
    <p:bg>
      <p:bgPr>
        <a:solidFill>
          <a:schemeClr val="accent3"/>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2" name="Panel_BG">
            <a:extLst>
              <a:ext uri="{FF2B5EF4-FFF2-40B4-BE49-F238E27FC236}">
                <a16:creationId xmlns:a16="http://schemas.microsoft.com/office/drawing/2014/main" id="{CFC61589-7C8E-67B7-FB7D-66816AC5EE98}"/>
              </a:ext>
            </a:extLst>
          </p:cNvPr>
          <p:cNvSpPr/>
          <p:nvPr userDrawn="1"/>
        </p:nvSpPr>
        <p:spPr>
          <a:xfrm>
            <a:off x="3697" y="0"/>
            <a:ext cx="458152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Logo-NMG-gold">
            <a:extLst>
              <a:ext uri="{FF2B5EF4-FFF2-40B4-BE49-F238E27FC236}">
                <a16:creationId xmlns:a16="http://schemas.microsoft.com/office/drawing/2014/main" id="{C8BC1CE0-557E-DF6E-5597-89B3BDBBDC68}"/>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pic>
        <p:nvPicPr>
          <p:cNvPr id="4" name="Stripes-R Corner-gold">
            <a:extLst>
              <a:ext uri="{FF2B5EF4-FFF2-40B4-BE49-F238E27FC236}">
                <a16:creationId xmlns:a16="http://schemas.microsoft.com/office/drawing/2014/main" id="{D23D98DF-7C21-7D62-3BB2-6C7979C6DF6F}"/>
              </a:ext>
            </a:extLst>
          </p:cNvPr>
          <p:cNvPicPr>
            <a:picLocks noChangeAspect="1"/>
          </p:cNvPicPr>
          <p:nvPr userDrawn="1"/>
        </p:nvPicPr>
        <p:blipFill>
          <a:blip r:embed="rId3"/>
          <a:stretch>
            <a:fillRect/>
          </a:stretch>
        </p:blipFill>
        <p:spPr>
          <a:xfrm>
            <a:off x="939155" y="5862968"/>
            <a:ext cx="3646062" cy="1000443"/>
          </a:xfrm>
          <a:prstGeom prst="rect">
            <a:avLst/>
          </a:prstGeom>
        </p:spPr>
      </p:pic>
    </p:spTree>
    <p:extLst>
      <p:ext uri="{BB962C8B-B14F-4D97-AF65-F5344CB8AC3E}">
        <p14:creationId xmlns:p14="http://schemas.microsoft.com/office/powerpoint/2010/main" val="379500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hite/Gold Content Column 2">
    <p:bg>
      <p:bgPr>
        <a:solidFill>
          <a:schemeClr val="accent3"/>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2" name="Panel_BG">
            <a:extLst>
              <a:ext uri="{FF2B5EF4-FFF2-40B4-BE49-F238E27FC236}">
                <a16:creationId xmlns:a16="http://schemas.microsoft.com/office/drawing/2014/main" id="{C9F487E3-6E41-5CA4-4570-E84944205146}"/>
              </a:ext>
            </a:extLst>
          </p:cNvPr>
          <p:cNvSpPr/>
          <p:nvPr userDrawn="1"/>
        </p:nvSpPr>
        <p:spPr>
          <a:xfrm>
            <a:off x="3697" y="0"/>
            <a:ext cx="3711053"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ogo-NMG-gold">
            <a:extLst>
              <a:ext uri="{FF2B5EF4-FFF2-40B4-BE49-F238E27FC236}">
                <a16:creationId xmlns:a16="http://schemas.microsoft.com/office/drawing/2014/main" id="{A04A9BF1-5E52-2842-5094-CB9BC38131EB}"/>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pic>
        <p:nvPicPr>
          <p:cNvPr id="4" name="Stripes-R Corner-gold">
            <a:extLst>
              <a:ext uri="{FF2B5EF4-FFF2-40B4-BE49-F238E27FC236}">
                <a16:creationId xmlns:a16="http://schemas.microsoft.com/office/drawing/2014/main" id="{3DF1DAC6-1007-BA7C-FB3A-926A8957103F}"/>
              </a:ext>
            </a:extLst>
          </p:cNvPr>
          <p:cNvPicPr>
            <a:picLocks noChangeAspect="1"/>
          </p:cNvPicPr>
          <p:nvPr userDrawn="1"/>
        </p:nvPicPr>
        <p:blipFill>
          <a:blip r:embed="rId3"/>
          <a:stretch>
            <a:fillRect/>
          </a:stretch>
        </p:blipFill>
        <p:spPr>
          <a:xfrm>
            <a:off x="853440" y="6076809"/>
            <a:ext cx="2866730" cy="786602"/>
          </a:xfrm>
          <a:prstGeom prst="rect">
            <a:avLst/>
          </a:prstGeom>
        </p:spPr>
      </p:pic>
    </p:spTree>
    <p:extLst>
      <p:ext uri="{BB962C8B-B14F-4D97-AF65-F5344CB8AC3E}">
        <p14:creationId xmlns:p14="http://schemas.microsoft.com/office/powerpoint/2010/main" val="27901534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hite/Gold Content Row 1">
    <p:bg>
      <p:bgPr>
        <a:solidFill>
          <a:schemeClr val="bg1"/>
        </a:solidFill>
        <a:effectLst/>
      </p:bgPr>
    </p:bg>
    <p:spTree>
      <p:nvGrpSpPr>
        <p:cNvPr id="1" name=""/>
        <p:cNvGrpSpPr/>
        <p:nvPr/>
      </p:nvGrpSpPr>
      <p:grpSpPr>
        <a:xfrm>
          <a:off x="0" y="0"/>
          <a:ext cx="0" cy="0"/>
          <a:chOff x="0" y="0"/>
          <a:chExt cx="0" cy="0"/>
        </a:xfrm>
      </p:grpSpPr>
      <p:pic>
        <p:nvPicPr>
          <p:cNvPr id="10" name="Background-Pinstripes">
            <a:extLst>
              <a:ext uri="{FF2B5EF4-FFF2-40B4-BE49-F238E27FC236}">
                <a16:creationId xmlns:a16="http://schemas.microsoft.com/office/drawing/2014/main" id="{734DFE57-2CAD-B3C0-8443-C6EC9AB07794}"/>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b="49441"/>
          <a:stretch>
            <a:fillRect/>
          </a:stretch>
        </p:blipFill>
        <p:spPr>
          <a:xfrm>
            <a:off x="0" y="-3"/>
            <a:ext cx="12195520" cy="3468337"/>
          </a:xfrm>
          <a:prstGeom prst="rect">
            <a:avLst/>
          </a:prstGeom>
        </p:spPr>
      </p:pic>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3" name="Rectangle 2">
            <a:extLst>
              <a:ext uri="{FF2B5EF4-FFF2-40B4-BE49-F238E27FC236}">
                <a16:creationId xmlns:a16="http://schemas.microsoft.com/office/drawing/2014/main" id="{70A6C34E-6A92-7CE6-27B7-838B4650CA50}"/>
              </a:ext>
            </a:extLst>
          </p:cNvPr>
          <p:cNvSpPr/>
          <p:nvPr userDrawn="1"/>
        </p:nvSpPr>
        <p:spPr>
          <a:xfrm>
            <a:off x="-5482" y="3468334"/>
            <a:ext cx="12199041" cy="59580"/>
          </a:xfrm>
          <a:prstGeom prst="rect">
            <a:avLst/>
          </a:prstGeom>
          <a:gradFill>
            <a:gsLst>
              <a:gs pos="0">
                <a:schemeClr val="tx2">
                  <a:lumMod val="75000"/>
                </a:schemeClr>
              </a:gs>
              <a:gs pos="74000">
                <a:schemeClr val="tx2"/>
              </a:gs>
              <a:gs pos="100000">
                <a:schemeClr val="tx2">
                  <a:lumMod val="75000"/>
                </a:schemeClr>
              </a:gs>
            </a:gsLst>
            <a:path path="rect">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Logo-NMG-gold">
            <a:extLst>
              <a:ext uri="{FF2B5EF4-FFF2-40B4-BE49-F238E27FC236}">
                <a16:creationId xmlns:a16="http://schemas.microsoft.com/office/drawing/2014/main" id="{8770B085-8843-E5E7-2B3E-8F4198D51F42}"/>
              </a:ext>
            </a:extLst>
          </p:cNvPr>
          <p:cNvPicPr>
            <a:picLocks noChangeAspect="1"/>
          </p:cNvPicPr>
          <p:nvPr userDrawn="1"/>
        </p:nvPicPr>
        <p:blipFill>
          <a:blip r:embed="rId4">
            <a:lum bright="-100000"/>
          </a:blip>
          <a:stretch>
            <a:fillRect/>
          </a:stretch>
        </p:blipFill>
        <p:spPr>
          <a:xfrm>
            <a:off x="11164855" y="365365"/>
            <a:ext cx="722054" cy="361027"/>
          </a:xfrm>
          <a:prstGeom prst="rect">
            <a:avLst/>
          </a:prstGeom>
        </p:spPr>
      </p:pic>
    </p:spTree>
    <p:extLst>
      <p:ext uri="{BB962C8B-B14F-4D97-AF65-F5344CB8AC3E}">
        <p14:creationId xmlns:p14="http://schemas.microsoft.com/office/powerpoint/2010/main" val="27540323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hite/Gold Content Row 2">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4F64F2-B4AA-E9EC-17E7-2180651EA549}"/>
              </a:ext>
            </a:extLst>
          </p:cNvPr>
          <p:cNvSpPr/>
          <p:nvPr userDrawn="1"/>
        </p:nvSpPr>
        <p:spPr>
          <a:xfrm rot="5400000">
            <a:off x="3644658" y="-3644652"/>
            <a:ext cx="4901598" cy="121909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10" name="Background-Pinstripes">
            <a:extLst>
              <a:ext uri="{FF2B5EF4-FFF2-40B4-BE49-F238E27FC236}">
                <a16:creationId xmlns:a16="http://schemas.microsoft.com/office/drawing/2014/main" id="{734DFE57-2CAD-B3C0-8443-C6EC9AB07794}"/>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b="28006"/>
          <a:stretch>
            <a:fillRect/>
          </a:stretch>
        </p:blipFill>
        <p:spPr>
          <a:xfrm>
            <a:off x="0" y="-3"/>
            <a:ext cx="12195520" cy="4938793"/>
          </a:xfrm>
          <a:prstGeom prst="rect">
            <a:avLst/>
          </a:prstGeom>
        </p:spPr>
      </p:pic>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3" name="Rectangle 2">
            <a:extLst>
              <a:ext uri="{FF2B5EF4-FFF2-40B4-BE49-F238E27FC236}">
                <a16:creationId xmlns:a16="http://schemas.microsoft.com/office/drawing/2014/main" id="{70A6C34E-6A92-7CE6-27B7-838B4650CA50}"/>
              </a:ext>
            </a:extLst>
          </p:cNvPr>
          <p:cNvSpPr/>
          <p:nvPr userDrawn="1"/>
        </p:nvSpPr>
        <p:spPr>
          <a:xfrm>
            <a:off x="-5482" y="4879210"/>
            <a:ext cx="12199041" cy="59580"/>
          </a:xfrm>
          <a:prstGeom prst="rect">
            <a:avLst/>
          </a:prstGeom>
          <a:gradFill>
            <a:gsLst>
              <a:gs pos="0">
                <a:schemeClr val="tx2">
                  <a:lumMod val="75000"/>
                </a:schemeClr>
              </a:gs>
              <a:gs pos="74000">
                <a:schemeClr val="tx2"/>
              </a:gs>
              <a:gs pos="100000">
                <a:schemeClr val="tx2">
                  <a:lumMod val="75000"/>
                </a:schemeClr>
              </a:gs>
            </a:gsLst>
            <a:path path="rect">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Logo-NMG-gold">
            <a:extLst>
              <a:ext uri="{FF2B5EF4-FFF2-40B4-BE49-F238E27FC236}">
                <a16:creationId xmlns:a16="http://schemas.microsoft.com/office/drawing/2014/main" id="{8770B085-8843-E5E7-2B3E-8F4198D51F42}"/>
              </a:ext>
            </a:extLst>
          </p:cNvPr>
          <p:cNvPicPr>
            <a:picLocks noChangeAspect="1"/>
          </p:cNvPicPr>
          <p:nvPr userDrawn="1"/>
        </p:nvPicPr>
        <p:blipFill>
          <a:blip r:embed="rId4">
            <a:lum bright="-100000"/>
          </a:blip>
          <a:stretch>
            <a:fillRect/>
          </a:stretch>
        </p:blipFill>
        <p:spPr>
          <a:xfrm>
            <a:off x="11164855" y="365365"/>
            <a:ext cx="722054" cy="361027"/>
          </a:xfrm>
          <a:prstGeom prst="rect">
            <a:avLst/>
          </a:prstGeom>
        </p:spPr>
      </p:pic>
    </p:spTree>
    <p:extLst>
      <p:ext uri="{BB962C8B-B14F-4D97-AF65-F5344CB8AC3E}">
        <p14:creationId xmlns:p14="http://schemas.microsoft.com/office/powerpoint/2010/main" val="9301499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hite/Gold Content Row 3">
    <p:bg>
      <p:bgPr>
        <a:solidFill>
          <a:schemeClr val="bg1"/>
        </a:solidFill>
        <a:effectLst/>
      </p:bgPr>
    </p:bg>
    <p:spTree>
      <p:nvGrpSpPr>
        <p:cNvPr id="1" name=""/>
        <p:cNvGrpSpPr/>
        <p:nvPr/>
      </p:nvGrpSpPr>
      <p:grpSpPr>
        <a:xfrm>
          <a:off x="0" y="0"/>
          <a:ext cx="0" cy="0"/>
          <a:chOff x="0" y="0"/>
          <a:chExt cx="0" cy="0"/>
        </a:xfrm>
      </p:grpSpPr>
      <p:pic>
        <p:nvPicPr>
          <p:cNvPr id="10" name="Background-Pinstripes">
            <a:extLst>
              <a:ext uri="{FF2B5EF4-FFF2-40B4-BE49-F238E27FC236}">
                <a16:creationId xmlns:a16="http://schemas.microsoft.com/office/drawing/2014/main" id="{734DFE57-2CAD-B3C0-8443-C6EC9AB07794}"/>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b="67617"/>
          <a:stretch>
            <a:fillRect/>
          </a:stretch>
        </p:blipFill>
        <p:spPr>
          <a:xfrm>
            <a:off x="0" y="-3"/>
            <a:ext cx="12195520" cy="2221467"/>
          </a:xfrm>
          <a:prstGeom prst="rect">
            <a:avLst/>
          </a:prstGeom>
        </p:spPr>
      </p:pic>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11" name="Logo-NMG-gold">
            <a:extLst>
              <a:ext uri="{FF2B5EF4-FFF2-40B4-BE49-F238E27FC236}">
                <a16:creationId xmlns:a16="http://schemas.microsoft.com/office/drawing/2014/main" id="{8770B085-8843-E5E7-2B3E-8F4198D51F42}"/>
              </a:ext>
            </a:extLst>
          </p:cNvPr>
          <p:cNvPicPr>
            <a:picLocks noChangeAspect="1"/>
          </p:cNvPicPr>
          <p:nvPr userDrawn="1"/>
        </p:nvPicPr>
        <p:blipFill>
          <a:blip r:embed="rId4">
            <a:lum bright="-100000"/>
          </a:blip>
          <a:stretch>
            <a:fillRect/>
          </a:stretch>
        </p:blipFill>
        <p:spPr>
          <a:xfrm>
            <a:off x="11164855" y="365365"/>
            <a:ext cx="722054" cy="361027"/>
          </a:xfrm>
          <a:prstGeom prst="rect">
            <a:avLst/>
          </a:prstGeom>
        </p:spPr>
      </p:pic>
      <p:sp>
        <p:nvSpPr>
          <p:cNvPr id="4" name="Rectangle 3">
            <a:extLst>
              <a:ext uri="{FF2B5EF4-FFF2-40B4-BE49-F238E27FC236}">
                <a16:creationId xmlns:a16="http://schemas.microsoft.com/office/drawing/2014/main" id="{BAAA3654-0F00-9A2A-EF61-EA379CB713E2}"/>
              </a:ext>
            </a:extLst>
          </p:cNvPr>
          <p:cNvSpPr/>
          <p:nvPr userDrawn="1"/>
        </p:nvSpPr>
        <p:spPr>
          <a:xfrm>
            <a:off x="-5482" y="2221464"/>
            <a:ext cx="12199041" cy="59580"/>
          </a:xfrm>
          <a:prstGeom prst="rect">
            <a:avLst/>
          </a:prstGeom>
          <a:gradFill>
            <a:gsLst>
              <a:gs pos="0">
                <a:schemeClr val="tx2">
                  <a:lumMod val="75000"/>
                </a:schemeClr>
              </a:gs>
              <a:gs pos="74000">
                <a:schemeClr val="tx2"/>
              </a:gs>
              <a:gs pos="100000">
                <a:schemeClr val="tx2">
                  <a:lumMod val="75000"/>
                </a:schemeClr>
              </a:gs>
            </a:gsLst>
            <a:path path="rect">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07728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White/Gold Breaker">
    <p:bg>
      <p:bgPr>
        <a:solidFill>
          <a:srgbClr val="D8B85D"/>
        </a:solidFill>
        <a:effectLst/>
      </p:bgPr>
    </p:bg>
    <p:spTree>
      <p:nvGrpSpPr>
        <p:cNvPr id="1" name=""/>
        <p:cNvGrpSpPr/>
        <p:nvPr/>
      </p:nvGrpSpPr>
      <p:grpSpPr>
        <a:xfrm>
          <a:off x="0" y="0"/>
          <a:ext cx="0" cy="0"/>
          <a:chOff x="0" y="0"/>
          <a:chExt cx="0" cy="0"/>
        </a:xfrm>
      </p:grpSpPr>
      <p:pic>
        <p:nvPicPr>
          <p:cNvPr id="2" name="Background-Pinstripes">
            <a:extLst>
              <a:ext uri="{FF2B5EF4-FFF2-40B4-BE49-F238E27FC236}">
                <a16:creationId xmlns:a16="http://schemas.microsoft.com/office/drawing/2014/main" id="{EFD37CDA-5F34-D7B4-3B82-7E99BDF5814F}"/>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b="4876"/>
          <a:stretch/>
        </p:blipFill>
        <p:spPr>
          <a:xfrm>
            <a:off x="0" y="-3"/>
            <a:ext cx="12195520" cy="6525539"/>
          </a:xfrm>
          <a:prstGeom prst="rect">
            <a:avLst/>
          </a:prstGeom>
        </p:spPr>
      </p:pic>
      <p:sp>
        <p:nvSpPr>
          <p:cNvPr id="3" name="Rectangle 2">
            <a:extLst>
              <a:ext uri="{FF2B5EF4-FFF2-40B4-BE49-F238E27FC236}">
                <a16:creationId xmlns:a16="http://schemas.microsoft.com/office/drawing/2014/main" id="{DB794CA6-FF7A-35C4-ACBF-22158F91D66C}"/>
              </a:ext>
            </a:extLst>
          </p:cNvPr>
          <p:cNvSpPr/>
          <p:nvPr userDrawn="1"/>
        </p:nvSpPr>
        <p:spPr>
          <a:xfrm>
            <a:off x="7620" y="6525536"/>
            <a:ext cx="12199041" cy="5958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Logo-Nexstar-Lockup-gold">
            <a:extLst>
              <a:ext uri="{FF2B5EF4-FFF2-40B4-BE49-F238E27FC236}">
                <a16:creationId xmlns:a16="http://schemas.microsoft.com/office/drawing/2014/main" id="{C2D53DC1-5AA0-1BD9-E5DE-E142AE0240D0}"/>
              </a:ext>
            </a:extLst>
          </p:cNvPr>
          <p:cNvGrpSpPr/>
          <p:nvPr userDrawn="1"/>
        </p:nvGrpSpPr>
        <p:grpSpPr>
          <a:xfrm>
            <a:off x="2104540" y="4484901"/>
            <a:ext cx="7772400" cy="1517418"/>
            <a:chOff x="2191038" y="1173288"/>
            <a:chExt cx="7772400" cy="1517418"/>
          </a:xfrm>
        </p:grpSpPr>
        <p:pic>
          <p:nvPicPr>
            <p:cNvPr id="10" name="Logo-Nexstar-gold">
              <a:extLst>
                <a:ext uri="{FF2B5EF4-FFF2-40B4-BE49-F238E27FC236}">
                  <a16:creationId xmlns:a16="http://schemas.microsoft.com/office/drawing/2014/main" id="{D7803CFC-9A99-4F1B-E34E-4ECCC41AFEFC}"/>
                </a:ext>
              </a:extLst>
            </p:cNvPr>
            <p:cNvPicPr>
              <a:picLocks noChangeAspect="1"/>
            </p:cNvPicPr>
            <p:nvPr/>
          </p:nvPicPr>
          <p:blipFill>
            <a:blip r:embed="rId4">
              <a:lum bright="-100000"/>
            </a:blip>
            <a:stretch>
              <a:fillRect/>
            </a:stretch>
          </p:blipFill>
          <p:spPr>
            <a:xfrm>
              <a:off x="5072643" y="1173288"/>
              <a:ext cx="2046715" cy="1015569"/>
            </a:xfrm>
            <a:prstGeom prst="rect">
              <a:avLst/>
            </a:prstGeom>
          </p:spPr>
        </p:pic>
        <p:pic>
          <p:nvPicPr>
            <p:cNvPr id="11" name="Stations/Affiliates">
              <a:extLst>
                <a:ext uri="{FF2B5EF4-FFF2-40B4-BE49-F238E27FC236}">
                  <a16:creationId xmlns:a16="http://schemas.microsoft.com/office/drawing/2014/main" id="{225DCA9D-CA4F-E985-443A-6F6CCA2B0E26}"/>
                </a:ext>
              </a:extLst>
            </p:cNvPr>
            <p:cNvPicPr>
              <a:picLocks noChangeAspect="1"/>
            </p:cNvPicPr>
            <p:nvPr/>
          </p:nvPicPr>
          <p:blipFill>
            <a:blip r:embed="rId5">
              <a:alphaModFix amt="66000"/>
              <a:lum bright="-100000"/>
            </a:blip>
            <a:stretch>
              <a:fillRect/>
            </a:stretch>
          </p:blipFill>
          <p:spPr>
            <a:xfrm>
              <a:off x="2191038" y="2365017"/>
              <a:ext cx="7772400" cy="325689"/>
            </a:xfrm>
            <a:prstGeom prst="rect">
              <a:avLst/>
            </a:prstGeom>
          </p:spPr>
        </p:pic>
      </p:grpSp>
    </p:spTree>
    <p:extLst>
      <p:ext uri="{BB962C8B-B14F-4D97-AF65-F5344CB8AC3E}">
        <p14:creationId xmlns:p14="http://schemas.microsoft.com/office/powerpoint/2010/main" val="1168008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ck Texture BG w/ Logo Right">
    <p:bg>
      <p:bgPr>
        <a:solidFill>
          <a:schemeClr val="bg1"/>
        </a:solidFill>
        <a:effectLst/>
      </p:bgPr>
    </p:bg>
    <p:spTree>
      <p:nvGrpSpPr>
        <p:cNvPr id="1" name=""/>
        <p:cNvGrpSpPr/>
        <p:nvPr/>
      </p:nvGrpSpPr>
      <p:grpSpPr>
        <a:xfrm>
          <a:off x="0" y="0"/>
          <a:ext cx="0" cy="0"/>
          <a:chOff x="0" y="0"/>
          <a:chExt cx="0" cy="0"/>
        </a:xfrm>
      </p:grpSpPr>
      <p:pic>
        <p:nvPicPr>
          <p:cNvPr id="2" name="Picture 1" descr="A black and blue background&#10;&#10;AI-generated content may be incorrect.">
            <a:extLst>
              <a:ext uri="{FF2B5EF4-FFF2-40B4-BE49-F238E27FC236}">
                <a16:creationId xmlns:a16="http://schemas.microsoft.com/office/drawing/2014/main" id="{976052F2-7500-CCC1-2732-825A1556D6D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2"/>
            <a:ext cx="12192000" cy="6538226"/>
          </a:xfrm>
          <a:prstGeom prst="rect">
            <a:avLst/>
          </a:prstGeom>
        </p:spPr>
      </p:pic>
      <p:sp>
        <p:nvSpPr>
          <p:cNvPr id="3" name="Rectangle 2">
            <a:extLst>
              <a:ext uri="{FF2B5EF4-FFF2-40B4-BE49-F238E27FC236}">
                <a16:creationId xmlns:a16="http://schemas.microsoft.com/office/drawing/2014/main" id="{2D748A9B-7D9D-413D-5700-A7D565B82A5D}"/>
              </a:ext>
            </a:extLst>
          </p:cNvPr>
          <p:cNvSpPr/>
          <p:nvPr userDrawn="1"/>
        </p:nvSpPr>
        <p:spPr>
          <a:xfrm>
            <a:off x="-7041" y="6538402"/>
            <a:ext cx="12199041" cy="59580"/>
          </a:xfrm>
          <a:prstGeom prst="rect">
            <a:avLst/>
          </a:prstGeom>
          <a:solidFill>
            <a:srgbClr val="D8B8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Logo-NMG-gold">
            <a:extLst>
              <a:ext uri="{FF2B5EF4-FFF2-40B4-BE49-F238E27FC236}">
                <a16:creationId xmlns:a16="http://schemas.microsoft.com/office/drawing/2014/main" id="{07ACA3BB-C0BB-62A6-A3B5-70132B52B3A1}"/>
              </a:ext>
            </a:extLst>
          </p:cNvPr>
          <p:cNvPicPr>
            <a:picLocks noChangeAspect="1"/>
          </p:cNvPicPr>
          <p:nvPr userDrawn="1"/>
        </p:nvPicPr>
        <p:blipFill>
          <a:blip r:embed="rId3">
            <a:lum bright="100000"/>
          </a:blip>
          <a:stretch>
            <a:fillRect/>
          </a:stretch>
        </p:blipFill>
        <p:spPr>
          <a:xfrm>
            <a:off x="11164855" y="365365"/>
            <a:ext cx="722054" cy="361027"/>
          </a:xfrm>
          <a:prstGeom prst="rect">
            <a:avLst/>
          </a:prstGeom>
        </p:spPr>
      </p:pic>
    </p:spTree>
    <p:extLst>
      <p:ext uri="{BB962C8B-B14F-4D97-AF65-F5344CB8AC3E}">
        <p14:creationId xmlns:p14="http://schemas.microsoft.com/office/powerpoint/2010/main" val="29773491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hite/Blue Content Column 1">
    <p:bg>
      <p:bgPr>
        <a:solidFill>
          <a:schemeClr val="accent3"/>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6" name="Panel_BG">
            <a:extLst>
              <a:ext uri="{FF2B5EF4-FFF2-40B4-BE49-F238E27FC236}">
                <a16:creationId xmlns:a16="http://schemas.microsoft.com/office/drawing/2014/main" id="{99A1A902-141A-11E7-A24D-8C6EB1463CB6}"/>
              </a:ext>
            </a:extLst>
          </p:cNvPr>
          <p:cNvSpPr/>
          <p:nvPr userDrawn="1"/>
        </p:nvSpPr>
        <p:spPr>
          <a:xfrm>
            <a:off x="3697" y="0"/>
            <a:ext cx="458152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Logo-NMG-gold">
            <a:extLst>
              <a:ext uri="{FF2B5EF4-FFF2-40B4-BE49-F238E27FC236}">
                <a16:creationId xmlns:a16="http://schemas.microsoft.com/office/drawing/2014/main" id="{825AC14D-4837-18FF-F603-795CD845F843}"/>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pic>
        <p:nvPicPr>
          <p:cNvPr id="8" name="Picture 7">
            <a:extLst>
              <a:ext uri="{FF2B5EF4-FFF2-40B4-BE49-F238E27FC236}">
                <a16:creationId xmlns:a16="http://schemas.microsoft.com/office/drawing/2014/main" id="{F8CFDD3E-15EA-ECDB-97AB-537A29CED073}"/>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139000"/>
                    </a14:imgEffect>
                    <a14:imgEffect>
                      <a14:brightnessContrast bright="-23000"/>
                    </a14:imgEffect>
                  </a14:imgLayer>
                </a14:imgProps>
              </a:ext>
            </a:extLst>
          </a:blip>
          <a:stretch>
            <a:fillRect/>
          </a:stretch>
        </p:blipFill>
        <p:spPr>
          <a:xfrm>
            <a:off x="1099132" y="5872070"/>
            <a:ext cx="3486085" cy="1000443"/>
          </a:xfrm>
          <a:prstGeom prst="rect">
            <a:avLst/>
          </a:prstGeom>
        </p:spPr>
      </p:pic>
    </p:spTree>
    <p:extLst>
      <p:ext uri="{BB962C8B-B14F-4D97-AF65-F5344CB8AC3E}">
        <p14:creationId xmlns:p14="http://schemas.microsoft.com/office/powerpoint/2010/main" val="26667811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White/Blue Content Column 2">
    <p:bg>
      <p:bgPr>
        <a:solidFill>
          <a:schemeClr val="accent3"/>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6" name="Panel_BG">
            <a:extLst>
              <a:ext uri="{FF2B5EF4-FFF2-40B4-BE49-F238E27FC236}">
                <a16:creationId xmlns:a16="http://schemas.microsoft.com/office/drawing/2014/main" id="{86A8EC13-C569-9EF8-C551-34661CC7EFC0}"/>
              </a:ext>
            </a:extLst>
          </p:cNvPr>
          <p:cNvSpPr/>
          <p:nvPr userDrawn="1"/>
        </p:nvSpPr>
        <p:spPr>
          <a:xfrm>
            <a:off x="3697" y="0"/>
            <a:ext cx="3711053"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Logo-NMG-gold">
            <a:extLst>
              <a:ext uri="{FF2B5EF4-FFF2-40B4-BE49-F238E27FC236}">
                <a16:creationId xmlns:a16="http://schemas.microsoft.com/office/drawing/2014/main" id="{198986F0-F6FF-EACA-FA21-BE07D2B8E7F4}"/>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pic>
        <p:nvPicPr>
          <p:cNvPr id="8" name="Picture 7">
            <a:extLst>
              <a:ext uri="{FF2B5EF4-FFF2-40B4-BE49-F238E27FC236}">
                <a16:creationId xmlns:a16="http://schemas.microsoft.com/office/drawing/2014/main" id="{FE7A485C-CA16-26DF-6DC4-B54921DB70AF}"/>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139000"/>
                    </a14:imgEffect>
                    <a14:imgEffect>
                      <a14:brightnessContrast bright="-23000"/>
                    </a14:imgEffect>
                  </a14:imgLayer>
                </a14:imgProps>
              </a:ext>
            </a:extLst>
          </a:blip>
          <a:stretch>
            <a:fillRect/>
          </a:stretch>
        </p:blipFill>
        <p:spPr>
          <a:xfrm>
            <a:off x="849869" y="6049814"/>
            <a:ext cx="2866730" cy="822699"/>
          </a:xfrm>
          <a:prstGeom prst="rect">
            <a:avLst/>
          </a:prstGeom>
        </p:spPr>
      </p:pic>
    </p:spTree>
    <p:extLst>
      <p:ext uri="{BB962C8B-B14F-4D97-AF65-F5344CB8AC3E}">
        <p14:creationId xmlns:p14="http://schemas.microsoft.com/office/powerpoint/2010/main" val="25965022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White/Blue Content Column 2">
    <p:bg>
      <p:bgPr>
        <a:solidFill>
          <a:schemeClr val="accent3"/>
        </a:solidFill>
        <a:effectLst/>
      </p:bgPr>
    </p:bg>
    <p:spTree>
      <p:nvGrpSpPr>
        <p:cNvPr id="1" name=""/>
        <p:cNvGrpSpPr/>
        <p:nvPr/>
      </p:nvGrpSpPr>
      <p:grpSpPr>
        <a:xfrm>
          <a:off x="0" y="0"/>
          <a:ext cx="0" cy="0"/>
          <a:chOff x="0" y="0"/>
          <a:chExt cx="0" cy="0"/>
        </a:xfrm>
      </p:grpSpPr>
      <p:sp>
        <p:nvSpPr>
          <p:cNvPr id="14" name="Panel_BG">
            <a:extLst>
              <a:ext uri="{FF2B5EF4-FFF2-40B4-BE49-F238E27FC236}">
                <a16:creationId xmlns:a16="http://schemas.microsoft.com/office/drawing/2014/main" id="{6B37D66C-AC85-8C24-F18A-20A8399C7934}"/>
              </a:ext>
            </a:extLst>
          </p:cNvPr>
          <p:cNvSpPr/>
          <p:nvPr userDrawn="1"/>
        </p:nvSpPr>
        <p:spPr>
          <a:xfrm>
            <a:off x="3697" y="0"/>
            <a:ext cx="547036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Background-Pinstripes">
            <a:extLst>
              <a:ext uri="{FF2B5EF4-FFF2-40B4-BE49-F238E27FC236}">
                <a16:creationId xmlns:a16="http://schemas.microsoft.com/office/drawing/2014/main" id="{5EEDE51E-6EDF-7C4B-B193-60E929FCCC9C}"/>
              </a:ext>
            </a:extLst>
          </p:cNvPr>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l="68602" t="-1" b="-39"/>
          <a:stretch>
            <a:fillRect/>
          </a:stretch>
        </p:blipFill>
        <p:spPr>
          <a:xfrm>
            <a:off x="8357196" y="-4844"/>
            <a:ext cx="3829232" cy="6862844"/>
          </a:xfrm>
          <a:prstGeom prst="rect">
            <a:avLst/>
          </a:prstGeom>
        </p:spPr>
      </p:pic>
      <p:grpSp>
        <p:nvGrpSpPr>
          <p:cNvPr id="7" name="Group 6">
            <a:extLst>
              <a:ext uri="{FF2B5EF4-FFF2-40B4-BE49-F238E27FC236}">
                <a16:creationId xmlns:a16="http://schemas.microsoft.com/office/drawing/2014/main" id="{656FCB98-DDD7-2D6E-5FF0-16622B3FAE49}"/>
              </a:ext>
            </a:extLst>
          </p:cNvPr>
          <p:cNvGrpSpPr/>
          <p:nvPr userDrawn="1"/>
        </p:nvGrpSpPr>
        <p:grpSpPr>
          <a:xfrm>
            <a:off x="1604981" y="5745480"/>
            <a:ext cx="3871243" cy="1112519"/>
            <a:chOff x="5895761" y="5047573"/>
            <a:chExt cx="6299758" cy="1810427"/>
          </a:xfrm>
        </p:grpSpPr>
        <p:sp>
          <p:nvSpPr>
            <p:cNvPr id="8" name="Triangle 7">
              <a:extLst>
                <a:ext uri="{FF2B5EF4-FFF2-40B4-BE49-F238E27FC236}">
                  <a16:creationId xmlns:a16="http://schemas.microsoft.com/office/drawing/2014/main" id="{476B16E6-AA24-3AC7-A733-6F7695D82DD5}"/>
                </a:ext>
              </a:extLst>
            </p:cNvPr>
            <p:cNvSpPr>
              <a:spLocks/>
            </p:cNvSpPr>
            <p:nvPr/>
          </p:nvSpPr>
          <p:spPr>
            <a:xfrm>
              <a:off x="6388863" y="5295080"/>
              <a:ext cx="5803137" cy="1562920"/>
            </a:xfrm>
            <a:prstGeom prst="triangle">
              <a:avLst>
                <a:gd name="adj" fmla="val 100000"/>
              </a:avLst>
            </a:prstGeom>
            <a:solidFill>
              <a:srgbClr val="0256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290B0FB-9EE9-FA3A-56E5-554F68D4A976}"/>
                </a:ext>
              </a:extLst>
            </p:cNvPr>
            <p:cNvPicPr>
              <a:picLocks noChangeAspect="1"/>
            </p:cNvPicPr>
            <p:nvPr/>
          </p:nvPicPr>
          <p:blipFill>
            <a:blip r:embed="rId4">
              <a:lum bright="100000"/>
            </a:blip>
            <a:srcRect l="39959" t="74046"/>
            <a:stretch/>
          </p:blipFill>
          <p:spPr>
            <a:xfrm>
              <a:off x="5895761" y="5047573"/>
              <a:ext cx="6299758" cy="1810427"/>
            </a:xfrm>
            <a:prstGeom prst="rect">
              <a:avLst/>
            </a:prstGeom>
          </p:spPr>
        </p:pic>
      </p:grpSp>
      <p:pic>
        <p:nvPicPr>
          <p:cNvPr id="13" name="Logo-NMG-gold">
            <a:extLst>
              <a:ext uri="{FF2B5EF4-FFF2-40B4-BE49-F238E27FC236}">
                <a16:creationId xmlns:a16="http://schemas.microsoft.com/office/drawing/2014/main" id="{3A53FCAA-2BF5-AD02-1840-E933CDA053B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369848" y="367440"/>
            <a:ext cx="722054" cy="356877"/>
          </a:xfrm>
          <a:prstGeom prst="rect">
            <a:avLst/>
          </a:prstGeom>
        </p:spPr>
      </p:pic>
    </p:spTree>
    <p:extLst>
      <p:ext uri="{BB962C8B-B14F-4D97-AF65-F5344CB8AC3E}">
        <p14:creationId xmlns:p14="http://schemas.microsoft.com/office/powerpoint/2010/main" val="19502464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White/Blue Content Column 2">
    <p:bg>
      <p:bgPr>
        <a:solidFill>
          <a:schemeClr val="accent3"/>
        </a:solidFill>
        <a:effectLst/>
      </p:bgPr>
    </p:bg>
    <p:spTree>
      <p:nvGrpSpPr>
        <p:cNvPr id="1" name=""/>
        <p:cNvGrpSpPr/>
        <p:nvPr/>
      </p:nvGrpSpPr>
      <p:grpSpPr>
        <a:xfrm>
          <a:off x="0" y="0"/>
          <a:ext cx="0" cy="0"/>
          <a:chOff x="0" y="0"/>
          <a:chExt cx="0" cy="0"/>
        </a:xfrm>
      </p:grpSpPr>
      <p:sp>
        <p:nvSpPr>
          <p:cNvPr id="11" name="Panel_BG">
            <a:extLst>
              <a:ext uri="{FF2B5EF4-FFF2-40B4-BE49-F238E27FC236}">
                <a16:creationId xmlns:a16="http://schemas.microsoft.com/office/drawing/2014/main" id="{2F3E39F0-A164-B9AE-9E8C-8C0A546B841B}"/>
              </a:ext>
            </a:extLst>
          </p:cNvPr>
          <p:cNvSpPr/>
          <p:nvPr userDrawn="1"/>
        </p:nvSpPr>
        <p:spPr>
          <a:xfrm>
            <a:off x="3697" y="0"/>
            <a:ext cx="430812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2" name="Background-Pinstripes">
            <a:extLst>
              <a:ext uri="{FF2B5EF4-FFF2-40B4-BE49-F238E27FC236}">
                <a16:creationId xmlns:a16="http://schemas.microsoft.com/office/drawing/2014/main" id="{0D2426F7-D8DE-B667-40B9-092D556154B4}"/>
              </a:ext>
            </a:extLst>
          </p:cNvPr>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l="68648" t="-1" b="-39"/>
          <a:stretch>
            <a:fillRect/>
          </a:stretch>
        </p:blipFill>
        <p:spPr>
          <a:xfrm>
            <a:off x="8362886" y="-4844"/>
            <a:ext cx="3823542" cy="6862844"/>
          </a:xfrm>
          <a:prstGeom prst="rect">
            <a:avLst/>
          </a:prstGeom>
        </p:spPr>
      </p:pic>
      <p:grpSp>
        <p:nvGrpSpPr>
          <p:cNvPr id="3" name="Group 2">
            <a:extLst>
              <a:ext uri="{FF2B5EF4-FFF2-40B4-BE49-F238E27FC236}">
                <a16:creationId xmlns:a16="http://schemas.microsoft.com/office/drawing/2014/main" id="{19DC4B2C-9A43-463F-93BE-8C5359A719A8}"/>
              </a:ext>
            </a:extLst>
          </p:cNvPr>
          <p:cNvGrpSpPr/>
          <p:nvPr userDrawn="1"/>
        </p:nvGrpSpPr>
        <p:grpSpPr>
          <a:xfrm>
            <a:off x="442739" y="5745480"/>
            <a:ext cx="3871243" cy="1112519"/>
            <a:chOff x="5895761" y="5047573"/>
            <a:chExt cx="6299759" cy="1810427"/>
          </a:xfrm>
        </p:grpSpPr>
        <p:sp>
          <p:nvSpPr>
            <p:cNvPr id="4" name="Triangle 3">
              <a:extLst>
                <a:ext uri="{FF2B5EF4-FFF2-40B4-BE49-F238E27FC236}">
                  <a16:creationId xmlns:a16="http://schemas.microsoft.com/office/drawing/2014/main" id="{30EC8DEA-54EE-E1C2-0094-3D153A1CCB77}"/>
                </a:ext>
              </a:extLst>
            </p:cNvPr>
            <p:cNvSpPr>
              <a:spLocks/>
            </p:cNvSpPr>
            <p:nvPr/>
          </p:nvSpPr>
          <p:spPr>
            <a:xfrm>
              <a:off x="6388863" y="5295080"/>
              <a:ext cx="5803137" cy="1562920"/>
            </a:xfrm>
            <a:prstGeom prst="triangle">
              <a:avLst>
                <a:gd name="adj" fmla="val 100000"/>
              </a:avLst>
            </a:prstGeom>
            <a:solidFill>
              <a:srgbClr val="0256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41C4CC7-13AE-7488-94D9-42EF95612C00}"/>
                </a:ext>
              </a:extLst>
            </p:cNvPr>
            <p:cNvPicPr>
              <a:picLocks noChangeAspect="1"/>
            </p:cNvPicPr>
            <p:nvPr/>
          </p:nvPicPr>
          <p:blipFill>
            <a:blip r:embed="rId4">
              <a:lum bright="100000"/>
            </a:blip>
            <a:srcRect l="39959" t="74046"/>
            <a:stretch/>
          </p:blipFill>
          <p:spPr>
            <a:xfrm>
              <a:off x="5895761" y="5047573"/>
              <a:ext cx="6299759" cy="1810427"/>
            </a:xfrm>
            <a:prstGeom prst="rect">
              <a:avLst/>
            </a:prstGeom>
          </p:spPr>
        </p:pic>
      </p:grpSp>
      <p:pic>
        <p:nvPicPr>
          <p:cNvPr id="10" name="Logo-NMG-gold">
            <a:extLst>
              <a:ext uri="{FF2B5EF4-FFF2-40B4-BE49-F238E27FC236}">
                <a16:creationId xmlns:a16="http://schemas.microsoft.com/office/drawing/2014/main" id="{601BA59A-4EC8-7269-4230-2AB5AD7A626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369848" y="367440"/>
            <a:ext cx="722054" cy="356877"/>
          </a:xfrm>
          <a:prstGeom prst="rect">
            <a:avLst/>
          </a:prstGeom>
        </p:spPr>
      </p:pic>
    </p:spTree>
    <p:extLst>
      <p:ext uri="{BB962C8B-B14F-4D97-AF65-F5344CB8AC3E}">
        <p14:creationId xmlns:p14="http://schemas.microsoft.com/office/powerpoint/2010/main" val="4107999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hite/Blue Content Column 3">
    <p:bg>
      <p:bgPr>
        <a:solidFill>
          <a:schemeClr val="accent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FA8268-3F74-A732-1716-961F7B3CA9DF}"/>
              </a:ext>
            </a:extLst>
          </p:cNvPr>
          <p:cNvSpPr/>
          <p:nvPr userDrawn="1"/>
        </p:nvSpPr>
        <p:spPr>
          <a:xfrm>
            <a:off x="1" y="0"/>
            <a:ext cx="5403738"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7" name="Logo-NMG-gold">
            <a:extLst>
              <a:ext uri="{FF2B5EF4-FFF2-40B4-BE49-F238E27FC236}">
                <a16:creationId xmlns:a16="http://schemas.microsoft.com/office/drawing/2014/main" id="{825AC14D-4837-18FF-F603-795CD845F843}"/>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pic>
        <p:nvPicPr>
          <p:cNvPr id="8" name="Picture 7">
            <a:extLst>
              <a:ext uri="{FF2B5EF4-FFF2-40B4-BE49-F238E27FC236}">
                <a16:creationId xmlns:a16="http://schemas.microsoft.com/office/drawing/2014/main" id="{F8CFDD3E-15EA-ECDB-97AB-537A29CED073}"/>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139000"/>
                    </a14:imgEffect>
                    <a14:imgEffect>
                      <a14:brightnessContrast bright="-23000"/>
                    </a14:imgEffect>
                  </a14:imgLayer>
                </a14:imgProps>
              </a:ext>
            </a:extLst>
          </a:blip>
          <a:stretch>
            <a:fillRect/>
          </a:stretch>
        </p:blipFill>
        <p:spPr>
          <a:xfrm>
            <a:off x="1917653" y="5872070"/>
            <a:ext cx="3486085" cy="1000443"/>
          </a:xfrm>
          <a:prstGeom prst="rect">
            <a:avLst/>
          </a:prstGeom>
        </p:spPr>
      </p:pic>
    </p:spTree>
    <p:extLst>
      <p:ext uri="{BB962C8B-B14F-4D97-AF65-F5344CB8AC3E}">
        <p14:creationId xmlns:p14="http://schemas.microsoft.com/office/powerpoint/2010/main" val="1818769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White/Blue Content Column 3">
    <p:bg>
      <p:bgPr>
        <a:solidFill>
          <a:schemeClr val="accent3"/>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2" name="Panel_BG">
            <a:extLst>
              <a:ext uri="{FF2B5EF4-FFF2-40B4-BE49-F238E27FC236}">
                <a16:creationId xmlns:a16="http://schemas.microsoft.com/office/drawing/2014/main" id="{EE1B69AF-81ED-2E9D-B366-FB459681ED35}"/>
              </a:ext>
            </a:extLst>
          </p:cNvPr>
          <p:cNvSpPr/>
          <p:nvPr userDrawn="1"/>
        </p:nvSpPr>
        <p:spPr>
          <a:xfrm>
            <a:off x="3696" y="0"/>
            <a:ext cx="578274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Logo-NMG-gold">
            <a:extLst>
              <a:ext uri="{FF2B5EF4-FFF2-40B4-BE49-F238E27FC236}">
                <a16:creationId xmlns:a16="http://schemas.microsoft.com/office/drawing/2014/main" id="{7FE5EA29-0129-9197-B619-8F7A9316CB13}"/>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pic>
        <p:nvPicPr>
          <p:cNvPr id="6" name="Picture 5">
            <a:extLst>
              <a:ext uri="{FF2B5EF4-FFF2-40B4-BE49-F238E27FC236}">
                <a16:creationId xmlns:a16="http://schemas.microsoft.com/office/drawing/2014/main" id="{FD21D1D9-3ABA-3C4C-F86D-28638CF7B29C}"/>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139000"/>
                    </a14:imgEffect>
                    <a14:imgEffect>
                      <a14:brightnessContrast bright="-23000"/>
                    </a14:imgEffect>
                  </a14:imgLayer>
                </a14:imgProps>
              </a:ext>
            </a:extLst>
          </a:blip>
          <a:stretch>
            <a:fillRect/>
          </a:stretch>
        </p:blipFill>
        <p:spPr>
          <a:xfrm>
            <a:off x="2217017" y="5848154"/>
            <a:ext cx="3569421" cy="1024359"/>
          </a:xfrm>
          <a:prstGeom prst="rect">
            <a:avLst/>
          </a:prstGeom>
        </p:spPr>
      </p:pic>
    </p:spTree>
    <p:extLst>
      <p:ext uri="{BB962C8B-B14F-4D97-AF65-F5344CB8AC3E}">
        <p14:creationId xmlns:p14="http://schemas.microsoft.com/office/powerpoint/2010/main" val="14005162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White/Blue Content Column 2">
    <p:bg>
      <p:bgPr>
        <a:solidFill>
          <a:schemeClr val="accent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9F01C2-CF4D-C75F-2E95-2C9039C5AD93}"/>
              </a:ext>
            </a:extLst>
          </p:cNvPr>
          <p:cNvSpPr/>
          <p:nvPr userDrawn="1"/>
        </p:nvSpPr>
        <p:spPr>
          <a:xfrm>
            <a:off x="6320" y="0"/>
            <a:ext cx="380763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7" name="Logo-NMG-gold">
            <a:extLst>
              <a:ext uri="{FF2B5EF4-FFF2-40B4-BE49-F238E27FC236}">
                <a16:creationId xmlns:a16="http://schemas.microsoft.com/office/drawing/2014/main" id="{198986F0-F6FF-EACA-FA21-BE07D2B8E7F4}"/>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spTree>
    <p:extLst>
      <p:ext uri="{BB962C8B-B14F-4D97-AF65-F5344CB8AC3E}">
        <p14:creationId xmlns:p14="http://schemas.microsoft.com/office/powerpoint/2010/main" val="26914675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White/Blue Content Column 2">
    <p:bg>
      <p:bgPr>
        <a:solidFill>
          <a:schemeClr val="accent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69EC54-AA0F-85D9-21C2-F69055DE2767}"/>
              </a:ext>
            </a:extLst>
          </p:cNvPr>
          <p:cNvSpPr/>
          <p:nvPr userDrawn="1"/>
        </p:nvSpPr>
        <p:spPr>
          <a:xfrm rot="5400000" flipH="1">
            <a:off x="-996069" y="996068"/>
            <a:ext cx="6858000" cy="48658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7" name="Logo-NMG-gold">
            <a:extLst>
              <a:ext uri="{FF2B5EF4-FFF2-40B4-BE49-F238E27FC236}">
                <a16:creationId xmlns:a16="http://schemas.microsoft.com/office/drawing/2014/main" id="{198986F0-F6FF-EACA-FA21-BE07D2B8E7F4}"/>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spTree>
    <p:extLst>
      <p:ext uri="{BB962C8B-B14F-4D97-AF65-F5344CB8AC3E}">
        <p14:creationId xmlns:p14="http://schemas.microsoft.com/office/powerpoint/2010/main" val="20241106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White/Blue Content Column 2">
    <p:bg>
      <p:bgPr>
        <a:solidFill>
          <a:schemeClr val="accent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9283E8-2448-CB09-49A6-A7F5B7CDAA56}"/>
              </a:ext>
            </a:extLst>
          </p:cNvPr>
          <p:cNvSpPr/>
          <p:nvPr userDrawn="1"/>
        </p:nvSpPr>
        <p:spPr>
          <a:xfrm rot="5400000" flipH="1">
            <a:off x="-654270" y="654269"/>
            <a:ext cx="6858000" cy="55494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7" name="Logo-NMG-gold">
            <a:extLst>
              <a:ext uri="{FF2B5EF4-FFF2-40B4-BE49-F238E27FC236}">
                <a16:creationId xmlns:a16="http://schemas.microsoft.com/office/drawing/2014/main" id="{198986F0-F6FF-EACA-FA21-BE07D2B8E7F4}"/>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spTree>
    <p:extLst>
      <p:ext uri="{BB962C8B-B14F-4D97-AF65-F5344CB8AC3E}">
        <p14:creationId xmlns:p14="http://schemas.microsoft.com/office/powerpoint/2010/main" val="7612410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White/Blue Content Row 1">
    <p:bg>
      <p:bgPr>
        <a:solidFill>
          <a:schemeClr val="bg1"/>
        </a:solidFill>
        <a:effectLst/>
      </p:bgPr>
    </p:bg>
    <p:spTree>
      <p:nvGrpSpPr>
        <p:cNvPr id="1" name=""/>
        <p:cNvGrpSpPr/>
        <p:nvPr/>
      </p:nvGrpSpPr>
      <p:grpSpPr>
        <a:xfrm>
          <a:off x="0" y="0"/>
          <a:ext cx="0" cy="0"/>
          <a:chOff x="0" y="0"/>
          <a:chExt cx="0" cy="0"/>
        </a:xfrm>
      </p:grpSpPr>
      <p:pic>
        <p:nvPicPr>
          <p:cNvPr id="10" name="Background-Pinstripes">
            <a:extLst>
              <a:ext uri="{FF2B5EF4-FFF2-40B4-BE49-F238E27FC236}">
                <a16:creationId xmlns:a16="http://schemas.microsoft.com/office/drawing/2014/main" id="{734DFE57-2CAD-B3C0-8443-C6EC9AB07794}"/>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b="67617"/>
          <a:stretch>
            <a:fillRect/>
          </a:stretch>
        </p:blipFill>
        <p:spPr>
          <a:xfrm>
            <a:off x="0" y="-3"/>
            <a:ext cx="12195520" cy="2221467"/>
          </a:xfrm>
          <a:prstGeom prst="rect">
            <a:avLst/>
          </a:prstGeom>
        </p:spPr>
      </p:pic>
      <p:sp>
        <p:nvSpPr>
          <p:cNvPr id="3" name="Rectangle 2">
            <a:extLst>
              <a:ext uri="{FF2B5EF4-FFF2-40B4-BE49-F238E27FC236}">
                <a16:creationId xmlns:a16="http://schemas.microsoft.com/office/drawing/2014/main" id="{1F55434B-335D-6C95-6015-AAF4D3BDA704}"/>
              </a:ext>
            </a:extLst>
          </p:cNvPr>
          <p:cNvSpPr/>
          <p:nvPr userDrawn="1"/>
        </p:nvSpPr>
        <p:spPr>
          <a:xfrm>
            <a:off x="-18182" y="2221464"/>
            <a:ext cx="12199041" cy="59580"/>
          </a:xfrm>
          <a:prstGeom prst="rect">
            <a:avLst/>
          </a:prstGeom>
          <a:solidFill>
            <a:srgbClr val="095E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11" name="Logo-NMG-gold">
            <a:extLst>
              <a:ext uri="{FF2B5EF4-FFF2-40B4-BE49-F238E27FC236}">
                <a16:creationId xmlns:a16="http://schemas.microsoft.com/office/drawing/2014/main" id="{8770B085-8843-E5E7-2B3E-8F4198D51F42}"/>
              </a:ext>
            </a:extLst>
          </p:cNvPr>
          <p:cNvPicPr>
            <a:picLocks noChangeAspect="1"/>
          </p:cNvPicPr>
          <p:nvPr userDrawn="1"/>
        </p:nvPicPr>
        <p:blipFill>
          <a:blip r:embed="rId4">
            <a:lum bright="-100000"/>
          </a:blip>
          <a:stretch>
            <a:fillRect/>
          </a:stretch>
        </p:blipFill>
        <p:spPr>
          <a:xfrm>
            <a:off x="11164855" y="365365"/>
            <a:ext cx="722054" cy="361027"/>
          </a:xfrm>
          <a:prstGeom prst="rect">
            <a:avLst/>
          </a:prstGeom>
        </p:spPr>
      </p:pic>
    </p:spTree>
    <p:extLst>
      <p:ext uri="{BB962C8B-B14F-4D97-AF65-F5344CB8AC3E}">
        <p14:creationId xmlns:p14="http://schemas.microsoft.com/office/powerpoint/2010/main" val="844858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ck BG 1">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7289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White/Blue Content Row 2">
    <p:bg>
      <p:bgPr>
        <a:solidFill>
          <a:schemeClr val="bg1"/>
        </a:solidFill>
        <a:effectLst/>
      </p:bgPr>
    </p:bg>
    <p:spTree>
      <p:nvGrpSpPr>
        <p:cNvPr id="1" name=""/>
        <p:cNvGrpSpPr/>
        <p:nvPr/>
      </p:nvGrpSpPr>
      <p:grpSpPr>
        <a:xfrm>
          <a:off x="0" y="0"/>
          <a:ext cx="0" cy="0"/>
          <a:chOff x="0" y="0"/>
          <a:chExt cx="0" cy="0"/>
        </a:xfrm>
      </p:grpSpPr>
      <p:pic>
        <p:nvPicPr>
          <p:cNvPr id="5" name="Background-Pinstripes">
            <a:extLst>
              <a:ext uri="{FF2B5EF4-FFF2-40B4-BE49-F238E27FC236}">
                <a16:creationId xmlns:a16="http://schemas.microsoft.com/office/drawing/2014/main" id="{EFAF4E8B-2F35-462F-904A-C038D6AD96F0}"/>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b="48572"/>
          <a:stretch>
            <a:fillRect/>
          </a:stretch>
        </p:blipFill>
        <p:spPr>
          <a:xfrm>
            <a:off x="0" y="-3"/>
            <a:ext cx="12195520" cy="3527917"/>
          </a:xfrm>
          <a:prstGeom prst="rect">
            <a:avLst/>
          </a:prstGeom>
        </p:spPr>
      </p:pic>
      <p:sp>
        <p:nvSpPr>
          <p:cNvPr id="2" name="Rectangle 1">
            <a:extLst>
              <a:ext uri="{FF2B5EF4-FFF2-40B4-BE49-F238E27FC236}">
                <a16:creationId xmlns:a16="http://schemas.microsoft.com/office/drawing/2014/main" id="{D862F436-5873-7698-B68C-A0C9E3331854}"/>
              </a:ext>
            </a:extLst>
          </p:cNvPr>
          <p:cNvSpPr/>
          <p:nvPr userDrawn="1"/>
        </p:nvSpPr>
        <p:spPr>
          <a:xfrm>
            <a:off x="-18182" y="3468334"/>
            <a:ext cx="12199041" cy="59580"/>
          </a:xfrm>
          <a:prstGeom prst="rect">
            <a:avLst/>
          </a:prstGeom>
          <a:solidFill>
            <a:srgbClr val="095E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7" name="Logo-NMG-gold">
            <a:extLst>
              <a:ext uri="{FF2B5EF4-FFF2-40B4-BE49-F238E27FC236}">
                <a16:creationId xmlns:a16="http://schemas.microsoft.com/office/drawing/2014/main" id="{D49D4800-4B21-D535-B00D-8580A8033E47}"/>
              </a:ext>
            </a:extLst>
          </p:cNvPr>
          <p:cNvPicPr>
            <a:picLocks noChangeAspect="1"/>
          </p:cNvPicPr>
          <p:nvPr userDrawn="1"/>
        </p:nvPicPr>
        <p:blipFill>
          <a:blip r:embed="rId4">
            <a:lum bright="-100000"/>
          </a:blip>
          <a:stretch>
            <a:fillRect/>
          </a:stretch>
        </p:blipFill>
        <p:spPr>
          <a:xfrm>
            <a:off x="11164855" y="365365"/>
            <a:ext cx="722054" cy="361027"/>
          </a:xfrm>
          <a:prstGeom prst="rect">
            <a:avLst/>
          </a:prstGeom>
        </p:spPr>
      </p:pic>
    </p:spTree>
    <p:extLst>
      <p:ext uri="{BB962C8B-B14F-4D97-AF65-F5344CB8AC3E}">
        <p14:creationId xmlns:p14="http://schemas.microsoft.com/office/powerpoint/2010/main" val="41172838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White/Blue Content Row 3">
    <p:bg>
      <p:bgPr>
        <a:solidFill>
          <a:schemeClr val="bg1"/>
        </a:solidFill>
        <a:effectLst/>
      </p:bgPr>
    </p:bg>
    <p:spTree>
      <p:nvGrpSpPr>
        <p:cNvPr id="1" name=""/>
        <p:cNvGrpSpPr/>
        <p:nvPr/>
      </p:nvGrpSpPr>
      <p:grpSpPr>
        <a:xfrm>
          <a:off x="0" y="0"/>
          <a:ext cx="0" cy="0"/>
          <a:chOff x="0" y="0"/>
          <a:chExt cx="0" cy="0"/>
        </a:xfrm>
      </p:grpSpPr>
      <p:pic>
        <p:nvPicPr>
          <p:cNvPr id="3" name="Background-Pinstripes">
            <a:extLst>
              <a:ext uri="{FF2B5EF4-FFF2-40B4-BE49-F238E27FC236}">
                <a16:creationId xmlns:a16="http://schemas.microsoft.com/office/drawing/2014/main" id="{F0415478-6AA4-74E2-64EB-7E4114C75460}"/>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b="72124"/>
          <a:stretch>
            <a:fillRect/>
          </a:stretch>
        </p:blipFill>
        <p:spPr>
          <a:xfrm>
            <a:off x="0" y="-2"/>
            <a:ext cx="12195520" cy="1912306"/>
          </a:xfrm>
          <a:prstGeom prst="rect">
            <a:avLst/>
          </a:prstGeom>
        </p:spPr>
      </p:pic>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10" name="Logo-NMG-gold">
            <a:extLst>
              <a:ext uri="{FF2B5EF4-FFF2-40B4-BE49-F238E27FC236}">
                <a16:creationId xmlns:a16="http://schemas.microsoft.com/office/drawing/2014/main" id="{1C819347-C41B-0F96-13FE-5DF0C9175244}"/>
              </a:ext>
            </a:extLst>
          </p:cNvPr>
          <p:cNvPicPr>
            <a:picLocks noChangeAspect="1"/>
          </p:cNvPicPr>
          <p:nvPr userDrawn="1"/>
        </p:nvPicPr>
        <p:blipFill>
          <a:blip r:embed="rId4">
            <a:lum bright="-100000"/>
          </a:blip>
          <a:stretch>
            <a:fillRect/>
          </a:stretch>
        </p:blipFill>
        <p:spPr>
          <a:xfrm>
            <a:off x="11164855" y="360936"/>
            <a:ext cx="722054" cy="361027"/>
          </a:xfrm>
          <a:prstGeom prst="rect">
            <a:avLst/>
          </a:prstGeom>
        </p:spPr>
      </p:pic>
      <p:sp>
        <p:nvSpPr>
          <p:cNvPr id="4" name="Rectangle 3">
            <a:extLst>
              <a:ext uri="{FF2B5EF4-FFF2-40B4-BE49-F238E27FC236}">
                <a16:creationId xmlns:a16="http://schemas.microsoft.com/office/drawing/2014/main" id="{9D47CD48-C124-57AC-BB47-E7E7C844D1CE}"/>
              </a:ext>
            </a:extLst>
          </p:cNvPr>
          <p:cNvSpPr/>
          <p:nvPr userDrawn="1"/>
        </p:nvSpPr>
        <p:spPr>
          <a:xfrm>
            <a:off x="-18182" y="1852724"/>
            <a:ext cx="12199041" cy="59580"/>
          </a:xfrm>
          <a:prstGeom prst="rect">
            <a:avLst/>
          </a:prstGeom>
          <a:solidFill>
            <a:srgbClr val="095E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802155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White/Blue Content Row 4">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3" name="Background-Pinstripes">
            <a:extLst>
              <a:ext uri="{FF2B5EF4-FFF2-40B4-BE49-F238E27FC236}">
                <a16:creationId xmlns:a16="http://schemas.microsoft.com/office/drawing/2014/main" id="{BBC60F8A-8374-52A8-F8E4-C4E4331E0A3E}"/>
              </a:ext>
            </a:extLst>
          </p:cNvPr>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t="19076" b="-39"/>
          <a:stretch>
            <a:fillRect/>
          </a:stretch>
        </p:blipFill>
        <p:spPr>
          <a:xfrm>
            <a:off x="-9091" y="1303876"/>
            <a:ext cx="12195520" cy="5554124"/>
          </a:xfrm>
          <a:prstGeom prst="rect">
            <a:avLst/>
          </a:prstGeom>
        </p:spPr>
      </p:pic>
      <p:pic>
        <p:nvPicPr>
          <p:cNvPr id="4" name="Logo-NMG-gold">
            <a:extLst>
              <a:ext uri="{FF2B5EF4-FFF2-40B4-BE49-F238E27FC236}">
                <a16:creationId xmlns:a16="http://schemas.microsoft.com/office/drawing/2014/main" id="{0EBC4B39-8C39-8BF7-5263-8D4DDE02A2C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69848" y="367440"/>
            <a:ext cx="722054" cy="356877"/>
          </a:xfrm>
          <a:prstGeom prst="rect">
            <a:avLst/>
          </a:prstGeom>
        </p:spPr>
      </p:pic>
      <p:grpSp>
        <p:nvGrpSpPr>
          <p:cNvPr id="9" name="Group 8">
            <a:extLst>
              <a:ext uri="{FF2B5EF4-FFF2-40B4-BE49-F238E27FC236}">
                <a16:creationId xmlns:a16="http://schemas.microsoft.com/office/drawing/2014/main" id="{495F4499-7D72-CC33-6847-BE0836175505}"/>
              </a:ext>
            </a:extLst>
          </p:cNvPr>
          <p:cNvGrpSpPr/>
          <p:nvPr userDrawn="1"/>
        </p:nvGrpSpPr>
        <p:grpSpPr>
          <a:xfrm>
            <a:off x="9760688" y="600111"/>
            <a:ext cx="2448898" cy="703765"/>
            <a:chOff x="5895761" y="5047573"/>
            <a:chExt cx="6299758" cy="1810427"/>
          </a:xfrm>
        </p:grpSpPr>
        <p:sp>
          <p:nvSpPr>
            <p:cNvPr id="10" name="Triangle 9">
              <a:extLst>
                <a:ext uri="{FF2B5EF4-FFF2-40B4-BE49-F238E27FC236}">
                  <a16:creationId xmlns:a16="http://schemas.microsoft.com/office/drawing/2014/main" id="{19B119D1-8859-691C-4C3C-AC4854284C59}"/>
                </a:ext>
              </a:extLst>
            </p:cNvPr>
            <p:cNvSpPr>
              <a:spLocks/>
            </p:cNvSpPr>
            <p:nvPr/>
          </p:nvSpPr>
          <p:spPr>
            <a:xfrm>
              <a:off x="6388863" y="5295080"/>
              <a:ext cx="5803137" cy="1562920"/>
            </a:xfrm>
            <a:prstGeom prst="triangle">
              <a:avLst>
                <a:gd name="adj" fmla="val 100000"/>
              </a:avLst>
            </a:prstGeom>
            <a:solidFill>
              <a:srgbClr val="0256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2957BEC-C71B-D732-1A38-908878A330C1}"/>
                </a:ext>
              </a:extLst>
            </p:cNvPr>
            <p:cNvPicPr>
              <a:picLocks noChangeAspect="1"/>
            </p:cNvPicPr>
            <p:nvPr/>
          </p:nvPicPr>
          <p:blipFill>
            <a:blip r:embed="rId5">
              <a:lum bright="100000"/>
            </a:blip>
            <a:srcRect l="39959" t="74046"/>
            <a:stretch/>
          </p:blipFill>
          <p:spPr>
            <a:xfrm>
              <a:off x="5895761" y="5047573"/>
              <a:ext cx="6299758" cy="1810427"/>
            </a:xfrm>
            <a:prstGeom prst="rect">
              <a:avLst/>
            </a:prstGeom>
          </p:spPr>
        </p:pic>
      </p:grpSp>
      <p:sp>
        <p:nvSpPr>
          <p:cNvPr id="12" name="Rectangle 11">
            <a:extLst>
              <a:ext uri="{FF2B5EF4-FFF2-40B4-BE49-F238E27FC236}">
                <a16:creationId xmlns:a16="http://schemas.microsoft.com/office/drawing/2014/main" id="{458592D2-7E69-D3E2-BF1E-DFD0953A15D3}"/>
              </a:ext>
            </a:extLst>
          </p:cNvPr>
          <p:cNvSpPr/>
          <p:nvPr userDrawn="1"/>
        </p:nvSpPr>
        <p:spPr>
          <a:xfrm>
            <a:off x="0" y="1235481"/>
            <a:ext cx="12192000" cy="74567"/>
          </a:xfrm>
          <a:prstGeom prst="rect">
            <a:avLst/>
          </a:prstGeom>
          <a:solidFill>
            <a:srgbClr val="0256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07507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White/Blue Content Row 4">
    <p:bg>
      <p:bgPr>
        <a:solidFill>
          <a:schemeClr val="bg1"/>
        </a:solidFill>
        <a:effectLst/>
      </p:bgPr>
    </p:bg>
    <p:spTree>
      <p:nvGrpSpPr>
        <p:cNvPr id="1" name=""/>
        <p:cNvGrpSpPr/>
        <p:nvPr/>
      </p:nvGrpSpPr>
      <p:grpSpPr>
        <a:xfrm>
          <a:off x="0" y="0"/>
          <a:ext cx="0" cy="0"/>
          <a:chOff x="0" y="0"/>
          <a:chExt cx="0" cy="0"/>
        </a:xfrm>
      </p:grpSpPr>
      <p:pic>
        <p:nvPicPr>
          <p:cNvPr id="15" name="Background-Pinstripes">
            <a:extLst>
              <a:ext uri="{FF2B5EF4-FFF2-40B4-BE49-F238E27FC236}">
                <a16:creationId xmlns:a16="http://schemas.microsoft.com/office/drawing/2014/main" id="{355C9668-E25C-646D-7A9D-5A51EF45E473}"/>
              </a:ext>
            </a:extLst>
          </p:cNvPr>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t="25223" b="-39"/>
          <a:stretch>
            <a:fillRect/>
          </a:stretch>
        </p:blipFill>
        <p:spPr>
          <a:xfrm>
            <a:off x="-9091" y="1725542"/>
            <a:ext cx="12195520" cy="5132458"/>
          </a:xfrm>
          <a:prstGeom prst="rect">
            <a:avLst/>
          </a:prstGeom>
        </p:spPr>
      </p:pic>
      <p:pic>
        <p:nvPicPr>
          <p:cNvPr id="16" name="Logo-NMG-gold">
            <a:extLst>
              <a:ext uri="{FF2B5EF4-FFF2-40B4-BE49-F238E27FC236}">
                <a16:creationId xmlns:a16="http://schemas.microsoft.com/office/drawing/2014/main" id="{FF67CE82-D7A7-EB7D-BED9-CD8F298E7098}"/>
              </a:ext>
            </a:extLst>
          </p:cNvPr>
          <p:cNvPicPr>
            <a:picLocks noChangeAspect="1"/>
          </p:cNvPicPr>
          <p:nvPr userDrawn="1"/>
        </p:nvPicPr>
        <p:blipFill>
          <a:blip r:embed="rId4">
            <a:lum bright="-100000"/>
          </a:blip>
          <a:stretch>
            <a:fillRect/>
          </a:stretch>
        </p:blipFill>
        <p:spPr>
          <a:xfrm>
            <a:off x="369848" y="365365"/>
            <a:ext cx="722054" cy="361027"/>
          </a:xfrm>
          <a:prstGeom prst="rect">
            <a:avLst/>
          </a:prstGeom>
        </p:spPr>
      </p:pic>
      <p:grpSp>
        <p:nvGrpSpPr>
          <p:cNvPr id="17" name="Group 16">
            <a:extLst>
              <a:ext uri="{FF2B5EF4-FFF2-40B4-BE49-F238E27FC236}">
                <a16:creationId xmlns:a16="http://schemas.microsoft.com/office/drawing/2014/main" id="{F6254AE9-009B-38BB-2A02-31D5BB8CB52A}"/>
              </a:ext>
            </a:extLst>
          </p:cNvPr>
          <p:cNvGrpSpPr/>
          <p:nvPr userDrawn="1"/>
        </p:nvGrpSpPr>
        <p:grpSpPr>
          <a:xfrm>
            <a:off x="9760688" y="1021777"/>
            <a:ext cx="2448898" cy="703765"/>
            <a:chOff x="5895761" y="5047573"/>
            <a:chExt cx="6299758" cy="1810427"/>
          </a:xfrm>
        </p:grpSpPr>
        <p:sp>
          <p:nvSpPr>
            <p:cNvPr id="18" name="Triangle 17">
              <a:extLst>
                <a:ext uri="{FF2B5EF4-FFF2-40B4-BE49-F238E27FC236}">
                  <a16:creationId xmlns:a16="http://schemas.microsoft.com/office/drawing/2014/main" id="{32A827B3-4D4F-1608-BF5D-93F1C1DCA1FC}"/>
                </a:ext>
              </a:extLst>
            </p:cNvPr>
            <p:cNvSpPr>
              <a:spLocks/>
            </p:cNvSpPr>
            <p:nvPr/>
          </p:nvSpPr>
          <p:spPr>
            <a:xfrm>
              <a:off x="6388863" y="5295080"/>
              <a:ext cx="5803137" cy="1562920"/>
            </a:xfrm>
            <a:prstGeom prst="triangle">
              <a:avLst>
                <a:gd name="adj" fmla="val 100000"/>
              </a:avLst>
            </a:prstGeom>
            <a:solidFill>
              <a:srgbClr val="0256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73BD5948-B7DE-9821-2337-743631DAA0ED}"/>
                </a:ext>
              </a:extLst>
            </p:cNvPr>
            <p:cNvPicPr>
              <a:picLocks noChangeAspect="1"/>
            </p:cNvPicPr>
            <p:nvPr/>
          </p:nvPicPr>
          <p:blipFill>
            <a:blip r:embed="rId5">
              <a:lum bright="100000"/>
            </a:blip>
            <a:srcRect l="39959" t="74046"/>
            <a:stretch/>
          </p:blipFill>
          <p:spPr>
            <a:xfrm>
              <a:off x="5895761" y="5047573"/>
              <a:ext cx="6299758" cy="1810427"/>
            </a:xfrm>
            <a:prstGeom prst="rect">
              <a:avLst/>
            </a:prstGeom>
          </p:spPr>
        </p:pic>
      </p:grpSp>
      <p:sp>
        <p:nvSpPr>
          <p:cNvPr id="20" name="Rectangle 19">
            <a:extLst>
              <a:ext uri="{FF2B5EF4-FFF2-40B4-BE49-F238E27FC236}">
                <a16:creationId xmlns:a16="http://schemas.microsoft.com/office/drawing/2014/main" id="{1E5F3F52-FAA0-F224-84DA-9D2D194DA4A6}"/>
              </a:ext>
            </a:extLst>
          </p:cNvPr>
          <p:cNvSpPr/>
          <p:nvPr userDrawn="1"/>
        </p:nvSpPr>
        <p:spPr>
          <a:xfrm>
            <a:off x="0" y="1657147"/>
            <a:ext cx="12192000" cy="74567"/>
          </a:xfrm>
          <a:prstGeom prst="rect">
            <a:avLst/>
          </a:prstGeom>
          <a:solidFill>
            <a:srgbClr val="0256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Tree>
    <p:extLst>
      <p:ext uri="{BB962C8B-B14F-4D97-AF65-F5344CB8AC3E}">
        <p14:creationId xmlns:p14="http://schemas.microsoft.com/office/powerpoint/2010/main" val="33695290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White/Blue Content Row 4">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2" name="Background-Pinstripes">
            <a:extLst>
              <a:ext uri="{FF2B5EF4-FFF2-40B4-BE49-F238E27FC236}">
                <a16:creationId xmlns:a16="http://schemas.microsoft.com/office/drawing/2014/main" id="{D7F03437-4549-76BD-E0AA-5641653455C7}"/>
              </a:ext>
            </a:extLst>
          </p:cNvPr>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t="-1" b="78522"/>
          <a:stretch/>
        </p:blipFill>
        <p:spPr>
          <a:xfrm>
            <a:off x="-9091" y="-4844"/>
            <a:ext cx="12195520" cy="1473462"/>
          </a:xfrm>
          <a:prstGeom prst="rect">
            <a:avLst/>
          </a:prstGeom>
        </p:spPr>
      </p:pic>
      <p:sp>
        <p:nvSpPr>
          <p:cNvPr id="5" name="Rectangle 4">
            <a:extLst>
              <a:ext uri="{FF2B5EF4-FFF2-40B4-BE49-F238E27FC236}">
                <a16:creationId xmlns:a16="http://schemas.microsoft.com/office/drawing/2014/main" id="{B6A8E504-D5C6-5C46-780C-45830F72009F}"/>
              </a:ext>
            </a:extLst>
          </p:cNvPr>
          <p:cNvSpPr/>
          <p:nvPr userDrawn="1"/>
        </p:nvSpPr>
        <p:spPr>
          <a:xfrm>
            <a:off x="7620" y="1470260"/>
            <a:ext cx="12199041" cy="59580"/>
          </a:xfrm>
          <a:prstGeom prst="rect">
            <a:avLst/>
          </a:prstGeom>
          <a:solidFill>
            <a:srgbClr val="0F6A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9C7E17A-9850-23A4-F6D9-0B30E6F4A82B}"/>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139000"/>
                    </a14:imgEffect>
                    <a14:imgEffect>
                      <a14:brightnessContrast bright="-23000"/>
                    </a14:imgEffect>
                  </a14:imgLayer>
                </a14:imgProps>
              </a:ext>
            </a:extLst>
          </a:blip>
          <a:stretch>
            <a:fillRect/>
          </a:stretch>
        </p:blipFill>
        <p:spPr>
          <a:xfrm>
            <a:off x="9445285" y="706500"/>
            <a:ext cx="2746715" cy="788257"/>
          </a:xfrm>
          <a:prstGeom prst="rect">
            <a:avLst/>
          </a:prstGeom>
        </p:spPr>
      </p:pic>
      <p:pic>
        <p:nvPicPr>
          <p:cNvPr id="8" name="Logo-NMG-gold">
            <a:extLst>
              <a:ext uri="{FF2B5EF4-FFF2-40B4-BE49-F238E27FC236}">
                <a16:creationId xmlns:a16="http://schemas.microsoft.com/office/drawing/2014/main" id="{30761D22-2ED7-BED8-F080-452098C2A3C0}"/>
              </a:ext>
            </a:extLst>
          </p:cNvPr>
          <p:cNvPicPr>
            <a:picLocks noChangeAspect="1"/>
          </p:cNvPicPr>
          <p:nvPr userDrawn="1"/>
        </p:nvPicPr>
        <p:blipFill>
          <a:blip r:embed="rId6">
            <a:lum bright="-100000"/>
          </a:blip>
          <a:stretch>
            <a:fillRect/>
          </a:stretch>
        </p:blipFill>
        <p:spPr>
          <a:xfrm>
            <a:off x="369848" y="365365"/>
            <a:ext cx="722054" cy="361027"/>
          </a:xfrm>
          <a:prstGeom prst="rect">
            <a:avLst/>
          </a:prstGeom>
        </p:spPr>
      </p:pic>
    </p:spTree>
    <p:extLst>
      <p:ext uri="{BB962C8B-B14F-4D97-AF65-F5344CB8AC3E}">
        <p14:creationId xmlns:p14="http://schemas.microsoft.com/office/powerpoint/2010/main" val="28530367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White/Blue Breaker 1">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CBBFF7DA-08F7-2CD5-6695-C5F23BA3B596}"/>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3" name="Background-Pinstripes">
            <a:extLst>
              <a:ext uri="{FF2B5EF4-FFF2-40B4-BE49-F238E27FC236}">
                <a16:creationId xmlns:a16="http://schemas.microsoft.com/office/drawing/2014/main" id="{823B0EB8-FE0A-0102-ACC8-6254D0F76B34}"/>
              </a:ext>
            </a:extLst>
          </p:cNvPr>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t="-1" b="10260"/>
          <a:stretch/>
        </p:blipFill>
        <p:spPr>
          <a:xfrm>
            <a:off x="-9091" y="-4844"/>
            <a:ext cx="12195520" cy="6156344"/>
          </a:xfrm>
          <a:prstGeom prst="rect">
            <a:avLst/>
          </a:prstGeom>
        </p:spPr>
      </p:pic>
      <p:sp>
        <p:nvSpPr>
          <p:cNvPr id="5" name="Rectangle 4">
            <a:extLst>
              <a:ext uri="{FF2B5EF4-FFF2-40B4-BE49-F238E27FC236}">
                <a16:creationId xmlns:a16="http://schemas.microsoft.com/office/drawing/2014/main" id="{59334596-A829-4159-04D8-7514BBA242D1}"/>
              </a:ext>
            </a:extLst>
          </p:cNvPr>
          <p:cNvSpPr/>
          <p:nvPr userDrawn="1"/>
        </p:nvSpPr>
        <p:spPr>
          <a:xfrm>
            <a:off x="7620" y="6159900"/>
            <a:ext cx="12199041" cy="59580"/>
          </a:xfrm>
          <a:prstGeom prst="rect">
            <a:avLst/>
          </a:prstGeom>
          <a:solidFill>
            <a:srgbClr val="0F6A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130DF76-6405-EE6B-BB14-91B9E597906D}"/>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139000"/>
                    </a14:imgEffect>
                    <a14:imgEffect>
                      <a14:brightnessContrast bright="-23000"/>
                    </a14:imgEffect>
                  </a14:imgLayer>
                </a14:imgProps>
              </a:ext>
            </a:extLst>
          </a:blip>
          <a:stretch>
            <a:fillRect/>
          </a:stretch>
        </p:blipFill>
        <p:spPr>
          <a:xfrm>
            <a:off x="9448805" y="5396140"/>
            <a:ext cx="2746715" cy="788257"/>
          </a:xfrm>
          <a:prstGeom prst="rect">
            <a:avLst/>
          </a:prstGeom>
        </p:spPr>
      </p:pic>
      <p:pic>
        <p:nvPicPr>
          <p:cNvPr id="10" name="Logo-NMG-gold">
            <a:extLst>
              <a:ext uri="{FF2B5EF4-FFF2-40B4-BE49-F238E27FC236}">
                <a16:creationId xmlns:a16="http://schemas.microsoft.com/office/drawing/2014/main" id="{3062C3CB-5B37-7E4A-EAB1-8ECE2504DAFA}"/>
              </a:ext>
            </a:extLst>
          </p:cNvPr>
          <p:cNvPicPr>
            <a:picLocks noChangeAspect="1"/>
          </p:cNvPicPr>
          <p:nvPr userDrawn="1"/>
        </p:nvPicPr>
        <p:blipFill>
          <a:blip r:embed="rId6">
            <a:lum bright="-100000"/>
          </a:blip>
          <a:stretch>
            <a:fillRect/>
          </a:stretch>
        </p:blipFill>
        <p:spPr>
          <a:xfrm>
            <a:off x="369848" y="365365"/>
            <a:ext cx="722054" cy="361027"/>
          </a:xfrm>
          <a:prstGeom prst="rect">
            <a:avLst/>
          </a:prstGeom>
        </p:spPr>
      </p:pic>
    </p:spTree>
    <p:extLst>
      <p:ext uri="{BB962C8B-B14F-4D97-AF65-F5344CB8AC3E}">
        <p14:creationId xmlns:p14="http://schemas.microsoft.com/office/powerpoint/2010/main" val="14474566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White/Blue Cover 1">
    <p:spTree>
      <p:nvGrpSpPr>
        <p:cNvPr id="1" name=""/>
        <p:cNvGrpSpPr/>
        <p:nvPr/>
      </p:nvGrpSpPr>
      <p:grpSpPr>
        <a:xfrm>
          <a:off x="0" y="0"/>
          <a:ext cx="0" cy="0"/>
          <a:chOff x="0" y="0"/>
          <a:chExt cx="0" cy="0"/>
        </a:xfrm>
      </p:grpSpPr>
      <p:pic>
        <p:nvPicPr>
          <p:cNvPr id="8" name="Picture 2" descr="Nexstar Media Group - Wikipedia">
            <a:extLst>
              <a:ext uri="{FF2B5EF4-FFF2-40B4-BE49-F238E27FC236}">
                <a16:creationId xmlns:a16="http://schemas.microsoft.com/office/drawing/2014/main" id="{BD1BD8D5-A80F-C236-3DA2-581F145F4D75}"/>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saturation sat="13700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702910" y="5144409"/>
            <a:ext cx="1866434" cy="9268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D25AC85-D33D-1F4C-FDE5-21258BBCE35F}"/>
              </a:ext>
            </a:extLst>
          </p:cNvPr>
          <p:cNvPicPr>
            <a:picLocks noChangeAspect="1"/>
          </p:cNvPicPr>
          <p:nvPr userDrawn="1"/>
        </p:nvPicPr>
        <p:blipFill>
          <a:blip r:embed="rId4">
            <a:lum bright="-100000"/>
          </a:blip>
          <a:stretch>
            <a:fillRect/>
          </a:stretch>
        </p:blipFill>
        <p:spPr>
          <a:xfrm>
            <a:off x="-1" y="0"/>
            <a:ext cx="1913710" cy="284470"/>
          </a:xfrm>
          <a:prstGeom prst="rect">
            <a:avLst/>
          </a:prstGeom>
        </p:spPr>
      </p:pic>
      <p:pic>
        <p:nvPicPr>
          <p:cNvPr id="10" name="Stations/Affiliates">
            <a:extLst>
              <a:ext uri="{FF2B5EF4-FFF2-40B4-BE49-F238E27FC236}">
                <a16:creationId xmlns:a16="http://schemas.microsoft.com/office/drawing/2014/main" id="{8BCB767E-6D04-DD53-2026-D2CBDF5E999B}"/>
              </a:ext>
            </a:extLst>
          </p:cNvPr>
          <p:cNvPicPr>
            <a:picLocks noChangeAspect="1"/>
          </p:cNvPicPr>
          <p:nvPr userDrawn="1"/>
        </p:nvPicPr>
        <p:blipFill>
          <a:blip r:embed="rId5">
            <a:alphaModFix amt="66000"/>
            <a:lum bright="-100000"/>
          </a:blip>
          <a:stretch>
            <a:fillRect/>
          </a:stretch>
        </p:blipFill>
        <p:spPr>
          <a:xfrm>
            <a:off x="272779" y="6339419"/>
            <a:ext cx="4812424" cy="201656"/>
          </a:xfrm>
          <a:prstGeom prst="rect">
            <a:avLst/>
          </a:prstGeom>
        </p:spPr>
      </p:pic>
      <p:pic>
        <p:nvPicPr>
          <p:cNvPr id="11" name="Picture 10">
            <a:extLst>
              <a:ext uri="{FF2B5EF4-FFF2-40B4-BE49-F238E27FC236}">
                <a16:creationId xmlns:a16="http://schemas.microsoft.com/office/drawing/2014/main" id="{A23BEB43-2FEE-CFE9-2E53-A4F7C1F2E33F}"/>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169000"/>
                    </a14:imgEffect>
                    <a14:imgEffect>
                      <a14:brightnessContrast bright="-22000"/>
                    </a14:imgEffect>
                  </a14:imgLayer>
                </a14:imgProps>
              </a:ext>
            </a:extLst>
          </a:blip>
          <a:stretch>
            <a:fillRect/>
          </a:stretch>
        </p:blipFill>
        <p:spPr>
          <a:xfrm>
            <a:off x="1863648" y="0"/>
            <a:ext cx="10335489" cy="284471"/>
          </a:xfrm>
          <a:prstGeom prst="rect">
            <a:avLst/>
          </a:prstGeom>
        </p:spPr>
      </p:pic>
    </p:spTree>
    <p:extLst>
      <p:ext uri="{BB962C8B-B14F-4D97-AF65-F5344CB8AC3E}">
        <p14:creationId xmlns:p14="http://schemas.microsoft.com/office/powerpoint/2010/main" val="22984648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_White/Blue Cover 1">
    <p:spTree>
      <p:nvGrpSpPr>
        <p:cNvPr id="1" name=""/>
        <p:cNvGrpSpPr/>
        <p:nvPr/>
      </p:nvGrpSpPr>
      <p:grpSpPr>
        <a:xfrm>
          <a:off x="0" y="0"/>
          <a:ext cx="0" cy="0"/>
          <a:chOff x="0" y="0"/>
          <a:chExt cx="0" cy="0"/>
        </a:xfrm>
      </p:grpSpPr>
      <p:pic>
        <p:nvPicPr>
          <p:cNvPr id="2" name="Background-Pinstripes">
            <a:extLst>
              <a:ext uri="{FF2B5EF4-FFF2-40B4-BE49-F238E27FC236}">
                <a16:creationId xmlns:a16="http://schemas.microsoft.com/office/drawing/2014/main" id="{F9D0F1AA-5224-9EA9-8E61-3068ABAFF741}"/>
              </a:ext>
            </a:extLst>
          </p:cNvPr>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t="-1" b="-39"/>
          <a:stretch>
            <a:fillRect/>
          </a:stretch>
        </p:blipFill>
        <p:spPr>
          <a:xfrm>
            <a:off x="-12611" y="10503"/>
            <a:ext cx="12195520" cy="6862844"/>
          </a:xfrm>
          <a:prstGeom prst="rect">
            <a:avLst/>
          </a:prstGeom>
        </p:spPr>
      </p:pic>
      <p:sp>
        <p:nvSpPr>
          <p:cNvPr id="3" name="Rectangle 2">
            <a:extLst>
              <a:ext uri="{FF2B5EF4-FFF2-40B4-BE49-F238E27FC236}">
                <a16:creationId xmlns:a16="http://schemas.microsoft.com/office/drawing/2014/main" id="{D60751F0-2732-80D5-F7A3-144261CB702D}"/>
              </a:ext>
            </a:extLst>
          </p:cNvPr>
          <p:cNvSpPr/>
          <p:nvPr userDrawn="1"/>
        </p:nvSpPr>
        <p:spPr>
          <a:xfrm>
            <a:off x="0" y="-4844"/>
            <a:ext cx="12192000" cy="289314"/>
          </a:xfrm>
          <a:prstGeom prst="rect">
            <a:avLst/>
          </a:prstGeom>
          <a:solidFill>
            <a:srgbClr val="0256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70D6E4B-78ED-644C-6170-FE345407B574}"/>
              </a:ext>
            </a:extLst>
          </p:cNvPr>
          <p:cNvPicPr>
            <a:picLocks noChangeAspect="1"/>
          </p:cNvPicPr>
          <p:nvPr userDrawn="1"/>
        </p:nvPicPr>
        <p:blipFill>
          <a:blip r:embed="rId4"/>
          <a:stretch>
            <a:fillRect/>
          </a:stretch>
        </p:blipFill>
        <p:spPr>
          <a:xfrm>
            <a:off x="-2606" y="0"/>
            <a:ext cx="1913710" cy="284470"/>
          </a:xfrm>
          <a:prstGeom prst="rect">
            <a:avLst/>
          </a:prstGeom>
        </p:spPr>
      </p:pic>
      <p:pic>
        <p:nvPicPr>
          <p:cNvPr id="5" name="Graphic 4">
            <a:extLst>
              <a:ext uri="{FF2B5EF4-FFF2-40B4-BE49-F238E27FC236}">
                <a16:creationId xmlns:a16="http://schemas.microsoft.com/office/drawing/2014/main" id="{960C9B29-F126-776F-6B0A-A8040D27F233}"/>
              </a:ext>
            </a:extLst>
          </p:cNvPr>
          <p:cNvPicPr>
            <a:picLocks noChangeAspect="1"/>
          </p:cNvPicPr>
          <p:nvPr userDrawn="1"/>
        </p:nvPicPr>
        <p:blipFill>
          <a:blip r:embed="rId5">
            <a:extLst>
              <a:ext uri="{96DAC541-7B7A-43D3-8B79-37D633B846F1}">
                <asvg:svgBlip xmlns:asvg="http://schemas.microsoft.com/office/drawing/2016/SVG/main" r:embed="rId6"/>
              </a:ext>
            </a:extLst>
          </a:blip>
          <a:srcRect b="50000"/>
          <a:stretch/>
        </p:blipFill>
        <p:spPr>
          <a:xfrm>
            <a:off x="206532" y="5247373"/>
            <a:ext cx="4385437" cy="1230455"/>
          </a:xfrm>
          <a:prstGeom prst="rect">
            <a:avLst/>
          </a:prstGeom>
        </p:spPr>
      </p:pic>
    </p:spTree>
    <p:extLst>
      <p:ext uri="{BB962C8B-B14F-4D97-AF65-F5344CB8AC3E}">
        <p14:creationId xmlns:p14="http://schemas.microsoft.com/office/powerpoint/2010/main" val="34272980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White/Blue Breaker 2">
    <p:bg>
      <p:bgPr>
        <a:solidFill>
          <a:srgbClr val="0C6AC0"/>
        </a:solidFill>
        <a:effectLst/>
      </p:bgPr>
    </p:bg>
    <p:spTree>
      <p:nvGrpSpPr>
        <p:cNvPr id="1" name=""/>
        <p:cNvGrpSpPr/>
        <p:nvPr/>
      </p:nvGrpSpPr>
      <p:grpSpPr>
        <a:xfrm>
          <a:off x="0" y="0"/>
          <a:ext cx="0" cy="0"/>
          <a:chOff x="0" y="0"/>
          <a:chExt cx="0" cy="0"/>
        </a:xfrm>
      </p:grpSpPr>
      <p:pic>
        <p:nvPicPr>
          <p:cNvPr id="4" name="Background-Pinstripes">
            <a:extLst>
              <a:ext uri="{FF2B5EF4-FFF2-40B4-BE49-F238E27FC236}">
                <a16:creationId xmlns:a16="http://schemas.microsoft.com/office/drawing/2014/main" id="{38EC9254-861D-78BA-5AB5-35EF4B51770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b="4876"/>
          <a:stretch/>
        </p:blipFill>
        <p:spPr>
          <a:xfrm>
            <a:off x="0" y="-3"/>
            <a:ext cx="12195520" cy="6525539"/>
          </a:xfrm>
          <a:prstGeom prst="rect">
            <a:avLst/>
          </a:prstGeom>
        </p:spPr>
      </p:pic>
      <p:sp>
        <p:nvSpPr>
          <p:cNvPr id="5" name="Rectangle 4">
            <a:extLst>
              <a:ext uri="{FF2B5EF4-FFF2-40B4-BE49-F238E27FC236}">
                <a16:creationId xmlns:a16="http://schemas.microsoft.com/office/drawing/2014/main" id="{26D9B264-C5A2-E275-EE2B-10A720A37C5D}"/>
              </a:ext>
            </a:extLst>
          </p:cNvPr>
          <p:cNvSpPr/>
          <p:nvPr userDrawn="1"/>
        </p:nvSpPr>
        <p:spPr>
          <a:xfrm>
            <a:off x="7620" y="6525536"/>
            <a:ext cx="12199041" cy="5958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Logo-Nexstar-Lockup-gold">
            <a:extLst>
              <a:ext uri="{FF2B5EF4-FFF2-40B4-BE49-F238E27FC236}">
                <a16:creationId xmlns:a16="http://schemas.microsoft.com/office/drawing/2014/main" id="{25E3C242-A44E-3773-DB7C-C1543E99C679}"/>
              </a:ext>
            </a:extLst>
          </p:cNvPr>
          <p:cNvGrpSpPr/>
          <p:nvPr userDrawn="1"/>
        </p:nvGrpSpPr>
        <p:grpSpPr>
          <a:xfrm>
            <a:off x="2104540" y="4484901"/>
            <a:ext cx="7772400" cy="1517418"/>
            <a:chOff x="2191038" y="1173288"/>
            <a:chExt cx="7772400" cy="1517418"/>
          </a:xfrm>
        </p:grpSpPr>
        <p:pic>
          <p:nvPicPr>
            <p:cNvPr id="7" name="Logo-Nexstar-gold">
              <a:extLst>
                <a:ext uri="{FF2B5EF4-FFF2-40B4-BE49-F238E27FC236}">
                  <a16:creationId xmlns:a16="http://schemas.microsoft.com/office/drawing/2014/main" id="{C6D4D00F-AA3F-ECC1-27D4-A3BFE939CE9D}"/>
                </a:ext>
              </a:extLst>
            </p:cNvPr>
            <p:cNvPicPr>
              <a:picLocks noChangeAspect="1"/>
            </p:cNvPicPr>
            <p:nvPr/>
          </p:nvPicPr>
          <p:blipFill>
            <a:blip r:embed="rId4">
              <a:lum bright="-100000"/>
            </a:blip>
            <a:stretch>
              <a:fillRect/>
            </a:stretch>
          </p:blipFill>
          <p:spPr>
            <a:xfrm>
              <a:off x="5072643" y="1173288"/>
              <a:ext cx="2046715" cy="1015569"/>
            </a:xfrm>
            <a:prstGeom prst="rect">
              <a:avLst/>
            </a:prstGeom>
          </p:spPr>
        </p:pic>
        <p:pic>
          <p:nvPicPr>
            <p:cNvPr id="8" name="Stations/Affiliates">
              <a:extLst>
                <a:ext uri="{FF2B5EF4-FFF2-40B4-BE49-F238E27FC236}">
                  <a16:creationId xmlns:a16="http://schemas.microsoft.com/office/drawing/2014/main" id="{07FFA394-F1FD-54D4-5E20-7DD83797DC4B}"/>
                </a:ext>
              </a:extLst>
            </p:cNvPr>
            <p:cNvPicPr>
              <a:picLocks noChangeAspect="1"/>
            </p:cNvPicPr>
            <p:nvPr/>
          </p:nvPicPr>
          <p:blipFill>
            <a:blip r:embed="rId5">
              <a:alphaModFix amt="66000"/>
              <a:lum bright="-100000"/>
            </a:blip>
            <a:stretch>
              <a:fillRect/>
            </a:stretch>
          </p:blipFill>
          <p:spPr>
            <a:xfrm>
              <a:off x="2191038" y="2365017"/>
              <a:ext cx="7772400" cy="325689"/>
            </a:xfrm>
            <a:prstGeom prst="rect">
              <a:avLst/>
            </a:prstGeom>
          </p:spPr>
        </p:pic>
      </p:grpSp>
    </p:spTree>
    <p:extLst>
      <p:ext uri="{BB962C8B-B14F-4D97-AF65-F5344CB8AC3E}">
        <p14:creationId xmlns:p14="http://schemas.microsoft.com/office/powerpoint/2010/main" val="31232150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NewsNation Dark Content Column 1">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3BE49F-97FE-4133-72BC-B99E207AD873}"/>
              </a:ext>
            </a:extLst>
          </p:cNvPr>
          <p:cNvSpPr/>
          <p:nvPr userDrawn="1"/>
        </p:nvSpPr>
        <p:spPr>
          <a:xfrm>
            <a:off x="1" y="0"/>
            <a:ext cx="3225306"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pic>
        <p:nvPicPr>
          <p:cNvPr id="3" name="Picture 2">
            <a:extLst>
              <a:ext uri="{FF2B5EF4-FFF2-40B4-BE49-F238E27FC236}">
                <a16:creationId xmlns:a16="http://schemas.microsoft.com/office/drawing/2014/main" id="{8BCCDA7E-5260-BB2E-97A7-8A5B2437021B}"/>
              </a:ext>
            </a:extLst>
          </p:cNvPr>
          <p:cNvPicPr>
            <a:picLocks noChangeAspect="1"/>
          </p:cNvPicPr>
          <p:nvPr userDrawn="1"/>
        </p:nvPicPr>
        <p:blipFill>
          <a:blip r:embed="rId2"/>
          <a:stretch>
            <a:fillRect/>
          </a:stretch>
        </p:blipFill>
        <p:spPr>
          <a:xfrm>
            <a:off x="-647" y="5973007"/>
            <a:ext cx="3225306" cy="884993"/>
          </a:xfrm>
          <a:prstGeom prst="rect">
            <a:avLst/>
          </a:prstGeom>
        </p:spPr>
      </p:pic>
      <p:pic>
        <p:nvPicPr>
          <p:cNvPr id="4" name="logo_NN">
            <a:extLst>
              <a:ext uri="{FF2B5EF4-FFF2-40B4-BE49-F238E27FC236}">
                <a16:creationId xmlns:a16="http://schemas.microsoft.com/office/drawing/2014/main" id="{A5ECC8A6-768F-DA61-AC48-41D7E7FC6EA0}"/>
              </a:ext>
            </a:extLst>
          </p:cNvPr>
          <p:cNvPicPr>
            <a:picLocks noChangeAspect="1"/>
          </p:cNvPicPr>
          <p:nvPr userDrawn="1"/>
        </p:nvPicPr>
        <p:blipFill>
          <a:blip r:embed="rId3">
            <a:biLevel thresh="25000"/>
          </a:blip>
          <a:stretch>
            <a:fillRect/>
          </a:stretch>
        </p:blipFill>
        <p:spPr>
          <a:xfrm>
            <a:off x="290596" y="186871"/>
            <a:ext cx="751198" cy="653542"/>
          </a:xfrm>
          <a:prstGeom prst="rect">
            <a:avLst/>
          </a:prstGeom>
        </p:spPr>
      </p:pic>
    </p:spTree>
    <p:extLst>
      <p:ext uri="{BB962C8B-B14F-4D97-AF65-F5344CB8AC3E}">
        <p14:creationId xmlns:p14="http://schemas.microsoft.com/office/powerpoint/2010/main" val="1154908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ck/Gold Breaker 1">
    <p:bg>
      <p:bgPr>
        <a:solidFill>
          <a:schemeClr val="tx1"/>
        </a:solidFill>
        <a:effectLst/>
      </p:bgPr>
    </p:bg>
    <p:spTree>
      <p:nvGrpSpPr>
        <p:cNvPr id="1" name=""/>
        <p:cNvGrpSpPr/>
        <p:nvPr/>
      </p:nvGrpSpPr>
      <p:grpSpPr>
        <a:xfrm>
          <a:off x="0" y="0"/>
          <a:ext cx="0" cy="0"/>
          <a:chOff x="0" y="0"/>
          <a:chExt cx="0" cy="0"/>
        </a:xfrm>
      </p:grpSpPr>
      <p:pic>
        <p:nvPicPr>
          <p:cNvPr id="2" name="Background-Pinstripes">
            <a:extLst>
              <a:ext uri="{FF2B5EF4-FFF2-40B4-BE49-F238E27FC236}">
                <a16:creationId xmlns:a16="http://schemas.microsoft.com/office/drawing/2014/main" id="{DEAAA8C5-5051-1852-F022-832068B46D17}"/>
              </a:ext>
            </a:extLst>
          </p:cNvPr>
          <p:cNvPicPr>
            <a:picLocks noChangeAspect="1"/>
          </p:cNvPicPr>
          <p:nvPr userDrawn="1"/>
        </p:nvPicPr>
        <p:blipFill>
          <a:blip r:embed="rId2"/>
          <a:srcRect b="4876"/>
          <a:stretch/>
        </p:blipFill>
        <p:spPr>
          <a:xfrm>
            <a:off x="0" y="-3"/>
            <a:ext cx="12195520" cy="6525539"/>
          </a:xfrm>
          <a:prstGeom prst="rect">
            <a:avLst/>
          </a:prstGeom>
        </p:spPr>
      </p:pic>
      <p:sp>
        <p:nvSpPr>
          <p:cNvPr id="3" name="Rectangle 2">
            <a:extLst>
              <a:ext uri="{FF2B5EF4-FFF2-40B4-BE49-F238E27FC236}">
                <a16:creationId xmlns:a16="http://schemas.microsoft.com/office/drawing/2014/main" id="{B4D380D0-F6A2-A8AA-41C7-F3166D6A41BC}"/>
              </a:ext>
            </a:extLst>
          </p:cNvPr>
          <p:cNvSpPr/>
          <p:nvPr userDrawn="1"/>
        </p:nvSpPr>
        <p:spPr>
          <a:xfrm>
            <a:off x="-1006" y="6349691"/>
            <a:ext cx="12199041" cy="5958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Logo-NMG-gold">
            <a:extLst>
              <a:ext uri="{FF2B5EF4-FFF2-40B4-BE49-F238E27FC236}">
                <a16:creationId xmlns:a16="http://schemas.microsoft.com/office/drawing/2014/main" id="{918898A1-3A01-C8E5-2B15-E26AA81642C2}"/>
              </a:ext>
            </a:extLst>
          </p:cNvPr>
          <p:cNvPicPr>
            <a:picLocks noChangeAspect="1"/>
          </p:cNvPicPr>
          <p:nvPr userDrawn="1"/>
        </p:nvPicPr>
        <p:blipFill>
          <a:blip r:embed="rId3">
            <a:lum bright="100000"/>
          </a:blip>
          <a:stretch>
            <a:fillRect/>
          </a:stretch>
        </p:blipFill>
        <p:spPr>
          <a:xfrm>
            <a:off x="378896" y="332701"/>
            <a:ext cx="898809" cy="449405"/>
          </a:xfrm>
          <a:prstGeom prst="rect">
            <a:avLst/>
          </a:prstGeom>
        </p:spPr>
      </p:pic>
    </p:spTree>
    <p:extLst>
      <p:ext uri="{BB962C8B-B14F-4D97-AF65-F5344CB8AC3E}">
        <p14:creationId xmlns:p14="http://schemas.microsoft.com/office/powerpoint/2010/main" val="29946706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NewsNation Dark Content Column 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AF82FB-5B1F-AE4B-A993-F8F67C1CF689}"/>
              </a:ext>
            </a:extLst>
          </p:cNvPr>
          <p:cNvSpPr/>
          <p:nvPr userDrawn="1"/>
        </p:nvSpPr>
        <p:spPr>
          <a:xfrm>
            <a:off x="0" y="0"/>
            <a:ext cx="3942730" cy="6858000"/>
          </a:xfrm>
          <a:prstGeom prst="rect">
            <a:avLst/>
          </a:prstGeom>
          <a:solidFill>
            <a:srgbClr val="161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9D809F47-1BF0-FDDE-B894-605EC3B761F2}"/>
              </a:ext>
            </a:extLst>
          </p:cNvPr>
          <p:cNvPicPr/>
          <p:nvPr userDrawn="1"/>
        </p:nvPicPr>
        <p:blipFill>
          <a:blip r:embed="rId2"/>
          <a:stretch>
            <a:fillRect/>
          </a:stretch>
        </p:blipFill>
        <p:spPr>
          <a:xfrm>
            <a:off x="478645" y="5909801"/>
            <a:ext cx="3455658" cy="948199"/>
          </a:xfrm>
          <a:prstGeom prst="rect">
            <a:avLst/>
          </a:prstGeom>
        </p:spPr>
      </p:pic>
      <p:pic>
        <p:nvPicPr>
          <p:cNvPr id="7" name="logo_NN">
            <a:extLst>
              <a:ext uri="{FF2B5EF4-FFF2-40B4-BE49-F238E27FC236}">
                <a16:creationId xmlns:a16="http://schemas.microsoft.com/office/drawing/2014/main" id="{EB192A46-058A-D806-E545-CFC3431104F2}"/>
              </a:ext>
            </a:extLst>
          </p:cNvPr>
          <p:cNvPicPr>
            <a:picLocks noChangeAspect="1"/>
          </p:cNvPicPr>
          <p:nvPr userDrawn="1"/>
        </p:nvPicPr>
        <p:blipFill>
          <a:blip r:embed="rId3">
            <a:biLevel thresh="25000"/>
          </a:blip>
          <a:stretch>
            <a:fillRect/>
          </a:stretch>
        </p:blipFill>
        <p:spPr>
          <a:xfrm>
            <a:off x="290596" y="186871"/>
            <a:ext cx="751198" cy="653542"/>
          </a:xfrm>
          <a:prstGeom prst="rect">
            <a:avLst/>
          </a:prstGeom>
        </p:spPr>
      </p:pic>
    </p:spTree>
    <p:extLst>
      <p:ext uri="{BB962C8B-B14F-4D97-AF65-F5344CB8AC3E}">
        <p14:creationId xmlns:p14="http://schemas.microsoft.com/office/powerpoint/2010/main" val="19298004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NewsNation Dark Content Column 3">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F7C47-0BC8-DB0C-C464-AAA674EF3CDE}"/>
              </a:ext>
            </a:extLst>
          </p:cNvPr>
          <p:cNvSpPr/>
          <p:nvPr userDrawn="1"/>
        </p:nvSpPr>
        <p:spPr>
          <a:xfrm>
            <a:off x="-1" y="0"/>
            <a:ext cx="5505463" cy="6858000"/>
          </a:xfrm>
          <a:prstGeom prst="rect">
            <a:avLst/>
          </a:prstGeom>
          <a:solidFill>
            <a:srgbClr val="161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B87A52D-3934-563E-D115-BB0579EE4744}"/>
              </a:ext>
            </a:extLst>
          </p:cNvPr>
          <p:cNvPicPr>
            <a:picLocks noChangeAspect="1"/>
          </p:cNvPicPr>
          <p:nvPr userDrawn="1"/>
        </p:nvPicPr>
        <p:blipFill>
          <a:blip r:embed="rId2"/>
          <a:stretch>
            <a:fillRect/>
          </a:stretch>
        </p:blipFill>
        <p:spPr>
          <a:xfrm>
            <a:off x="1339862" y="5715000"/>
            <a:ext cx="4165600" cy="1143000"/>
          </a:xfrm>
          <a:prstGeom prst="rect">
            <a:avLst/>
          </a:prstGeom>
        </p:spPr>
      </p:pic>
      <p:pic>
        <p:nvPicPr>
          <p:cNvPr id="10" name="logo_NN">
            <a:extLst>
              <a:ext uri="{FF2B5EF4-FFF2-40B4-BE49-F238E27FC236}">
                <a16:creationId xmlns:a16="http://schemas.microsoft.com/office/drawing/2014/main" id="{22239FA7-3697-F0CF-8426-BF9DAD3725C3}"/>
              </a:ext>
            </a:extLst>
          </p:cNvPr>
          <p:cNvPicPr>
            <a:picLocks noChangeAspect="1"/>
          </p:cNvPicPr>
          <p:nvPr userDrawn="1"/>
        </p:nvPicPr>
        <p:blipFill>
          <a:blip r:embed="rId3">
            <a:biLevel thresh="25000"/>
          </a:blip>
          <a:stretch>
            <a:fillRect/>
          </a:stretch>
        </p:blipFill>
        <p:spPr>
          <a:xfrm>
            <a:off x="290596" y="186871"/>
            <a:ext cx="751198" cy="653542"/>
          </a:xfrm>
          <a:prstGeom prst="rect">
            <a:avLst/>
          </a:prstGeom>
        </p:spPr>
      </p:pic>
    </p:spTree>
    <p:extLst>
      <p:ext uri="{BB962C8B-B14F-4D97-AF65-F5344CB8AC3E}">
        <p14:creationId xmlns:p14="http://schemas.microsoft.com/office/powerpoint/2010/main" val="31475787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NewsNation Dark Content Row 1">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E9C8CA-7C17-3C1B-93F1-D42EDEA8CAAD}"/>
              </a:ext>
            </a:extLst>
          </p:cNvPr>
          <p:cNvSpPr/>
          <p:nvPr userDrawn="1"/>
        </p:nvSpPr>
        <p:spPr>
          <a:xfrm>
            <a:off x="0" y="5013423"/>
            <a:ext cx="12192000" cy="1844578"/>
          </a:xfrm>
          <a:prstGeom prst="rect">
            <a:avLst/>
          </a:prstGeom>
          <a:solidFill>
            <a:srgbClr val="F5F1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ackground-Pinstripes">
            <a:extLst>
              <a:ext uri="{FF2B5EF4-FFF2-40B4-BE49-F238E27FC236}">
                <a16:creationId xmlns:a16="http://schemas.microsoft.com/office/drawing/2014/main" id="{3FE8F767-5124-B55A-910F-32A86EAC3D97}"/>
              </a:ext>
            </a:extLst>
          </p:cNvPr>
          <p:cNvPicPr>
            <a:picLocks noChangeAspect="1"/>
          </p:cNvPicPr>
          <p:nvPr userDrawn="1"/>
        </p:nvPicPr>
        <p:blipFill>
          <a:blip r:embed="rId2"/>
          <a:srcRect b="38236"/>
          <a:stretch>
            <a:fillRect/>
          </a:stretch>
        </p:blipFill>
        <p:spPr>
          <a:xfrm>
            <a:off x="0" y="-3"/>
            <a:ext cx="12195520" cy="4237013"/>
          </a:xfrm>
          <a:prstGeom prst="rect">
            <a:avLst/>
          </a:prstGeom>
        </p:spPr>
      </p:pic>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7" name="Rectangle 6">
            <a:extLst>
              <a:ext uri="{FF2B5EF4-FFF2-40B4-BE49-F238E27FC236}">
                <a16:creationId xmlns:a16="http://schemas.microsoft.com/office/drawing/2014/main" id="{872C40BA-725F-6E5A-A118-4CF58232792C}"/>
              </a:ext>
            </a:extLst>
          </p:cNvPr>
          <p:cNvSpPr/>
          <p:nvPr userDrawn="1"/>
        </p:nvSpPr>
        <p:spPr>
          <a:xfrm>
            <a:off x="-3521" y="4177430"/>
            <a:ext cx="12199041" cy="5958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pic>
        <p:nvPicPr>
          <p:cNvPr id="8" name="logo_NN">
            <a:extLst>
              <a:ext uri="{FF2B5EF4-FFF2-40B4-BE49-F238E27FC236}">
                <a16:creationId xmlns:a16="http://schemas.microsoft.com/office/drawing/2014/main" id="{60A76A35-B7BA-2520-EB6F-839EAD62B31F}"/>
              </a:ext>
            </a:extLst>
          </p:cNvPr>
          <p:cNvPicPr>
            <a:picLocks noChangeAspect="1"/>
          </p:cNvPicPr>
          <p:nvPr userDrawn="1"/>
        </p:nvPicPr>
        <p:blipFill>
          <a:blip r:embed="rId3">
            <a:biLevel thresh="25000"/>
          </a:blip>
          <a:stretch>
            <a:fillRect/>
          </a:stretch>
        </p:blipFill>
        <p:spPr>
          <a:xfrm>
            <a:off x="290596" y="186871"/>
            <a:ext cx="751198" cy="653542"/>
          </a:xfrm>
          <a:prstGeom prst="rect">
            <a:avLst/>
          </a:prstGeom>
        </p:spPr>
      </p:pic>
    </p:spTree>
    <p:extLst>
      <p:ext uri="{BB962C8B-B14F-4D97-AF65-F5344CB8AC3E}">
        <p14:creationId xmlns:p14="http://schemas.microsoft.com/office/powerpoint/2010/main" val="42057232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NewsNation Dark Content Row 2">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11" name="Picture 10" descr="A black and blue background&#10;&#10;AI-generated content may be incorrect.">
            <a:extLst>
              <a:ext uri="{FF2B5EF4-FFF2-40B4-BE49-F238E27FC236}">
                <a16:creationId xmlns:a16="http://schemas.microsoft.com/office/drawing/2014/main" id="{CFDC870F-FE6C-E9B6-8123-681C84CECC1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8523" y="0"/>
            <a:ext cx="12184381" cy="1894302"/>
          </a:xfrm>
          <a:prstGeom prst="rect">
            <a:avLst/>
          </a:prstGeom>
        </p:spPr>
      </p:pic>
      <p:sp>
        <p:nvSpPr>
          <p:cNvPr id="12" name="Rectangle 11">
            <a:extLst>
              <a:ext uri="{FF2B5EF4-FFF2-40B4-BE49-F238E27FC236}">
                <a16:creationId xmlns:a16="http://schemas.microsoft.com/office/drawing/2014/main" id="{2F858098-0074-AB3D-FA17-A2417DE4AFE7}"/>
              </a:ext>
            </a:extLst>
          </p:cNvPr>
          <p:cNvSpPr/>
          <p:nvPr userDrawn="1"/>
        </p:nvSpPr>
        <p:spPr>
          <a:xfrm>
            <a:off x="-3521" y="1894302"/>
            <a:ext cx="12199041" cy="5958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pic>
        <p:nvPicPr>
          <p:cNvPr id="13" name="logo_NN">
            <a:extLst>
              <a:ext uri="{FF2B5EF4-FFF2-40B4-BE49-F238E27FC236}">
                <a16:creationId xmlns:a16="http://schemas.microsoft.com/office/drawing/2014/main" id="{33882831-1E69-0B50-FE6F-17BBD144CD07}"/>
              </a:ext>
            </a:extLst>
          </p:cNvPr>
          <p:cNvPicPr>
            <a:picLocks noChangeAspect="1"/>
          </p:cNvPicPr>
          <p:nvPr userDrawn="1"/>
        </p:nvPicPr>
        <p:blipFill>
          <a:blip r:embed="rId3">
            <a:biLevel thresh="25000"/>
          </a:blip>
          <a:stretch>
            <a:fillRect/>
          </a:stretch>
        </p:blipFill>
        <p:spPr>
          <a:xfrm>
            <a:off x="290596" y="186871"/>
            <a:ext cx="751198" cy="653542"/>
          </a:xfrm>
          <a:prstGeom prst="rect">
            <a:avLst/>
          </a:prstGeom>
        </p:spPr>
      </p:pic>
    </p:spTree>
    <p:extLst>
      <p:ext uri="{BB962C8B-B14F-4D97-AF65-F5344CB8AC3E}">
        <p14:creationId xmlns:p14="http://schemas.microsoft.com/office/powerpoint/2010/main" val="2682728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NewsNation Dark Content Row 3">
    <p:bg>
      <p:bgPr>
        <a:solidFill>
          <a:schemeClr val="bg1"/>
        </a:solidFill>
        <a:effectLst/>
      </p:bgPr>
    </p:bg>
    <p:spTree>
      <p:nvGrpSpPr>
        <p:cNvPr id="1" name=""/>
        <p:cNvGrpSpPr/>
        <p:nvPr/>
      </p:nvGrpSpPr>
      <p:grpSpPr>
        <a:xfrm>
          <a:off x="0" y="0"/>
          <a:ext cx="0" cy="0"/>
          <a:chOff x="0" y="0"/>
          <a:chExt cx="0" cy="0"/>
        </a:xfrm>
      </p:grpSpPr>
      <p:pic>
        <p:nvPicPr>
          <p:cNvPr id="14" name="Picture 13" descr="A black and blue background&#10;&#10;AI-generated content may be incorrect.">
            <a:extLst>
              <a:ext uri="{FF2B5EF4-FFF2-40B4-BE49-F238E27FC236}">
                <a16:creationId xmlns:a16="http://schemas.microsoft.com/office/drawing/2014/main" id="{E461B331-8602-71C0-4C19-075CE1D98AE2}"/>
              </a:ext>
            </a:extLst>
          </p:cNvPr>
          <p:cNvPicPr>
            <a:picLocks noChangeAspect="1"/>
          </p:cNvPicPr>
          <p:nvPr userDrawn="1"/>
        </p:nvPicPr>
        <p:blipFill>
          <a:blip r:embed="rId2">
            <a:extLst>
              <a:ext uri="{28A0092B-C50C-407E-A947-70E740481C1C}">
                <a14:useLocalDpi xmlns:a14="http://schemas.microsoft.com/office/drawing/2010/main"/>
              </a:ext>
            </a:extLst>
          </a:blip>
          <a:srcRect b="31356"/>
          <a:stretch/>
        </p:blipFill>
        <p:spPr>
          <a:xfrm>
            <a:off x="-6135" y="0"/>
            <a:ext cx="12199040" cy="1300328"/>
          </a:xfrm>
          <a:prstGeom prst="rect">
            <a:avLst/>
          </a:prstGeom>
        </p:spPr>
      </p:pic>
      <p:grpSp>
        <p:nvGrpSpPr>
          <p:cNvPr id="15" name="Group 14">
            <a:extLst>
              <a:ext uri="{FF2B5EF4-FFF2-40B4-BE49-F238E27FC236}">
                <a16:creationId xmlns:a16="http://schemas.microsoft.com/office/drawing/2014/main" id="{02850246-E03D-289A-E3C4-BF1B0C9A1C94}"/>
              </a:ext>
            </a:extLst>
          </p:cNvPr>
          <p:cNvGrpSpPr/>
          <p:nvPr userDrawn="1"/>
        </p:nvGrpSpPr>
        <p:grpSpPr>
          <a:xfrm>
            <a:off x="294535" y="300441"/>
            <a:ext cx="2879789" cy="718540"/>
            <a:chOff x="389680" y="556851"/>
            <a:chExt cx="2879789" cy="718540"/>
          </a:xfrm>
        </p:grpSpPr>
        <p:sp>
          <p:nvSpPr>
            <p:cNvPr id="16" name="TextBox 15">
              <a:extLst>
                <a:ext uri="{FF2B5EF4-FFF2-40B4-BE49-F238E27FC236}">
                  <a16:creationId xmlns:a16="http://schemas.microsoft.com/office/drawing/2014/main" id="{E1573DB6-88B8-ADAC-B650-C2696CD70A55}"/>
                </a:ext>
              </a:extLst>
            </p:cNvPr>
            <p:cNvSpPr txBox="1"/>
            <p:nvPr/>
          </p:nvSpPr>
          <p:spPr>
            <a:xfrm>
              <a:off x="511749" y="1030709"/>
              <a:ext cx="2643422" cy="244682"/>
            </a:xfrm>
            <a:prstGeom prst="rect">
              <a:avLst/>
            </a:prstGeom>
            <a:noFill/>
          </p:spPr>
          <p:txBody>
            <a:bodyPr wrap="square" lIns="91440" tIns="45720" rIns="91440" bIns="45720" rtlCol="0" anchor="t">
              <a:spAutoFit/>
            </a:bodyPr>
            <a:lstStyle/>
            <a:p>
              <a:pPr algn="ctr" defTabSz="457200" hangingPunct="1">
                <a:lnSpc>
                  <a:spcPct val="90000"/>
                </a:lnSpc>
                <a:spcBef>
                  <a:spcPct val="0"/>
                </a:spcBef>
              </a:pPr>
              <a:r>
                <a:rPr lang="en-US" sz="1050" b="1" kern="1200" spc="140">
                  <a:solidFill>
                    <a:schemeClr val="bg1"/>
                  </a:solidFill>
                  <a:latin typeface="Delight SemBd" pitchFamily="2" charset="77"/>
                  <a:ea typeface="+mj-ea"/>
                  <a:cs typeface="Arial" panose="020B0604020202020204" pitchFamily="34" charset="0"/>
                </a:rPr>
                <a:t>NEWS FOR ALL AMERICANS</a:t>
              </a:r>
            </a:p>
          </p:txBody>
        </p:sp>
        <p:pic>
          <p:nvPicPr>
            <p:cNvPr id="17" name="Picture 16">
              <a:extLst>
                <a:ext uri="{FF2B5EF4-FFF2-40B4-BE49-F238E27FC236}">
                  <a16:creationId xmlns:a16="http://schemas.microsoft.com/office/drawing/2014/main" id="{5A52FCEC-6646-581F-D902-1C37A3973C06}"/>
                </a:ext>
              </a:extLst>
            </p:cNvPr>
            <p:cNvPicPr>
              <a:picLocks noChangeAspect="1"/>
            </p:cNvPicPr>
            <p:nvPr/>
          </p:nvPicPr>
          <p:blipFill>
            <a:blip r:embed="rId3">
              <a:biLevel thresh="25000"/>
            </a:blip>
            <a:stretch>
              <a:fillRect/>
            </a:stretch>
          </p:blipFill>
          <p:spPr>
            <a:xfrm>
              <a:off x="389680" y="556851"/>
              <a:ext cx="2879789" cy="517462"/>
            </a:xfrm>
            <a:prstGeom prst="rect">
              <a:avLst/>
            </a:prstGeom>
          </p:spPr>
        </p:pic>
      </p:grpSp>
      <p:pic>
        <p:nvPicPr>
          <p:cNvPr id="18" name="Picture 17">
            <a:extLst>
              <a:ext uri="{FF2B5EF4-FFF2-40B4-BE49-F238E27FC236}">
                <a16:creationId xmlns:a16="http://schemas.microsoft.com/office/drawing/2014/main" id="{321536A1-A4E4-5D02-C395-F67B1CFCEB46}"/>
              </a:ext>
            </a:extLst>
          </p:cNvPr>
          <p:cNvPicPr>
            <a:picLocks noChangeAspect="1"/>
          </p:cNvPicPr>
          <p:nvPr userDrawn="1"/>
        </p:nvPicPr>
        <p:blipFill>
          <a:blip r:embed="rId4"/>
          <a:stretch>
            <a:fillRect/>
          </a:stretch>
        </p:blipFill>
        <p:spPr>
          <a:xfrm>
            <a:off x="8449057" y="198080"/>
            <a:ext cx="3742944" cy="1027027"/>
          </a:xfrm>
          <a:prstGeom prst="rect">
            <a:avLst/>
          </a:prstGeom>
        </p:spPr>
      </p:pic>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12" name="Rectangle 11">
            <a:extLst>
              <a:ext uri="{FF2B5EF4-FFF2-40B4-BE49-F238E27FC236}">
                <a16:creationId xmlns:a16="http://schemas.microsoft.com/office/drawing/2014/main" id="{2F858098-0074-AB3D-FA17-A2417DE4AFE7}"/>
              </a:ext>
            </a:extLst>
          </p:cNvPr>
          <p:cNvSpPr/>
          <p:nvPr userDrawn="1"/>
        </p:nvSpPr>
        <p:spPr>
          <a:xfrm>
            <a:off x="-3521" y="1222955"/>
            <a:ext cx="12199041" cy="5958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spTree>
    <p:extLst>
      <p:ext uri="{BB962C8B-B14F-4D97-AF65-F5344CB8AC3E}">
        <p14:creationId xmlns:p14="http://schemas.microsoft.com/office/powerpoint/2010/main" val="15355719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NewsNation Dark Breaker">
    <p:bg>
      <p:bgPr>
        <a:solidFill>
          <a:srgbClr val="0C6AC0"/>
        </a:solidFill>
        <a:effectLst/>
      </p:bgPr>
    </p:bg>
    <p:spTree>
      <p:nvGrpSpPr>
        <p:cNvPr id="1" name=""/>
        <p:cNvGrpSpPr/>
        <p:nvPr/>
      </p:nvGrpSpPr>
      <p:grpSpPr>
        <a:xfrm>
          <a:off x="0" y="0"/>
          <a:ext cx="0" cy="0"/>
          <a:chOff x="0" y="0"/>
          <a:chExt cx="0" cy="0"/>
        </a:xfrm>
      </p:grpSpPr>
      <p:pic>
        <p:nvPicPr>
          <p:cNvPr id="2" name="Picture 1" descr="A black and blue background&#10;&#10;AI-generated content may be incorrect.">
            <a:extLst>
              <a:ext uri="{FF2B5EF4-FFF2-40B4-BE49-F238E27FC236}">
                <a16:creationId xmlns:a16="http://schemas.microsoft.com/office/drawing/2014/main" id="{A32CCFEF-C6B5-9673-9E3E-084D99D0B8F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2"/>
            <a:ext cx="12192000" cy="6538226"/>
          </a:xfrm>
          <a:prstGeom prst="rect">
            <a:avLst/>
          </a:prstGeom>
        </p:spPr>
      </p:pic>
      <p:sp>
        <p:nvSpPr>
          <p:cNvPr id="3" name="Rectangle 2">
            <a:extLst>
              <a:ext uri="{FF2B5EF4-FFF2-40B4-BE49-F238E27FC236}">
                <a16:creationId xmlns:a16="http://schemas.microsoft.com/office/drawing/2014/main" id="{EC552B31-2DBB-D33F-7500-4AE5DCE3534D}"/>
              </a:ext>
            </a:extLst>
          </p:cNvPr>
          <p:cNvSpPr/>
          <p:nvPr userDrawn="1"/>
        </p:nvSpPr>
        <p:spPr>
          <a:xfrm>
            <a:off x="7620" y="6525536"/>
            <a:ext cx="12199041" cy="5958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6D68A5F5-078E-6402-35BB-D0B5757C7F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30269" y="4330823"/>
            <a:ext cx="1331461" cy="721699"/>
          </a:xfrm>
          <a:prstGeom prst="rect">
            <a:avLst/>
          </a:prstGeom>
        </p:spPr>
      </p:pic>
    </p:spTree>
    <p:extLst>
      <p:ext uri="{BB962C8B-B14F-4D97-AF65-F5344CB8AC3E}">
        <p14:creationId xmlns:p14="http://schemas.microsoft.com/office/powerpoint/2010/main" val="3144389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1_Title and Content">
    <p:bg>
      <p:bgPr>
        <a:solidFill>
          <a:srgbClr val="F5F1ED"/>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Tree>
    <p:extLst>
      <p:ext uri="{BB962C8B-B14F-4D97-AF65-F5344CB8AC3E}">
        <p14:creationId xmlns:p14="http://schemas.microsoft.com/office/powerpoint/2010/main" val="21499431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NewsNation Light Content Column 1">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C28AA3-1B70-0910-3695-0AB2F91FFB7D}"/>
              </a:ext>
            </a:extLst>
          </p:cNvPr>
          <p:cNvSpPr/>
          <p:nvPr userDrawn="1"/>
        </p:nvSpPr>
        <p:spPr>
          <a:xfrm>
            <a:off x="1" y="0"/>
            <a:ext cx="3225306" cy="6858000"/>
          </a:xfrm>
          <a:prstGeom prst="rect">
            <a:avLst/>
          </a:prstGeom>
          <a:solidFill>
            <a:srgbClr val="F5F1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813187D4-129B-89A5-F223-B7D09D815D51}"/>
              </a:ext>
            </a:extLst>
          </p:cNvPr>
          <p:cNvPicPr>
            <a:picLocks noChangeAspect="1"/>
          </p:cNvPicPr>
          <p:nvPr userDrawn="1"/>
        </p:nvPicPr>
        <p:blipFill>
          <a:blip r:embed="rId2"/>
          <a:stretch>
            <a:fillRect/>
          </a:stretch>
        </p:blipFill>
        <p:spPr>
          <a:xfrm>
            <a:off x="-647" y="5973007"/>
            <a:ext cx="3225306" cy="884993"/>
          </a:xfrm>
          <a:prstGeom prst="rect">
            <a:avLst/>
          </a:prstGeom>
        </p:spPr>
      </p:pic>
      <p:pic>
        <p:nvPicPr>
          <p:cNvPr id="4" name="logo_NN">
            <a:extLst>
              <a:ext uri="{FF2B5EF4-FFF2-40B4-BE49-F238E27FC236}">
                <a16:creationId xmlns:a16="http://schemas.microsoft.com/office/drawing/2014/main" id="{53EE8A63-D16D-D9EA-2441-593ADEA590F0}"/>
              </a:ext>
            </a:extLst>
          </p:cNvPr>
          <p:cNvPicPr>
            <a:picLocks noChangeAspect="1"/>
          </p:cNvPicPr>
          <p:nvPr userDrawn="1"/>
        </p:nvPicPr>
        <p:blipFill>
          <a:blip r:embed="rId3"/>
          <a:stretch>
            <a:fillRect/>
          </a:stretch>
        </p:blipFill>
        <p:spPr>
          <a:xfrm>
            <a:off x="290596" y="186871"/>
            <a:ext cx="751198" cy="653542"/>
          </a:xfrm>
          <a:prstGeom prst="rect">
            <a:avLst/>
          </a:prstGeom>
        </p:spPr>
      </p:pic>
    </p:spTree>
    <p:extLst>
      <p:ext uri="{BB962C8B-B14F-4D97-AF65-F5344CB8AC3E}">
        <p14:creationId xmlns:p14="http://schemas.microsoft.com/office/powerpoint/2010/main" val="20549071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NewsNation Light Content Column 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E400D9-EEB8-C448-BF4E-607FDBE145D7}"/>
              </a:ext>
            </a:extLst>
          </p:cNvPr>
          <p:cNvSpPr>
            <a:spLocks/>
          </p:cNvSpPr>
          <p:nvPr userDrawn="1"/>
        </p:nvSpPr>
        <p:spPr>
          <a:xfrm>
            <a:off x="0" y="2"/>
            <a:ext cx="3942730" cy="6857998"/>
          </a:xfrm>
          <a:prstGeom prst="rect">
            <a:avLst/>
          </a:prstGeom>
          <a:solidFill>
            <a:srgbClr val="F5F1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logo_NN">
            <a:extLst>
              <a:ext uri="{FF2B5EF4-FFF2-40B4-BE49-F238E27FC236}">
                <a16:creationId xmlns:a16="http://schemas.microsoft.com/office/drawing/2014/main" id="{A6F09B65-97CE-EF60-90FB-AB9AE0E5F36C}"/>
              </a:ext>
            </a:extLst>
          </p:cNvPr>
          <p:cNvPicPr>
            <a:picLocks noChangeAspect="1"/>
          </p:cNvPicPr>
          <p:nvPr userDrawn="1"/>
        </p:nvPicPr>
        <p:blipFill>
          <a:blip r:embed="rId2"/>
          <a:stretch>
            <a:fillRect/>
          </a:stretch>
        </p:blipFill>
        <p:spPr>
          <a:xfrm>
            <a:off x="290596" y="186871"/>
            <a:ext cx="751198" cy="653542"/>
          </a:xfrm>
          <a:prstGeom prst="rect">
            <a:avLst/>
          </a:prstGeom>
        </p:spPr>
      </p:pic>
      <p:pic>
        <p:nvPicPr>
          <p:cNvPr id="7" name="Picture 6">
            <a:extLst>
              <a:ext uri="{FF2B5EF4-FFF2-40B4-BE49-F238E27FC236}">
                <a16:creationId xmlns:a16="http://schemas.microsoft.com/office/drawing/2014/main" id="{BAC69CCD-7134-75D6-2F66-92B10CF9FEA8}"/>
              </a:ext>
            </a:extLst>
          </p:cNvPr>
          <p:cNvPicPr>
            <a:picLocks noChangeAspect="1"/>
          </p:cNvPicPr>
          <p:nvPr userDrawn="1"/>
        </p:nvPicPr>
        <p:blipFill>
          <a:blip r:embed="rId3"/>
          <a:stretch>
            <a:fillRect/>
          </a:stretch>
        </p:blipFill>
        <p:spPr>
          <a:xfrm>
            <a:off x="487072" y="5909801"/>
            <a:ext cx="3455658" cy="948199"/>
          </a:xfrm>
          <a:prstGeom prst="rect">
            <a:avLst/>
          </a:prstGeom>
        </p:spPr>
      </p:pic>
    </p:spTree>
    <p:extLst>
      <p:ext uri="{BB962C8B-B14F-4D97-AF65-F5344CB8AC3E}">
        <p14:creationId xmlns:p14="http://schemas.microsoft.com/office/powerpoint/2010/main" val="34404324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NewsNation Light Content Column 3">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9" name="Rectangle 8">
            <a:extLst>
              <a:ext uri="{FF2B5EF4-FFF2-40B4-BE49-F238E27FC236}">
                <a16:creationId xmlns:a16="http://schemas.microsoft.com/office/drawing/2014/main" id="{4EDB837C-7212-FDC9-1A2B-30D92DCB5AEC}"/>
              </a:ext>
            </a:extLst>
          </p:cNvPr>
          <p:cNvSpPr/>
          <p:nvPr userDrawn="1"/>
        </p:nvSpPr>
        <p:spPr>
          <a:xfrm>
            <a:off x="-1" y="0"/>
            <a:ext cx="5505463" cy="6858000"/>
          </a:xfrm>
          <a:prstGeom prst="rect">
            <a:avLst/>
          </a:prstGeom>
          <a:solidFill>
            <a:srgbClr val="F5F1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 name="Picture 9">
            <a:extLst>
              <a:ext uri="{FF2B5EF4-FFF2-40B4-BE49-F238E27FC236}">
                <a16:creationId xmlns:a16="http://schemas.microsoft.com/office/drawing/2014/main" id="{24494EA5-6D65-3170-44B7-4096C3CD3D3D}"/>
              </a:ext>
            </a:extLst>
          </p:cNvPr>
          <p:cNvPicPr>
            <a:picLocks noChangeAspect="1"/>
          </p:cNvPicPr>
          <p:nvPr userDrawn="1"/>
        </p:nvPicPr>
        <p:blipFill>
          <a:blip r:embed="rId2"/>
          <a:stretch>
            <a:fillRect/>
          </a:stretch>
        </p:blipFill>
        <p:spPr>
          <a:xfrm>
            <a:off x="1339862" y="5715000"/>
            <a:ext cx="4165600" cy="1143000"/>
          </a:xfrm>
          <a:prstGeom prst="rect">
            <a:avLst/>
          </a:prstGeom>
        </p:spPr>
      </p:pic>
      <p:pic>
        <p:nvPicPr>
          <p:cNvPr id="11" name="logo_NN">
            <a:extLst>
              <a:ext uri="{FF2B5EF4-FFF2-40B4-BE49-F238E27FC236}">
                <a16:creationId xmlns:a16="http://schemas.microsoft.com/office/drawing/2014/main" id="{264518B3-889A-D218-6DD6-EA176820673D}"/>
              </a:ext>
            </a:extLst>
          </p:cNvPr>
          <p:cNvPicPr>
            <a:picLocks noChangeAspect="1"/>
          </p:cNvPicPr>
          <p:nvPr userDrawn="1"/>
        </p:nvPicPr>
        <p:blipFill>
          <a:blip r:embed="rId3"/>
          <a:stretch>
            <a:fillRect/>
          </a:stretch>
        </p:blipFill>
        <p:spPr>
          <a:xfrm>
            <a:off x="290596" y="186871"/>
            <a:ext cx="751198" cy="653542"/>
          </a:xfrm>
          <a:prstGeom prst="rect">
            <a:avLst/>
          </a:prstGeom>
        </p:spPr>
      </p:pic>
    </p:spTree>
    <p:extLst>
      <p:ext uri="{BB962C8B-B14F-4D97-AF65-F5344CB8AC3E}">
        <p14:creationId xmlns:p14="http://schemas.microsoft.com/office/powerpoint/2010/main" val="2148953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ite/OffWhite Content Column 1">
    <p:bg>
      <p:bgPr>
        <a:solidFill>
          <a:schemeClr val="bg1"/>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4" name="Panel_BG">
            <a:extLst>
              <a:ext uri="{FF2B5EF4-FFF2-40B4-BE49-F238E27FC236}">
                <a16:creationId xmlns:a16="http://schemas.microsoft.com/office/drawing/2014/main" id="{61D3BFB5-A73D-9731-526F-AD5597A53FCF}"/>
              </a:ext>
            </a:extLst>
          </p:cNvPr>
          <p:cNvSpPr/>
          <p:nvPr userDrawn="1"/>
        </p:nvSpPr>
        <p:spPr>
          <a:xfrm>
            <a:off x="-9997" y="-6"/>
            <a:ext cx="5061130" cy="6858000"/>
          </a:xfrm>
          <a:prstGeom prst="rect">
            <a:avLst/>
          </a:prstGeom>
          <a:solidFill>
            <a:srgbClr val="F4F1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Logo-NMG-gold">
            <a:extLst>
              <a:ext uri="{FF2B5EF4-FFF2-40B4-BE49-F238E27FC236}">
                <a16:creationId xmlns:a16="http://schemas.microsoft.com/office/drawing/2014/main" id="{07E2EE68-BE8C-4146-253E-6691EB44ED26}"/>
              </a:ext>
            </a:extLst>
          </p:cNvPr>
          <p:cNvPicPr>
            <a:picLocks noChangeAspect="1"/>
          </p:cNvPicPr>
          <p:nvPr userDrawn="1"/>
        </p:nvPicPr>
        <p:blipFill>
          <a:blip r:embed="rId2">
            <a:lum bright="-100000"/>
          </a:blip>
          <a:stretch>
            <a:fillRect/>
          </a:stretch>
        </p:blipFill>
        <p:spPr>
          <a:xfrm>
            <a:off x="378896" y="332701"/>
            <a:ext cx="898809" cy="449405"/>
          </a:xfrm>
          <a:prstGeom prst="rect">
            <a:avLst/>
          </a:prstGeom>
        </p:spPr>
      </p:pic>
    </p:spTree>
    <p:extLst>
      <p:ext uri="{BB962C8B-B14F-4D97-AF65-F5344CB8AC3E}">
        <p14:creationId xmlns:p14="http://schemas.microsoft.com/office/powerpoint/2010/main" val="37232331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NewsNation Light Content Column 4">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9" name="Rectangle 8">
            <a:extLst>
              <a:ext uri="{FF2B5EF4-FFF2-40B4-BE49-F238E27FC236}">
                <a16:creationId xmlns:a16="http://schemas.microsoft.com/office/drawing/2014/main" id="{4EDB837C-7212-FDC9-1A2B-30D92DCB5AEC}"/>
              </a:ext>
            </a:extLst>
          </p:cNvPr>
          <p:cNvSpPr/>
          <p:nvPr userDrawn="1"/>
        </p:nvSpPr>
        <p:spPr>
          <a:xfrm>
            <a:off x="0" y="0"/>
            <a:ext cx="5193396"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B3850758-A6B8-4955-2E83-FB592EA80DD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50194" y="6115050"/>
            <a:ext cx="2743201" cy="742950"/>
          </a:xfrm>
          <a:prstGeom prst="rect">
            <a:avLst/>
          </a:prstGeom>
        </p:spPr>
      </p:pic>
      <p:pic>
        <p:nvPicPr>
          <p:cNvPr id="4" name="logo_NN">
            <a:extLst>
              <a:ext uri="{FF2B5EF4-FFF2-40B4-BE49-F238E27FC236}">
                <a16:creationId xmlns:a16="http://schemas.microsoft.com/office/drawing/2014/main" id="{2DF844B0-E6D9-71F9-2E86-09D00E5F377B}"/>
              </a:ext>
            </a:extLst>
          </p:cNvPr>
          <p:cNvPicPr>
            <a:picLocks noChangeAspect="1"/>
          </p:cNvPicPr>
          <p:nvPr userDrawn="1"/>
        </p:nvPicPr>
        <p:blipFill>
          <a:blip r:embed="rId3"/>
          <a:stretch>
            <a:fillRect/>
          </a:stretch>
        </p:blipFill>
        <p:spPr>
          <a:xfrm>
            <a:off x="290596" y="186871"/>
            <a:ext cx="751198" cy="653542"/>
          </a:xfrm>
          <a:prstGeom prst="rect">
            <a:avLst/>
          </a:prstGeom>
        </p:spPr>
      </p:pic>
    </p:spTree>
    <p:extLst>
      <p:ext uri="{BB962C8B-B14F-4D97-AF65-F5344CB8AC3E}">
        <p14:creationId xmlns:p14="http://schemas.microsoft.com/office/powerpoint/2010/main" val="10057492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NewsNation Light Content Row 1">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2" name="Rectangle 1">
            <a:extLst>
              <a:ext uri="{FF2B5EF4-FFF2-40B4-BE49-F238E27FC236}">
                <a16:creationId xmlns:a16="http://schemas.microsoft.com/office/drawing/2014/main" id="{853ED4F1-E9C2-929A-9996-47D30A4E74F3}"/>
              </a:ext>
            </a:extLst>
          </p:cNvPr>
          <p:cNvSpPr/>
          <p:nvPr userDrawn="1"/>
        </p:nvSpPr>
        <p:spPr>
          <a:xfrm>
            <a:off x="0" y="0"/>
            <a:ext cx="12199041" cy="1894302"/>
          </a:xfrm>
          <a:prstGeom prst="rect">
            <a:avLst/>
          </a:prstGeom>
          <a:solidFill>
            <a:srgbClr val="F5F1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3F907ECA-F933-5F1E-6CD4-6F57B46E7B17}"/>
              </a:ext>
            </a:extLst>
          </p:cNvPr>
          <p:cNvSpPr/>
          <p:nvPr userDrawn="1"/>
        </p:nvSpPr>
        <p:spPr>
          <a:xfrm>
            <a:off x="-3521" y="1894302"/>
            <a:ext cx="12199041" cy="5958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logo_NN">
            <a:extLst>
              <a:ext uri="{FF2B5EF4-FFF2-40B4-BE49-F238E27FC236}">
                <a16:creationId xmlns:a16="http://schemas.microsoft.com/office/drawing/2014/main" id="{9DA8C8B6-3F1A-F994-1B34-C25894EF0BE9}"/>
              </a:ext>
            </a:extLst>
          </p:cNvPr>
          <p:cNvPicPr>
            <a:picLocks noChangeAspect="1"/>
          </p:cNvPicPr>
          <p:nvPr userDrawn="1"/>
        </p:nvPicPr>
        <p:blipFill>
          <a:blip r:embed="rId2"/>
          <a:stretch>
            <a:fillRect/>
          </a:stretch>
        </p:blipFill>
        <p:spPr>
          <a:xfrm>
            <a:off x="290596" y="186871"/>
            <a:ext cx="751198" cy="653542"/>
          </a:xfrm>
          <a:prstGeom prst="rect">
            <a:avLst/>
          </a:prstGeom>
        </p:spPr>
      </p:pic>
    </p:spTree>
    <p:extLst>
      <p:ext uri="{BB962C8B-B14F-4D97-AF65-F5344CB8AC3E}">
        <p14:creationId xmlns:p14="http://schemas.microsoft.com/office/powerpoint/2010/main" val="25975946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NewsNation Light Content Row 2">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D4BFD4-8051-91FF-46C5-A3C52C19DE78}"/>
              </a:ext>
            </a:extLst>
          </p:cNvPr>
          <p:cNvSpPr/>
          <p:nvPr userDrawn="1"/>
        </p:nvSpPr>
        <p:spPr>
          <a:xfrm>
            <a:off x="-1" y="0"/>
            <a:ext cx="12192001" cy="1239541"/>
          </a:xfrm>
          <a:prstGeom prst="rect">
            <a:avLst/>
          </a:prstGeom>
          <a:solidFill>
            <a:srgbClr val="F5F1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DC7DD708-22AA-90C4-5FF0-5BB497EF52B4}"/>
              </a:ext>
            </a:extLst>
          </p:cNvPr>
          <p:cNvGrpSpPr/>
          <p:nvPr userDrawn="1"/>
        </p:nvGrpSpPr>
        <p:grpSpPr>
          <a:xfrm>
            <a:off x="294535" y="300441"/>
            <a:ext cx="2879789" cy="718540"/>
            <a:chOff x="389680" y="556851"/>
            <a:chExt cx="2879789" cy="718540"/>
          </a:xfrm>
        </p:grpSpPr>
        <p:sp>
          <p:nvSpPr>
            <p:cNvPr id="4" name="TextBox 3">
              <a:extLst>
                <a:ext uri="{FF2B5EF4-FFF2-40B4-BE49-F238E27FC236}">
                  <a16:creationId xmlns:a16="http://schemas.microsoft.com/office/drawing/2014/main" id="{810A3D0C-9C71-28DA-C58F-9DDDD97F2F60}"/>
                </a:ext>
              </a:extLst>
            </p:cNvPr>
            <p:cNvSpPr txBox="1"/>
            <p:nvPr/>
          </p:nvSpPr>
          <p:spPr>
            <a:xfrm>
              <a:off x="511749" y="1030709"/>
              <a:ext cx="2643422" cy="244682"/>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1050" b="1" i="0" u="none" strike="noStrike" kern="1200" cap="none" spc="140" normalizeH="0" baseline="0" noProof="0">
                  <a:ln>
                    <a:noFill/>
                  </a:ln>
                  <a:solidFill>
                    <a:srgbClr val="0056EB"/>
                  </a:solidFill>
                  <a:effectLst/>
                  <a:uLnTx/>
                  <a:uFillTx/>
                  <a:latin typeface="Delight SemBd" pitchFamily="2" charset="77"/>
                  <a:ea typeface="+mn-ea"/>
                  <a:cs typeface="Arial" panose="020B0604020202020204" pitchFamily="34" charset="0"/>
                </a:rPr>
                <a:t>NEWS FOR ALL AMERICANS</a:t>
              </a:r>
            </a:p>
          </p:txBody>
        </p:sp>
        <p:pic>
          <p:nvPicPr>
            <p:cNvPr id="5" name="Picture 4">
              <a:extLst>
                <a:ext uri="{FF2B5EF4-FFF2-40B4-BE49-F238E27FC236}">
                  <a16:creationId xmlns:a16="http://schemas.microsoft.com/office/drawing/2014/main" id="{6D042C5C-3E45-77F1-71F1-640F3FDF156B}"/>
                </a:ext>
              </a:extLst>
            </p:cNvPr>
            <p:cNvPicPr>
              <a:picLocks noChangeAspect="1"/>
            </p:cNvPicPr>
            <p:nvPr/>
          </p:nvPicPr>
          <p:blipFill>
            <a:blip r:embed="rId2"/>
            <a:stretch>
              <a:fillRect/>
            </a:stretch>
          </p:blipFill>
          <p:spPr>
            <a:xfrm>
              <a:off x="389680" y="556851"/>
              <a:ext cx="2879789" cy="517462"/>
            </a:xfrm>
            <a:prstGeom prst="rect">
              <a:avLst/>
            </a:prstGeom>
          </p:spPr>
        </p:pic>
      </p:grpSp>
      <p:pic>
        <p:nvPicPr>
          <p:cNvPr id="7" name="Picture 6">
            <a:extLst>
              <a:ext uri="{FF2B5EF4-FFF2-40B4-BE49-F238E27FC236}">
                <a16:creationId xmlns:a16="http://schemas.microsoft.com/office/drawing/2014/main" id="{C4B98188-0212-40AC-9133-DFB8F6794B14}"/>
              </a:ext>
            </a:extLst>
          </p:cNvPr>
          <p:cNvPicPr>
            <a:picLocks noChangeAspect="1"/>
          </p:cNvPicPr>
          <p:nvPr userDrawn="1"/>
        </p:nvPicPr>
        <p:blipFill>
          <a:blip r:embed="rId3"/>
          <a:stretch>
            <a:fillRect/>
          </a:stretch>
        </p:blipFill>
        <p:spPr>
          <a:xfrm>
            <a:off x="8449056" y="212514"/>
            <a:ext cx="3742944" cy="1027027"/>
          </a:xfrm>
          <a:prstGeom prst="rect">
            <a:avLst/>
          </a:prstGeom>
        </p:spPr>
      </p:pic>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12" name="Rectangle 11">
            <a:extLst>
              <a:ext uri="{FF2B5EF4-FFF2-40B4-BE49-F238E27FC236}">
                <a16:creationId xmlns:a16="http://schemas.microsoft.com/office/drawing/2014/main" id="{2F858098-0074-AB3D-FA17-A2417DE4AFE7}"/>
              </a:ext>
            </a:extLst>
          </p:cNvPr>
          <p:cNvSpPr/>
          <p:nvPr userDrawn="1"/>
        </p:nvSpPr>
        <p:spPr>
          <a:xfrm>
            <a:off x="-3521" y="1222955"/>
            <a:ext cx="12199041" cy="5958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spTree>
    <p:extLst>
      <p:ext uri="{BB962C8B-B14F-4D97-AF65-F5344CB8AC3E}">
        <p14:creationId xmlns:p14="http://schemas.microsoft.com/office/powerpoint/2010/main" val="39322139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NewsNation Light Content Row 3">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D069851-4CEC-3583-9EF9-C5ABA1155A28}"/>
              </a:ext>
            </a:extLst>
          </p:cNvPr>
          <p:cNvSpPr/>
          <p:nvPr userDrawn="1"/>
        </p:nvSpPr>
        <p:spPr>
          <a:xfrm>
            <a:off x="-1" y="1"/>
            <a:ext cx="12192001" cy="4177430"/>
          </a:xfrm>
          <a:prstGeom prst="rect">
            <a:avLst/>
          </a:prstGeom>
          <a:solidFill>
            <a:srgbClr val="F5F1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8" name="Rectangle 7">
            <a:extLst>
              <a:ext uri="{FF2B5EF4-FFF2-40B4-BE49-F238E27FC236}">
                <a16:creationId xmlns:a16="http://schemas.microsoft.com/office/drawing/2014/main" id="{DAF294C6-04DC-ED86-8DE5-E554F830B2D7}"/>
              </a:ext>
            </a:extLst>
          </p:cNvPr>
          <p:cNvSpPr/>
          <p:nvPr userDrawn="1"/>
        </p:nvSpPr>
        <p:spPr>
          <a:xfrm>
            <a:off x="-3521" y="4177430"/>
            <a:ext cx="12199041" cy="5958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 name="logo_NN">
            <a:extLst>
              <a:ext uri="{FF2B5EF4-FFF2-40B4-BE49-F238E27FC236}">
                <a16:creationId xmlns:a16="http://schemas.microsoft.com/office/drawing/2014/main" id="{BA80615F-1B5C-3CE4-1130-D105E90077BD}"/>
              </a:ext>
            </a:extLst>
          </p:cNvPr>
          <p:cNvPicPr>
            <a:picLocks noChangeAspect="1"/>
          </p:cNvPicPr>
          <p:nvPr userDrawn="1"/>
        </p:nvPicPr>
        <p:blipFill>
          <a:blip r:embed="rId2"/>
          <a:stretch>
            <a:fillRect/>
          </a:stretch>
        </p:blipFill>
        <p:spPr>
          <a:xfrm>
            <a:off x="290596" y="186871"/>
            <a:ext cx="751198" cy="653542"/>
          </a:xfrm>
          <a:prstGeom prst="rect">
            <a:avLst/>
          </a:prstGeom>
        </p:spPr>
      </p:pic>
    </p:spTree>
    <p:extLst>
      <p:ext uri="{BB962C8B-B14F-4D97-AF65-F5344CB8AC3E}">
        <p14:creationId xmlns:p14="http://schemas.microsoft.com/office/powerpoint/2010/main" val="20142872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NewsNation Light Content Row 4">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7" name="Picture 6">
            <a:extLst>
              <a:ext uri="{FF2B5EF4-FFF2-40B4-BE49-F238E27FC236}">
                <a16:creationId xmlns:a16="http://schemas.microsoft.com/office/drawing/2014/main" id="{25EE873C-73E3-B6E4-22FF-652FD95C96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545941" y="661714"/>
            <a:ext cx="3646059" cy="987474"/>
          </a:xfrm>
          <a:prstGeom prst="rect">
            <a:avLst/>
          </a:prstGeom>
        </p:spPr>
      </p:pic>
      <p:sp>
        <p:nvSpPr>
          <p:cNvPr id="8" name="Rectangle 7">
            <a:extLst>
              <a:ext uri="{FF2B5EF4-FFF2-40B4-BE49-F238E27FC236}">
                <a16:creationId xmlns:a16="http://schemas.microsoft.com/office/drawing/2014/main" id="{F55F7653-276F-36C4-63D8-A049666BC9E0}"/>
              </a:ext>
            </a:extLst>
          </p:cNvPr>
          <p:cNvSpPr/>
          <p:nvPr userDrawn="1"/>
        </p:nvSpPr>
        <p:spPr>
          <a:xfrm>
            <a:off x="-30480" y="3822722"/>
            <a:ext cx="12252960" cy="85195"/>
          </a:xfrm>
          <a:prstGeom prst="rect">
            <a:avLst/>
          </a:prstGeom>
          <a:solidFill>
            <a:srgbClr val="0056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C990411-E8B7-F345-1483-DB22275D0241}"/>
              </a:ext>
            </a:extLst>
          </p:cNvPr>
          <p:cNvSpPr/>
          <p:nvPr userDrawn="1"/>
        </p:nvSpPr>
        <p:spPr>
          <a:xfrm>
            <a:off x="0" y="1649188"/>
            <a:ext cx="12192000" cy="21735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logo_NN">
            <a:extLst>
              <a:ext uri="{FF2B5EF4-FFF2-40B4-BE49-F238E27FC236}">
                <a16:creationId xmlns:a16="http://schemas.microsoft.com/office/drawing/2014/main" id="{FA68ABAC-A83B-72D0-B5BF-94EA49F418CD}"/>
              </a:ext>
            </a:extLst>
          </p:cNvPr>
          <p:cNvPicPr>
            <a:picLocks noChangeAspect="1"/>
          </p:cNvPicPr>
          <p:nvPr userDrawn="1"/>
        </p:nvPicPr>
        <p:blipFill>
          <a:blip r:embed="rId3"/>
          <a:stretch>
            <a:fillRect/>
          </a:stretch>
        </p:blipFill>
        <p:spPr>
          <a:xfrm>
            <a:off x="290596" y="186871"/>
            <a:ext cx="751198" cy="653542"/>
          </a:xfrm>
          <a:prstGeom prst="rect">
            <a:avLst/>
          </a:prstGeom>
        </p:spPr>
      </p:pic>
    </p:spTree>
    <p:extLst>
      <p:ext uri="{BB962C8B-B14F-4D97-AF65-F5344CB8AC3E}">
        <p14:creationId xmlns:p14="http://schemas.microsoft.com/office/powerpoint/2010/main" val="9963115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NewsNation Light Breaker">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5FE094-E0CB-A3EE-E202-4B997D439122}"/>
              </a:ext>
            </a:extLst>
          </p:cNvPr>
          <p:cNvSpPr/>
          <p:nvPr userDrawn="1"/>
        </p:nvSpPr>
        <p:spPr>
          <a:xfrm>
            <a:off x="-1" y="0"/>
            <a:ext cx="12192001" cy="6511069"/>
          </a:xfrm>
          <a:prstGeom prst="rect">
            <a:avLst/>
          </a:prstGeom>
          <a:solidFill>
            <a:srgbClr val="F5F1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1" name="Graphic 10">
            <a:extLst>
              <a:ext uri="{FF2B5EF4-FFF2-40B4-BE49-F238E27FC236}">
                <a16:creationId xmlns:a16="http://schemas.microsoft.com/office/drawing/2014/main" id="{7F99A4E5-0163-C36E-D117-11739FA1AC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30269" y="4330823"/>
            <a:ext cx="1331461" cy="721699"/>
          </a:xfrm>
          <a:prstGeom prst="rect">
            <a:avLst/>
          </a:prstGeom>
        </p:spPr>
      </p:pic>
      <p:sp>
        <p:nvSpPr>
          <p:cNvPr id="12" name="Rectangle 11">
            <a:extLst>
              <a:ext uri="{FF2B5EF4-FFF2-40B4-BE49-F238E27FC236}">
                <a16:creationId xmlns:a16="http://schemas.microsoft.com/office/drawing/2014/main" id="{08C7C959-AB16-1589-A265-829955370111}"/>
              </a:ext>
            </a:extLst>
          </p:cNvPr>
          <p:cNvSpPr/>
          <p:nvPr userDrawn="1"/>
        </p:nvSpPr>
        <p:spPr>
          <a:xfrm>
            <a:off x="-3521" y="6511069"/>
            <a:ext cx="12199041" cy="5958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520232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ight Breaker">
    <p:bg>
      <p:bgPr>
        <a:solidFill>
          <a:srgbClr val="0C6AC0"/>
        </a:solidFill>
        <a:effectLst/>
      </p:bgPr>
    </p:bg>
    <p:spTree>
      <p:nvGrpSpPr>
        <p:cNvPr id="1" name=""/>
        <p:cNvGrpSpPr/>
        <p:nvPr/>
      </p:nvGrpSpPr>
      <p:grpSpPr>
        <a:xfrm>
          <a:off x="0" y="0"/>
          <a:ext cx="0" cy="0"/>
          <a:chOff x="0" y="0"/>
          <a:chExt cx="0" cy="0"/>
        </a:xfrm>
      </p:grpSpPr>
      <p:pic>
        <p:nvPicPr>
          <p:cNvPr id="4" name="Background-Pinstripes">
            <a:extLst>
              <a:ext uri="{FF2B5EF4-FFF2-40B4-BE49-F238E27FC236}">
                <a16:creationId xmlns:a16="http://schemas.microsoft.com/office/drawing/2014/main" id="{38EC9254-861D-78BA-5AB5-35EF4B51770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b="4876"/>
          <a:stretch/>
        </p:blipFill>
        <p:spPr>
          <a:xfrm>
            <a:off x="0" y="-3"/>
            <a:ext cx="12195520" cy="6525539"/>
          </a:xfrm>
          <a:prstGeom prst="rect">
            <a:avLst/>
          </a:prstGeom>
        </p:spPr>
      </p:pic>
      <p:sp>
        <p:nvSpPr>
          <p:cNvPr id="5" name="Rectangle 4">
            <a:extLst>
              <a:ext uri="{FF2B5EF4-FFF2-40B4-BE49-F238E27FC236}">
                <a16:creationId xmlns:a16="http://schemas.microsoft.com/office/drawing/2014/main" id="{26D9B264-C5A2-E275-EE2B-10A720A37C5D}"/>
              </a:ext>
            </a:extLst>
          </p:cNvPr>
          <p:cNvSpPr/>
          <p:nvPr userDrawn="1"/>
        </p:nvSpPr>
        <p:spPr>
          <a:xfrm>
            <a:off x="7620" y="6525536"/>
            <a:ext cx="12199041" cy="5958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42822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CW Content Column 1">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D20C1D9-6705-03F2-84EA-373E113DC7C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8" name="Rectangle 7">
            <a:extLst>
              <a:ext uri="{FF2B5EF4-FFF2-40B4-BE49-F238E27FC236}">
                <a16:creationId xmlns:a16="http://schemas.microsoft.com/office/drawing/2014/main" id="{55E8A6F5-DFC2-3F6B-5720-307BC2A09179}"/>
              </a:ext>
            </a:extLst>
          </p:cNvPr>
          <p:cNvSpPr/>
          <p:nvPr userDrawn="1"/>
        </p:nvSpPr>
        <p:spPr>
          <a:xfrm>
            <a:off x="1" y="0"/>
            <a:ext cx="6032623" cy="6858000"/>
          </a:xfrm>
          <a:prstGeom prst="rect">
            <a:avLst/>
          </a:prstGeom>
          <a:solidFill>
            <a:srgbClr val="0020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92558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1_CW Content Column 2">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D20C1D9-6705-03F2-84EA-373E113DC7C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2" name="Rectangle 1">
            <a:extLst>
              <a:ext uri="{FF2B5EF4-FFF2-40B4-BE49-F238E27FC236}">
                <a16:creationId xmlns:a16="http://schemas.microsoft.com/office/drawing/2014/main" id="{42F3AE6D-4533-3D95-283B-17228B4473BF}"/>
              </a:ext>
            </a:extLst>
          </p:cNvPr>
          <p:cNvSpPr/>
          <p:nvPr userDrawn="1"/>
        </p:nvSpPr>
        <p:spPr>
          <a:xfrm>
            <a:off x="4093" y="0"/>
            <a:ext cx="4087261" cy="6858000"/>
          </a:xfrm>
          <a:prstGeom prst="rect">
            <a:avLst/>
          </a:prstGeom>
          <a:solidFill>
            <a:srgbClr val="0020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61007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1_CW Dark 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D20C1D9-6705-03F2-84EA-373E113DC7C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8" name="Rectangle 7">
            <a:extLst>
              <a:ext uri="{FF2B5EF4-FFF2-40B4-BE49-F238E27FC236}">
                <a16:creationId xmlns:a16="http://schemas.microsoft.com/office/drawing/2014/main" id="{55E8A6F5-DFC2-3F6B-5720-307BC2A09179}"/>
              </a:ext>
            </a:extLst>
          </p:cNvPr>
          <p:cNvSpPr/>
          <p:nvPr userDrawn="1"/>
        </p:nvSpPr>
        <p:spPr>
          <a:xfrm>
            <a:off x="1" y="0"/>
            <a:ext cx="12191999" cy="6858000"/>
          </a:xfrm>
          <a:prstGeom prst="rect">
            <a:avLst/>
          </a:prstGeom>
          <a:solidFill>
            <a:srgbClr val="0020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3720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ck/White Content Column 1">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92FB32-E189-1569-8336-2431A94527A2}"/>
              </a:ext>
            </a:extLst>
          </p:cNvPr>
          <p:cNvSpPr/>
          <p:nvPr userDrawn="1"/>
        </p:nvSpPr>
        <p:spPr>
          <a:xfrm>
            <a:off x="1" y="0"/>
            <a:ext cx="4863143"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pic>
        <p:nvPicPr>
          <p:cNvPr id="3" name="Logo-NMG-gold">
            <a:extLst>
              <a:ext uri="{FF2B5EF4-FFF2-40B4-BE49-F238E27FC236}">
                <a16:creationId xmlns:a16="http://schemas.microsoft.com/office/drawing/2014/main" id="{AB73767B-8923-5FDD-D55A-EA79ADA64998}"/>
              </a:ext>
            </a:extLst>
          </p:cNvPr>
          <p:cNvPicPr>
            <a:picLocks noChangeAspect="1"/>
          </p:cNvPicPr>
          <p:nvPr userDrawn="1"/>
        </p:nvPicPr>
        <p:blipFill>
          <a:blip r:embed="rId2">
            <a:lum bright="100000"/>
          </a:blip>
          <a:stretch>
            <a:fillRect/>
          </a:stretch>
        </p:blipFill>
        <p:spPr>
          <a:xfrm>
            <a:off x="378896" y="332701"/>
            <a:ext cx="898809" cy="449405"/>
          </a:xfrm>
          <a:prstGeom prst="rect">
            <a:avLst/>
          </a:prstGeom>
        </p:spPr>
      </p:pic>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4" name="Stripes-R Corner-gold">
            <a:extLst>
              <a:ext uri="{FF2B5EF4-FFF2-40B4-BE49-F238E27FC236}">
                <a16:creationId xmlns:a16="http://schemas.microsoft.com/office/drawing/2014/main" id="{BCDFA1C6-7D81-AA69-9228-1C55D13CB130}"/>
              </a:ext>
            </a:extLst>
          </p:cNvPr>
          <p:cNvPicPr>
            <a:picLocks noChangeAspect="1"/>
          </p:cNvPicPr>
          <p:nvPr userDrawn="1"/>
        </p:nvPicPr>
        <p:blipFill>
          <a:blip r:embed="rId3"/>
          <a:stretch>
            <a:fillRect/>
          </a:stretch>
        </p:blipFill>
        <p:spPr>
          <a:xfrm>
            <a:off x="1217082" y="5862968"/>
            <a:ext cx="3646062" cy="1000443"/>
          </a:xfrm>
          <a:prstGeom prst="rect">
            <a:avLst/>
          </a:prstGeom>
        </p:spPr>
      </p:pic>
    </p:spTree>
    <p:extLst>
      <p:ext uri="{BB962C8B-B14F-4D97-AF65-F5344CB8AC3E}">
        <p14:creationId xmlns:p14="http://schemas.microsoft.com/office/powerpoint/2010/main" val="20299142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CW White Content 1">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D20C1D9-6705-03F2-84EA-373E113DC7C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grpSp>
        <p:nvGrpSpPr>
          <p:cNvPr id="2" name="Group 1">
            <a:extLst>
              <a:ext uri="{FF2B5EF4-FFF2-40B4-BE49-F238E27FC236}">
                <a16:creationId xmlns:a16="http://schemas.microsoft.com/office/drawing/2014/main" id="{BCD24B71-5626-5ACF-3959-4FF3F730DECE}"/>
              </a:ext>
            </a:extLst>
          </p:cNvPr>
          <p:cNvGrpSpPr/>
          <p:nvPr userDrawn="1"/>
        </p:nvGrpSpPr>
        <p:grpSpPr>
          <a:xfrm>
            <a:off x="286240" y="6331872"/>
            <a:ext cx="1077401" cy="286643"/>
            <a:chOff x="286240" y="6331872"/>
            <a:chExt cx="1077401" cy="286643"/>
          </a:xfrm>
        </p:grpSpPr>
        <p:pic>
          <p:nvPicPr>
            <p:cNvPr id="3" name="Picture 2">
              <a:extLst>
                <a:ext uri="{FF2B5EF4-FFF2-40B4-BE49-F238E27FC236}">
                  <a16:creationId xmlns:a16="http://schemas.microsoft.com/office/drawing/2014/main" id="{14E8E20B-F32C-B955-D052-07A5433866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240" y="6421820"/>
              <a:ext cx="376850" cy="165060"/>
            </a:xfrm>
            <a:prstGeom prst="rect">
              <a:avLst/>
            </a:prstGeom>
          </p:spPr>
        </p:pic>
        <p:pic>
          <p:nvPicPr>
            <p:cNvPr id="5" name="Picture 4" descr="A logo of a wrestling team&#10;&#10;Description automatically generated">
              <a:extLst>
                <a:ext uri="{FF2B5EF4-FFF2-40B4-BE49-F238E27FC236}">
                  <a16:creationId xmlns:a16="http://schemas.microsoft.com/office/drawing/2014/main" id="{C4662921-2C84-6417-E2F6-296EF75043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933" y="6331872"/>
              <a:ext cx="556708" cy="255008"/>
            </a:xfrm>
            <a:prstGeom prst="rect">
              <a:avLst/>
            </a:prstGeom>
          </p:spPr>
        </p:pic>
        <p:cxnSp>
          <p:nvCxnSpPr>
            <p:cNvPr id="6" name="Straight Connector 5">
              <a:extLst>
                <a:ext uri="{FF2B5EF4-FFF2-40B4-BE49-F238E27FC236}">
                  <a16:creationId xmlns:a16="http://schemas.microsoft.com/office/drawing/2014/main" id="{7FDEC0C6-721E-AD08-D834-AE580BC515DF}"/>
                </a:ext>
              </a:extLst>
            </p:cNvPr>
            <p:cNvCxnSpPr/>
            <p:nvPr/>
          </p:nvCxnSpPr>
          <p:spPr>
            <a:xfrm>
              <a:off x="759581" y="6407306"/>
              <a:ext cx="0" cy="211209"/>
            </a:xfrm>
            <a:prstGeom prst="line">
              <a:avLst/>
            </a:prstGeom>
            <a:ln w="254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246005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90E62-8877-A61D-8870-39D7E478FC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64D00C-F1A7-2200-5584-360CD97716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0A2C8059-0547-50BB-87E6-F5C763901E82}"/>
              </a:ext>
            </a:extLst>
          </p:cNvPr>
          <p:cNvSpPr>
            <a:spLocks noGrp="1"/>
          </p:cNvSpPr>
          <p:nvPr>
            <p:ph type="ftr" sz="quarter" idx="3"/>
          </p:nvPr>
        </p:nvSpPr>
        <p:spPr>
          <a:xfrm>
            <a:off x="203498" y="6388624"/>
            <a:ext cx="4114800" cy="365125"/>
          </a:xfrm>
          <a:prstGeom prst="rect">
            <a:avLst/>
          </a:prstGeom>
        </p:spPr>
        <p:txBody>
          <a:bodyPr vert="horz" lIns="91440" tIns="45720" rIns="91440" bIns="45720" rtlCol="0" anchor="ctr"/>
          <a:lstStyle>
            <a:lvl1pPr algn="l">
              <a:defRPr sz="700" b="0" i="0" spc="20" baseline="0">
                <a:solidFill>
                  <a:schemeClr val="bg1">
                    <a:lumMod val="50000"/>
                  </a:schemeClr>
                </a:solidFill>
                <a:latin typeface="Delight Light" pitchFamily="2" charset="77"/>
              </a:defRPr>
            </a:lvl1pPr>
          </a:lstStyle>
          <a:p>
            <a:endParaRPr lang="en-US"/>
          </a:p>
        </p:txBody>
      </p:sp>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Tree>
    <p:extLst>
      <p:ext uri="{BB962C8B-B14F-4D97-AF65-F5344CB8AC3E}">
        <p14:creationId xmlns:p14="http://schemas.microsoft.com/office/powerpoint/2010/main" val="40519222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C009A593-BF3E-4DCF-4210-55F91DF2C0C4}"/>
              </a:ext>
            </a:extLst>
          </p:cNvPr>
          <p:cNvSpPr>
            <a:spLocks noGrp="1"/>
          </p:cNvSpPr>
          <p:nvPr>
            <p:ph type="ftr" sz="quarter" idx="3"/>
          </p:nvPr>
        </p:nvSpPr>
        <p:spPr>
          <a:xfrm>
            <a:off x="203498" y="6388624"/>
            <a:ext cx="4114800" cy="365125"/>
          </a:xfrm>
          <a:prstGeom prst="rect">
            <a:avLst/>
          </a:prstGeom>
        </p:spPr>
        <p:txBody>
          <a:bodyPr vert="horz" lIns="91440" tIns="45720" rIns="91440" bIns="45720" rtlCol="0" anchor="ctr"/>
          <a:lstStyle>
            <a:lvl1pPr algn="l">
              <a:defRPr sz="700" b="0" i="0" spc="20" baseline="0">
                <a:solidFill>
                  <a:schemeClr val="bg1">
                    <a:lumMod val="50000"/>
                  </a:schemeClr>
                </a:solidFill>
                <a:latin typeface="Delight Light" pitchFamily="2" charset="77"/>
              </a:defRPr>
            </a:lvl1pPr>
          </a:lstStyle>
          <a:p>
            <a:endParaRPr lang="en-US"/>
          </a:p>
        </p:txBody>
      </p:sp>
      <p:sp>
        <p:nvSpPr>
          <p:cNvPr id="4" name="Slide Number Placeholder 5">
            <a:extLst>
              <a:ext uri="{FF2B5EF4-FFF2-40B4-BE49-F238E27FC236}">
                <a16:creationId xmlns:a16="http://schemas.microsoft.com/office/drawing/2014/main" id="{CBBFF7DA-08F7-2CD5-6695-C5F23BA3B596}"/>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Tree>
    <p:extLst>
      <p:ext uri="{BB962C8B-B14F-4D97-AF65-F5344CB8AC3E}">
        <p14:creationId xmlns:p14="http://schemas.microsoft.com/office/powerpoint/2010/main" val="2270832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ck/Gold Content Column 1">
    <p:bg>
      <p:bgPr>
        <a:solidFill>
          <a:schemeClr val="accent3"/>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6" name="Panel_BG">
            <a:extLst>
              <a:ext uri="{FF2B5EF4-FFF2-40B4-BE49-F238E27FC236}">
                <a16:creationId xmlns:a16="http://schemas.microsoft.com/office/drawing/2014/main" id="{262745E9-5A8F-3BBD-623F-B987CA803E33}"/>
              </a:ext>
            </a:extLst>
          </p:cNvPr>
          <p:cNvSpPr/>
          <p:nvPr userDrawn="1"/>
        </p:nvSpPr>
        <p:spPr>
          <a:xfrm>
            <a:off x="3697" y="0"/>
            <a:ext cx="458152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Logo-NMG-gold">
            <a:extLst>
              <a:ext uri="{FF2B5EF4-FFF2-40B4-BE49-F238E27FC236}">
                <a16:creationId xmlns:a16="http://schemas.microsoft.com/office/drawing/2014/main" id="{59115104-6777-52A0-72E1-8242DAD006ED}"/>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pic>
        <p:nvPicPr>
          <p:cNvPr id="8" name="Stripes-R Corner-gold">
            <a:extLst>
              <a:ext uri="{FF2B5EF4-FFF2-40B4-BE49-F238E27FC236}">
                <a16:creationId xmlns:a16="http://schemas.microsoft.com/office/drawing/2014/main" id="{6A01AFCD-B7ED-6B72-9F38-9886B28040D3}"/>
              </a:ext>
            </a:extLst>
          </p:cNvPr>
          <p:cNvPicPr>
            <a:picLocks noChangeAspect="1"/>
          </p:cNvPicPr>
          <p:nvPr userDrawn="1"/>
        </p:nvPicPr>
        <p:blipFill>
          <a:blip r:embed="rId3"/>
          <a:stretch>
            <a:fillRect/>
          </a:stretch>
        </p:blipFill>
        <p:spPr>
          <a:xfrm>
            <a:off x="939155" y="5862968"/>
            <a:ext cx="3646062" cy="1000443"/>
          </a:xfrm>
          <a:prstGeom prst="rect">
            <a:avLst/>
          </a:prstGeom>
        </p:spPr>
      </p:pic>
    </p:spTree>
    <p:extLst>
      <p:ext uri="{BB962C8B-B14F-4D97-AF65-F5344CB8AC3E}">
        <p14:creationId xmlns:p14="http://schemas.microsoft.com/office/powerpoint/2010/main" val="1714606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ck/Gold Content Column 4">
    <p:bg>
      <p:bgPr>
        <a:solidFill>
          <a:schemeClr val="accent3"/>
        </a:solidFill>
        <a:effectLst/>
      </p:bgPr>
    </p:bg>
    <p:spTree>
      <p:nvGrpSpPr>
        <p:cNvPr id="1" name=""/>
        <p:cNvGrpSpPr/>
        <p:nvPr/>
      </p:nvGrpSpPr>
      <p:grpSpPr>
        <a:xfrm>
          <a:off x="0" y="0"/>
          <a:ext cx="0" cy="0"/>
          <a:chOff x="0" y="0"/>
          <a:chExt cx="0" cy="0"/>
        </a:xfrm>
      </p:grpSpPr>
      <p:sp>
        <p:nvSpPr>
          <p:cNvPr id="2" name="Panel_BG">
            <a:extLst>
              <a:ext uri="{FF2B5EF4-FFF2-40B4-BE49-F238E27FC236}">
                <a16:creationId xmlns:a16="http://schemas.microsoft.com/office/drawing/2014/main" id="{2F718F59-7CCA-98D5-85DC-519B02B27C12}"/>
              </a:ext>
            </a:extLst>
          </p:cNvPr>
          <p:cNvSpPr/>
          <p:nvPr userDrawn="1"/>
        </p:nvSpPr>
        <p:spPr>
          <a:xfrm>
            <a:off x="3696" y="0"/>
            <a:ext cx="6092304"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tripes-R Corner-gold">
            <a:extLst>
              <a:ext uri="{FF2B5EF4-FFF2-40B4-BE49-F238E27FC236}">
                <a16:creationId xmlns:a16="http://schemas.microsoft.com/office/drawing/2014/main" id="{9FB31D54-08AC-D6D2-39E6-349CB532CD0F}"/>
              </a:ext>
            </a:extLst>
          </p:cNvPr>
          <p:cNvPicPr>
            <a:picLocks noChangeAspect="1"/>
          </p:cNvPicPr>
          <p:nvPr userDrawn="1"/>
        </p:nvPicPr>
        <p:blipFill>
          <a:blip r:embed="rId2"/>
          <a:stretch>
            <a:fillRect/>
          </a:stretch>
        </p:blipFill>
        <p:spPr>
          <a:xfrm>
            <a:off x="2449938" y="5862968"/>
            <a:ext cx="3646062" cy="1000443"/>
          </a:xfrm>
          <a:prstGeom prst="rect">
            <a:avLst/>
          </a:prstGeom>
        </p:spPr>
      </p:pic>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7" name="Logo-NMG-gold">
            <a:extLst>
              <a:ext uri="{FF2B5EF4-FFF2-40B4-BE49-F238E27FC236}">
                <a16:creationId xmlns:a16="http://schemas.microsoft.com/office/drawing/2014/main" id="{59115104-6777-52A0-72E1-8242DAD006ED}"/>
              </a:ext>
            </a:extLst>
          </p:cNvPr>
          <p:cNvPicPr>
            <a:picLocks noChangeAspect="1"/>
          </p:cNvPicPr>
          <p:nvPr userDrawn="1"/>
        </p:nvPicPr>
        <p:blipFill>
          <a:blip r:embed="rId3">
            <a:lum bright="100000"/>
          </a:blip>
          <a:stretch>
            <a:fillRect/>
          </a:stretch>
        </p:blipFill>
        <p:spPr>
          <a:xfrm>
            <a:off x="369848" y="365365"/>
            <a:ext cx="722054" cy="361027"/>
          </a:xfrm>
          <a:prstGeom prst="rect">
            <a:avLst/>
          </a:prstGeom>
        </p:spPr>
      </p:pic>
    </p:spTree>
    <p:extLst>
      <p:ext uri="{BB962C8B-B14F-4D97-AF65-F5344CB8AC3E}">
        <p14:creationId xmlns:p14="http://schemas.microsoft.com/office/powerpoint/2010/main" val="265570100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FC026D-70C6-3C37-757A-F26575219B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70B10E-CBBB-57F4-4D31-8A8D8A22E2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1F026AF-170F-BE73-660E-C7827102144D}"/>
              </a:ext>
            </a:extLst>
          </p:cNvPr>
          <p:cNvSpPr>
            <a:spLocks noGrp="1"/>
          </p:cNvSpPr>
          <p:nvPr>
            <p:ph type="ftr" sz="quarter" idx="3"/>
          </p:nvPr>
        </p:nvSpPr>
        <p:spPr>
          <a:xfrm>
            <a:off x="203498" y="6388624"/>
            <a:ext cx="4114800" cy="365125"/>
          </a:xfrm>
          <a:prstGeom prst="rect">
            <a:avLst/>
          </a:prstGeom>
        </p:spPr>
        <p:txBody>
          <a:bodyPr vert="horz" lIns="91440" tIns="45720" rIns="91440" bIns="45720" rtlCol="0" anchor="ctr"/>
          <a:lstStyle>
            <a:lvl1pPr algn="l">
              <a:defRPr sz="700" b="0" i="0" spc="20" baseline="0">
                <a:solidFill>
                  <a:schemeClr val="bg1">
                    <a:lumMod val="50000"/>
                  </a:schemeClr>
                </a:solidFill>
                <a:latin typeface="Delight Light" pitchFamily="2" charset="77"/>
              </a:defRPr>
            </a:lvl1pPr>
          </a:lstStyle>
          <a:p>
            <a:endParaRPr lang="en-US"/>
          </a:p>
        </p:txBody>
      </p:sp>
      <p:sp>
        <p:nvSpPr>
          <p:cNvPr id="7" name="Slide Number Placeholder 5">
            <a:extLst>
              <a:ext uri="{FF2B5EF4-FFF2-40B4-BE49-F238E27FC236}">
                <a16:creationId xmlns:a16="http://schemas.microsoft.com/office/drawing/2014/main" id="{0A01EB52-A300-DC83-9966-74F4A716BC07}"/>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Tree>
    <p:extLst>
      <p:ext uri="{BB962C8B-B14F-4D97-AF65-F5344CB8AC3E}">
        <p14:creationId xmlns:p14="http://schemas.microsoft.com/office/powerpoint/2010/main" val="1022246033"/>
      </p:ext>
    </p:extLst>
  </p:cSld>
  <p:clrMap bg1="lt1" tx1="dk1" bg2="lt2" tx2="dk2" accent1="accent1" accent2="accent2" accent3="accent3" accent4="accent4" accent5="accent5" accent6="accent6" hlink="hlink" folHlink="folHlink"/>
  <p:sldLayoutIdLst>
    <p:sldLayoutId id="2147483695" r:id="rId1"/>
    <p:sldLayoutId id="2147483694" r:id="rId2"/>
    <p:sldLayoutId id="2147483724" r:id="rId3"/>
    <p:sldLayoutId id="2147483659" r:id="rId4"/>
    <p:sldLayoutId id="2147483657" r:id="rId5"/>
    <p:sldLayoutId id="2147483697" r:id="rId6"/>
    <p:sldLayoutId id="2147483696" r:id="rId7"/>
    <p:sldLayoutId id="2147483666" r:id="rId8"/>
    <p:sldLayoutId id="2147483726" r:id="rId9"/>
    <p:sldLayoutId id="2147483661" r:id="rId10"/>
    <p:sldLayoutId id="2147483727" r:id="rId11"/>
    <p:sldLayoutId id="2147483656" r:id="rId12"/>
    <p:sldLayoutId id="2147483663" r:id="rId13"/>
    <p:sldLayoutId id="2147483671" r:id="rId14"/>
    <p:sldLayoutId id="2147483725" r:id="rId15"/>
    <p:sldLayoutId id="2147483660" r:id="rId16"/>
    <p:sldLayoutId id="2147483704" r:id="rId17"/>
    <p:sldLayoutId id="2147483706" r:id="rId18"/>
    <p:sldLayoutId id="2147483714" r:id="rId19"/>
    <p:sldLayoutId id="2147483712" r:id="rId20"/>
    <p:sldLayoutId id="2147483650" r:id="rId21"/>
    <p:sldLayoutId id="2147483658" r:id="rId22"/>
    <p:sldLayoutId id="2147483665" r:id="rId23"/>
    <p:sldLayoutId id="2147483664" r:id="rId24"/>
    <p:sldLayoutId id="2147483677" r:id="rId25"/>
    <p:sldLayoutId id="2147483662" r:id="rId26"/>
    <p:sldLayoutId id="2147483705" r:id="rId27"/>
    <p:sldLayoutId id="2147483669" r:id="rId28"/>
    <p:sldLayoutId id="2147483676" r:id="rId29"/>
    <p:sldLayoutId id="2147483673" r:id="rId30"/>
    <p:sldLayoutId id="2147483670" r:id="rId31"/>
    <p:sldLayoutId id="2147483718" r:id="rId32"/>
    <p:sldLayoutId id="2147483717" r:id="rId33"/>
    <p:sldLayoutId id="2147483680" r:id="rId34"/>
    <p:sldLayoutId id="2147483728" r:id="rId35"/>
    <p:sldLayoutId id="2147483707" r:id="rId36"/>
    <p:sldLayoutId id="2147483709" r:id="rId37"/>
    <p:sldLayoutId id="2147483708" r:id="rId38"/>
    <p:sldLayoutId id="2147483674" r:id="rId39"/>
    <p:sldLayoutId id="2147483667" r:id="rId40"/>
    <p:sldLayoutId id="2147483675" r:id="rId41"/>
    <p:sldLayoutId id="2147483716" r:id="rId42"/>
    <p:sldLayoutId id="2147483719" r:id="rId43"/>
    <p:sldLayoutId id="2147483702" r:id="rId44"/>
    <p:sldLayoutId id="2147483654" r:id="rId45"/>
    <p:sldLayoutId id="2147483655" r:id="rId46"/>
    <p:sldLayoutId id="2147483715" r:id="rId47"/>
    <p:sldLayoutId id="2147483668" r:id="rId48"/>
    <p:sldLayoutId id="2147483681" r:id="rId49"/>
    <p:sldLayoutId id="2147483687" r:id="rId50"/>
    <p:sldLayoutId id="2147483684" r:id="rId51"/>
    <p:sldLayoutId id="2147483685" r:id="rId52"/>
    <p:sldLayoutId id="2147483686" r:id="rId53"/>
    <p:sldLayoutId id="2147483682" r:id="rId54"/>
    <p:sldLayoutId id="2147483692" r:id="rId55"/>
    <p:sldLayoutId id="2147483688" r:id="rId56"/>
    <p:sldLayoutId id="2147483700" r:id="rId57"/>
    <p:sldLayoutId id="2147483689" r:id="rId58"/>
    <p:sldLayoutId id="2147483691" r:id="rId59"/>
    <p:sldLayoutId id="2147483711" r:id="rId60"/>
    <p:sldLayoutId id="2147483690" r:id="rId61"/>
    <p:sldLayoutId id="2147483693" r:id="rId62"/>
    <p:sldLayoutId id="2147483699" r:id="rId63"/>
    <p:sldLayoutId id="2147483710" r:id="rId64"/>
    <p:sldLayoutId id="2147483683" r:id="rId65"/>
    <p:sldLayoutId id="2147483713" r:id="rId66"/>
    <p:sldLayoutId id="2147483698" r:id="rId67"/>
    <p:sldLayoutId id="2147483721" r:id="rId68"/>
    <p:sldLayoutId id="2147483722" r:id="rId69"/>
    <p:sldLayoutId id="2147483723" r:id="rId70"/>
    <p:sldLayoutId id="2147483678" r:id="rId71"/>
    <p:sldLayoutId id="2147483701" r:id="rId7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46.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71.xml"/><Relationship Id="rId6" Type="http://schemas.openxmlformats.org/officeDocument/2006/relationships/image" Target="../media/image7.emf"/><Relationship Id="rId5" Type="http://schemas.microsoft.com/office/2007/relationships/hdphoto" Target="../media/hdphoto5.wdp"/><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48.xml"/><Relationship Id="rId4" Type="http://schemas.microsoft.com/office/2007/relationships/hdphoto" Target="../media/hdphoto8.wdp"/></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microsoft.com/office/2007/relationships/hdphoto" Target="../media/hdphoto10.wdp"/><Relationship Id="rId2" Type="http://schemas.openxmlformats.org/officeDocument/2006/relationships/notesSlide" Target="../notesSlides/notesSlide17.xml"/><Relationship Id="rId1" Type="http://schemas.openxmlformats.org/officeDocument/2006/relationships/slideLayout" Target="../slideLayouts/slideLayout30.xml"/><Relationship Id="rId6" Type="http://schemas.openxmlformats.org/officeDocument/2006/relationships/image" Target="../media/image43.png"/><Relationship Id="rId11" Type="http://schemas.microsoft.com/office/2007/relationships/hdphoto" Target="../media/hdphoto12.wdp"/><Relationship Id="rId5" Type="http://schemas.openxmlformats.org/officeDocument/2006/relationships/image" Target="../media/image42.jpeg"/><Relationship Id="rId10" Type="http://schemas.openxmlformats.org/officeDocument/2006/relationships/image" Target="../media/image45.png"/><Relationship Id="rId4" Type="http://schemas.microsoft.com/office/2007/relationships/hdphoto" Target="../media/hdphoto9.wdp"/><Relationship Id="rId9" Type="http://schemas.microsoft.com/office/2007/relationships/hdphoto" Target="../media/hdphoto11.wdp"/></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30.xml"/><Relationship Id="rId6" Type="http://schemas.openxmlformats.org/officeDocument/2006/relationships/image" Target="../media/image47.png"/><Relationship Id="rId5" Type="http://schemas.openxmlformats.org/officeDocument/2006/relationships/image" Target="../media/image46.png"/><Relationship Id="rId4" Type="http://schemas.microsoft.com/office/2007/relationships/hdphoto" Target="../media/hdphoto9.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1.xml"/><Relationship Id="rId6" Type="http://schemas.openxmlformats.org/officeDocument/2006/relationships/image" Target="../media/image29.jpeg"/><Relationship Id="rId5" Type="http://schemas.openxmlformats.org/officeDocument/2006/relationships/image" Target="../media/image7.emf"/><Relationship Id="rId4" Type="http://schemas.microsoft.com/office/2007/relationships/hdphoto" Target="../media/hdphoto5.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https://cookie-script.com/blog/how-to-improve-cookie-banner-acceptance-rate#:~:text=The%20average%20cookie%20banner%20acceptance%20rate%20is%2031%25%2C%20But%20it,and%20depends%20on%20the%20website" TargetMode="External"/><Relationship Id="rId2" Type="http://schemas.openxmlformats.org/officeDocument/2006/relationships/notesSlide" Target="../notesSlides/notesSlide4.xml"/><Relationship Id="rId1" Type="http://schemas.openxmlformats.org/officeDocument/2006/relationships/slideLayout" Target="../slideLayouts/slideLayout71.xml"/><Relationship Id="rId6" Type="http://schemas.openxmlformats.org/officeDocument/2006/relationships/image" Target="../media/image31.jpeg"/><Relationship Id="rId5" Type="http://schemas.openxmlformats.org/officeDocument/2006/relationships/image" Target="../media/image7.emf"/><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1.xml"/><Relationship Id="rId6" Type="http://schemas.openxmlformats.org/officeDocument/2006/relationships/image" Target="../media/image32.jpeg"/><Relationship Id="rId5" Type="http://schemas.openxmlformats.org/officeDocument/2006/relationships/image" Target="../media/image7.emf"/><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1BB08BE0-B8FB-0D90-E595-90CAC22CCB43}"/>
              </a:ext>
            </a:extLst>
          </p:cNvPr>
          <p:cNvPicPr>
            <a:picLocks noChangeAspect="1" noChangeArrowheads="1"/>
          </p:cNvPicPr>
          <p:nvPr/>
        </p:nvPicPr>
        <p:blipFill>
          <a:blip r:embed="rId3"/>
          <a:srcRect l="13305" r="13305"/>
          <a:stretch/>
        </p:blipFill>
        <p:spPr bwMode="auto">
          <a:xfrm>
            <a:off x="5432992" y="284470"/>
            <a:ext cx="6759008" cy="6573530"/>
          </a:xfrm>
          <a:prstGeom prst="rect">
            <a:avLst/>
          </a:prstGeom>
          <a:noFill/>
          <a:extLst>
            <a:ext uri="{909E8E84-426E-40DD-AFC4-6F175D3DCCD1}">
              <a14:hiddenFill xmlns:a14="http://schemas.microsoft.com/office/drawing/2010/main">
                <a:solidFill>
                  <a:srgbClr val="FFFFFF"/>
                </a:solidFill>
              </a14:hiddenFill>
            </a:ext>
          </a:extLst>
        </p:spPr>
      </p:pic>
      <p:sp>
        <p:nvSpPr>
          <p:cNvPr id="13" name="Triangle 12">
            <a:extLst>
              <a:ext uri="{FF2B5EF4-FFF2-40B4-BE49-F238E27FC236}">
                <a16:creationId xmlns:a16="http://schemas.microsoft.com/office/drawing/2014/main" id="{1E386C91-662C-7687-0CF7-80889FDCFC87}"/>
              </a:ext>
            </a:extLst>
          </p:cNvPr>
          <p:cNvSpPr>
            <a:spLocks/>
          </p:cNvSpPr>
          <p:nvPr/>
        </p:nvSpPr>
        <p:spPr>
          <a:xfrm>
            <a:off x="6388863" y="5289847"/>
            <a:ext cx="5803137" cy="1562920"/>
          </a:xfrm>
          <a:prstGeom prst="triangle">
            <a:avLst>
              <a:gd name="adj" fmla="val 100000"/>
            </a:avLst>
          </a:prstGeom>
          <a:solidFill>
            <a:srgbClr val="095E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Header">
            <a:extLst>
              <a:ext uri="{FF2B5EF4-FFF2-40B4-BE49-F238E27FC236}">
                <a16:creationId xmlns:a16="http://schemas.microsoft.com/office/drawing/2014/main" id="{1887ADE7-11A4-AE02-1F0E-470651DAF35D}"/>
              </a:ext>
            </a:extLst>
          </p:cNvPr>
          <p:cNvSpPr txBox="1"/>
          <p:nvPr/>
        </p:nvSpPr>
        <p:spPr>
          <a:xfrm>
            <a:off x="558679" y="2276650"/>
            <a:ext cx="4526523" cy="129458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ts val="4500"/>
              </a:lnSpc>
              <a:spcBef>
                <a:spcPts val="0"/>
              </a:spcBef>
              <a:spcAft>
                <a:spcPts val="0"/>
              </a:spcAft>
              <a:buClrTx/>
              <a:buSzTx/>
              <a:buFontTx/>
              <a:buNone/>
              <a:tabLst/>
              <a:defRPr/>
            </a:pPr>
            <a:r>
              <a:rPr kumimoji="0" lang="en-US" sz="5000" b="1" i="0" u="none" strike="noStrike" kern="1200" cap="none" spc="0" normalizeH="0" baseline="0" noProof="0">
                <a:ln>
                  <a:noFill/>
                </a:ln>
                <a:solidFill>
                  <a:srgbClr val="161920"/>
                </a:solidFill>
                <a:effectLst/>
                <a:uLnTx/>
                <a:uFillTx/>
                <a:latin typeface="Poppins Black" pitchFamily="2" charset="77"/>
                <a:ea typeface="+mn-ea"/>
                <a:cs typeface="Poppins Black" pitchFamily="2" charset="77"/>
              </a:rPr>
              <a:t>Audience Activator</a:t>
            </a:r>
          </a:p>
        </p:txBody>
      </p:sp>
      <p:sp>
        <p:nvSpPr>
          <p:cNvPr id="3" name="Header">
            <a:extLst>
              <a:ext uri="{FF2B5EF4-FFF2-40B4-BE49-F238E27FC236}">
                <a16:creationId xmlns:a16="http://schemas.microsoft.com/office/drawing/2014/main" id="{472FDD7C-B4A2-9E56-AC84-D32B43EE4B1A}"/>
              </a:ext>
            </a:extLst>
          </p:cNvPr>
          <p:cNvSpPr txBox="1"/>
          <p:nvPr/>
        </p:nvSpPr>
        <p:spPr>
          <a:xfrm>
            <a:off x="578714" y="3553811"/>
            <a:ext cx="4375671" cy="319318"/>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900" b="1" i="0" u="none" strike="noStrike" kern="1200" cap="none" spc="120" normalizeH="0" baseline="0" noProof="0">
                <a:ln>
                  <a:noFill/>
                </a:ln>
                <a:solidFill>
                  <a:srgbClr val="095EBA"/>
                </a:solidFill>
                <a:effectLst/>
                <a:uLnTx/>
                <a:uFillTx/>
                <a:latin typeface="Poppins" pitchFamily="2" charset="77"/>
                <a:ea typeface="+mn-ea"/>
                <a:cs typeface="Poppins" pitchFamily="2" charset="77"/>
              </a:rPr>
              <a:t>POWERED BY FULLTHROTTLE.AI</a:t>
            </a:r>
          </a:p>
        </p:txBody>
      </p:sp>
      <p:pic>
        <p:nvPicPr>
          <p:cNvPr id="5" name="Picture 4">
            <a:extLst>
              <a:ext uri="{FF2B5EF4-FFF2-40B4-BE49-F238E27FC236}">
                <a16:creationId xmlns:a16="http://schemas.microsoft.com/office/drawing/2014/main" id="{9E8FE645-FD3E-54E2-D217-C866B6320772}"/>
              </a:ext>
            </a:extLst>
          </p:cNvPr>
          <p:cNvPicPr>
            <a:picLocks noChangeAspect="1"/>
          </p:cNvPicPr>
          <p:nvPr/>
        </p:nvPicPr>
        <p:blipFill>
          <a:blip r:embed="rId4">
            <a:lum bright="100000"/>
          </a:blip>
          <a:srcRect l="39959" t="74046"/>
          <a:stretch/>
        </p:blipFill>
        <p:spPr>
          <a:xfrm>
            <a:off x="5892242" y="5060865"/>
            <a:ext cx="6299758" cy="1810427"/>
          </a:xfrm>
          <a:prstGeom prst="rect">
            <a:avLst/>
          </a:prstGeom>
        </p:spPr>
      </p:pic>
      <p:sp>
        <p:nvSpPr>
          <p:cNvPr id="4" name="TextBox 3">
            <a:extLst>
              <a:ext uri="{FF2B5EF4-FFF2-40B4-BE49-F238E27FC236}">
                <a16:creationId xmlns:a16="http://schemas.microsoft.com/office/drawing/2014/main" id="{47165189-8C43-6E95-9986-AF13A7A49F0D}"/>
              </a:ext>
            </a:extLst>
          </p:cNvPr>
          <p:cNvSpPr txBox="1"/>
          <p:nvPr/>
        </p:nvSpPr>
        <p:spPr>
          <a:xfrm>
            <a:off x="558679" y="4039468"/>
            <a:ext cx="4091184" cy="577722"/>
          </a:xfrm>
          <a:prstGeom prst="rect">
            <a:avLst/>
          </a:prstGeom>
          <a:noFill/>
        </p:spPr>
        <p:txBody>
          <a:bodyPr wrap="none" rtlCol="0" anchor="b">
            <a:spAutoFit/>
          </a:bodyPr>
          <a:lstStyle/>
          <a:p>
            <a:pPr algn="ctr">
              <a:lnSpc>
                <a:spcPts val="4300"/>
              </a:lnSpc>
            </a:pPr>
            <a:r>
              <a:rPr lang="en-US" sz="2000" b="1">
                <a:latin typeface="Poppins Black" pitchFamily="2" charset="77"/>
                <a:cs typeface="Poppins Black" pitchFamily="2" charset="77"/>
              </a:rPr>
              <a:t>CONVERTING YOUR AUDIENCE</a:t>
            </a:r>
          </a:p>
        </p:txBody>
      </p:sp>
    </p:spTree>
    <p:extLst>
      <p:ext uri="{BB962C8B-B14F-4D97-AF65-F5344CB8AC3E}">
        <p14:creationId xmlns:p14="http://schemas.microsoft.com/office/powerpoint/2010/main" val="2178016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6019D-E110-42CD-5440-D2B602B76634}"/>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EDCEF29-16A3-B72A-7FE5-507964C9585D}"/>
              </a:ext>
            </a:extLst>
          </p:cNvPr>
          <p:cNvSpPr>
            <a:spLocks noGrp="1"/>
          </p:cNvSpPr>
          <p:nvPr>
            <p:ph type="sldNum" sz="quarter" idx="4"/>
          </p:nvPr>
        </p:nvSpPr>
        <p:spPr/>
        <p:txBody>
          <a:bodyPr/>
          <a:lstStyle/>
          <a:p>
            <a:fld id="{8E3391BA-CEDD-5849-9428-794A0F96AF47}" type="slidenum">
              <a:rPr lang="en-US" smtClean="0"/>
              <a:pPr/>
              <a:t>10</a:t>
            </a:fld>
            <a:endParaRPr lang="en-US"/>
          </a:p>
        </p:txBody>
      </p:sp>
      <p:sp>
        <p:nvSpPr>
          <p:cNvPr id="2" name="TextBox 1">
            <a:extLst>
              <a:ext uri="{FF2B5EF4-FFF2-40B4-BE49-F238E27FC236}">
                <a16:creationId xmlns:a16="http://schemas.microsoft.com/office/drawing/2014/main" id="{246AB089-E730-A6EB-D15E-12FA7C0099B6}"/>
              </a:ext>
            </a:extLst>
          </p:cNvPr>
          <p:cNvSpPr txBox="1"/>
          <p:nvPr/>
        </p:nvSpPr>
        <p:spPr>
          <a:xfrm>
            <a:off x="305093" y="940211"/>
            <a:ext cx="7371614" cy="538609"/>
          </a:xfrm>
          <a:prstGeom prst="rect">
            <a:avLst/>
          </a:prstGeom>
          <a:noFill/>
        </p:spPr>
        <p:txBody>
          <a:bodyPr wrap="square" lIns="91440" tIns="45720" rIns="91440" bIns="45720" anchor="b">
            <a:spAutoFit/>
          </a:bodyPr>
          <a:lstStyle/>
          <a:p>
            <a:pPr>
              <a:lnSpc>
                <a:spcPts val="3200"/>
              </a:lnSpc>
            </a:pPr>
            <a:r>
              <a:rPr lang="en-US" sz="3600" b="1">
                <a:latin typeface="Poppins Black" pitchFamily="2" charset="77"/>
                <a:cs typeface="Poppins Black" pitchFamily="2" charset="77"/>
              </a:rPr>
              <a:t>AI Audience Segmentation</a:t>
            </a:r>
            <a:endParaRPr lang="en-US" sz="3600">
              <a:latin typeface="Poppins Light" pitchFamily="2" charset="77"/>
              <a:cs typeface="Poppins Light" pitchFamily="2" charset="77"/>
            </a:endParaRPr>
          </a:p>
        </p:txBody>
      </p:sp>
      <p:sp>
        <p:nvSpPr>
          <p:cNvPr id="3" name="TextBox 2">
            <a:extLst>
              <a:ext uri="{FF2B5EF4-FFF2-40B4-BE49-F238E27FC236}">
                <a16:creationId xmlns:a16="http://schemas.microsoft.com/office/drawing/2014/main" id="{28F78489-9F74-0A43-B520-71A3C3AB2ED0}"/>
              </a:ext>
            </a:extLst>
          </p:cNvPr>
          <p:cNvSpPr txBox="1"/>
          <p:nvPr/>
        </p:nvSpPr>
        <p:spPr>
          <a:xfrm>
            <a:off x="305091" y="519992"/>
            <a:ext cx="5174155" cy="282770"/>
          </a:xfrm>
          <a:prstGeom prst="rect">
            <a:avLst/>
          </a:prstGeom>
          <a:noFill/>
        </p:spPr>
        <p:txBody>
          <a:bodyPr wrap="square" lIns="91440" tIns="45720" rIns="91440" bIns="45720" rtlCol="0" anchor="t">
            <a:spAutoFit/>
          </a:bodyPr>
          <a:lstStyle/>
          <a:p>
            <a:pPr>
              <a:lnSpc>
                <a:spcPct val="150000"/>
              </a:lnSpc>
            </a:pPr>
            <a:r>
              <a:rPr lang="en-US" sz="900" b="1" spc="100">
                <a:solidFill>
                  <a:srgbClr val="0C6AC0"/>
                </a:solidFill>
                <a:latin typeface="Poppins" pitchFamily="2" charset="77"/>
                <a:cs typeface="Poppins" pitchFamily="2" charset="77"/>
              </a:rPr>
              <a:t>AUDIENCE ACTIVATOR</a:t>
            </a:r>
          </a:p>
        </p:txBody>
      </p:sp>
      <p:pic>
        <p:nvPicPr>
          <p:cNvPr id="11" name="Picture 10">
            <a:extLst>
              <a:ext uri="{FF2B5EF4-FFF2-40B4-BE49-F238E27FC236}">
                <a16:creationId xmlns:a16="http://schemas.microsoft.com/office/drawing/2014/main" id="{5F13CBD0-CF4D-4545-4325-49C06069B7D6}"/>
              </a:ext>
            </a:extLst>
          </p:cNvPr>
          <p:cNvPicPr>
            <a:picLocks noChangeAspect="1"/>
          </p:cNvPicPr>
          <p:nvPr/>
        </p:nvPicPr>
        <p:blipFill>
          <a:blip r:embed="rId3"/>
          <a:stretch>
            <a:fillRect/>
          </a:stretch>
        </p:blipFill>
        <p:spPr>
          <a:xfrm>
            <a:off x="1310616" y="1616269"/>
            <a:ext cx="9570768" cy="4901127"/>
          </a:xfrm>
          <a:prstGeom prst="rect">
            <a:avLst/>
          </a:prstGeom>
        </p:spPr>
      </p:pic>
    </p:spTree>
    <p:extLst>
      <p:ext uri="{BB962C8B-B14F-4D97-AF65-F5344CB8AC3E}">
        <p14:creationId xmlns:p14="http://schemas.microsoft.com/office/powerpoint/2010/main" val="795958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6019D-E110-42CD-5440-D2B602B76634}"/>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EDCEF29-16A3-B72A-7FE5-507964C9585D}"/>
              </a:ext>
            </a:extLst>
          </p:cNvPr>
          <p:cNvSpPr>
            <a:spLocks noGrp="1"/>
          </p:cNvSpPr>
          <p:nvPr>
            <p:ph type="sldNum" sz="quarter" idx="4"/>
          </p:nvPr>
        </p:nvSpPr>
        <p:spPr/>
        <p:txBody>
          <a:bodyPr/>
          <a:lstStyle/>
          <a:p>
            <a:fld id="{8E3391BA-CEDD-5849-9428-794A0F96AF47}" type="slidenum">
              <a:rPr lang="en-US" smtClean="0"/>
              <a:pPr/>
              <a:t>11</a:t>
            </a:fld>
            <a:endParaRPr lang="en-US"/>
          </a:p>
        </p:txBody>
      </p:sp>
      <p:sp>
        <p:nvSpPr>
          <p:cNvPr id="2" name="TextBox 1">
            <a:extLst>
              <a:ext uri="{FF2B5EF4-FFF2-40B4-BE49-F238E27FC236}">
                <a16:creationId xmlns:a16="http://schemas.microsoft.com/office/drawing/2014/main" id="{246AB089-E730-A6EB-D15E-12FA7C0099B6}"/>
              </a:ext>
            </a:extLst>
          </p:cNvPr>
          <p:cNvSpPr txBox="1"/>
          <p:nvPr/>
        </p:nvSpPr>
        <p:spPr>
          <a:xfrm>
            <a:off x="305093" y="940211"/>
            <a:ext cx="7371614" cy="538609"/>
          </a:xfrm>
          <a:prstGeom prst="rect">
            <a:avLst/>
          </a:prstGeom>
          <a:noFill/>
        </p:spPr>
        <p:txBody>
          <a:bodyPr wrap="square" lIns="91440" tIns="45720" rIns="91440" bIns="45720" anchor="b">
            <a:spAutoFit/>
          </a:bodyPr>
          <a:lstStyle/>
          <a:p>
            <a:pPr>
              <a:lnSpc>
                <a:spcPts val="3200"/>
              </a:lnSpc>
            </a:pPr>
            <a:r>
              <a:rPr lang="en-US" sz="3600" b="1">
                <a:latin typeface="Poppins Black" pitchFamily="2" charset="77"/>
                <a:cs typeface="Poppins Black" pitchFamily="2" charset="77"/>
              </a:rPr>
              <a:t>Household Level Data</a:t>
            </a:r>
            <a:endParaRPr lang="en-US" sz="3600">
              <a:latin typeface="Poppins Light" pitchFamily="2" charset="77"/>
              <a:cs typeface="Poppins Light" pitchFamily="2" charset="77"/>
            </a:endParaRPr>
          </a:p>
        </p:txBody>
      </p:sp>
      <p:sp>
        <p:nvSpPr>
          <p:cNvPr id="3" name="TextBox 2">
            <a:extLst>
              <a:ext uri="{FF2B5EF4-FFF2-40B4-BE49-F238E27FC236}">
                <a16:creationId xmlns:a16="http://schemas.microsoft.com/office/drawing/2014/main" id="{28F78489-9F74-0A43-B520-71A3C3AB2ED0}"/>
              </a:ext>
            </a:extLst>
          </p:cNvPr>
          <p:cNvSpPr txBox="1"/>
          <p:nvPr/>
        </p:nvSpPr>
        <p:spPr>
          <a:xfrm>
            <a:off x="305091" y="519992"/>
            <a:ext cx="5174155" cy="282770"/>
          </a:xfrm>
          <a:prstGeom prst="rect">
            <a:avLst/>
          </a:prstGeom>
          <a:noFill/>
        </p:spPr>
        <p:txBody>
          <a:bodyPr wrap="square" lIns="91440" tIns="45720" rIns="91440" bIns="45720" rtlCol="0" anchor="t">
            <a:spAutoFit/>
          </a:bodyPr>
          <a:lstStyle/>
          <a:p>
            <a:pPr>
              <a:lnSpc>
                <a:spcPct val="150000"/>
              </a:lnSpc>
            </a:pPr>
            <a:r>
              <a:rPr lang="en-US" sz="900" b="1" spc="100">
                <a:solidFill>
                  <a:srgbClr val="0C6AC0"/>
                </a:solidFill>
                <a:latin typeface="Poppins" pitchFamily="2" charset="77"/>
                <a:cs typeface="Poppins" pitchFamily="2" charset="77"/>
              </a:rPr>
              <a:t>AUDIENCE ACTIVATOR</a:t>
            </a:r>
          </a:p>
        </p:txBody>
      </p:sp>
      <p:grpSp>
        <p:nvGrpSpPr>
          <p:cNvPr id="14" name="Group 13">
            <a:extLst>
              <a:ext uri="{FF2B5EF4-FFF2-40B4-BE49-F238E27FC236}">
                <a16:creationId xmlns:a16="http://schemas.microsoft.com/office/drawing/2014/main" id="{CAB203A7-641A-89AE-F9F7-BDBFBFE472D6}"/>
              </a:ext>
            </a:extLst>
          </p:cNvPr>
          <p:cNvGrpSpPr/>
          <p:nvPr/>
        </p:nvGrpSpPr>
        <p:grpSpPr>
          <a:xfrm>
            <a:off x="1263518" y="1367194"/>
            <a:ext cx="9664963" cy="5150202"/>
            <a:chOff x="521028" y="988854"/>
            <a:chExt cx="10224502" cy="5448365"/>
          </a:xfrm>
        </p:grpSpPr>
        <p:pic>
          <p:nvPicPr>
            <p:cNvPr id="4" name="Picture 2" descr="Graphical user interface&#10;&#10;Description automatically generated">
              <a:extLst>
                <a:ext uri="{FF2B5EF4-FFF2-40B4-BE49-F238E27FC236}">
                  <a16:creationId xmlns:a16="http://schemas.microsoft.com/office/drawing/2014/main" id="{171D18FB-44B8-6F77-51F6-66758DB98204}"/>
                </a:ext>
              </a:extLst>
            </p:cNvPr>
            <p:cNvPicPr>
              <a:picLocks noChangeAspect="1"/>
            </p:cNvPicPr>
            <p:nvPr/>
          </p:nvPicPr>
          <p:blipFill rotWithShape="1">
            <a:blip r:embed="rId3"/>
            <a:srcRect l="3653" t="9292" r="-228" b="221"/>
            <a:stretch/>
          </p:blipFill>
          <p:spPr>
            <a:xfrm>
              <a:off x="521028" y="1504242"/>
              <a:ext cx="10224502" cy="4932977"/>
            </a:xfrm>
            <a:prstGeom prst="rect">
              <a:avLst/>
            </a:prstGeom>
          </p:spPr>
        </p:pic>
        <p:sp>
          <p:nvSpPr>
            <p:cNvPr id="5" name="Rectangle 4">
              <a:extLst>
                <a:ext uri="{FF2B5EF4-FFF2-40B4-BE49-F238E27FC236}">
                  <a16:creationId xmlns:a16="http://schemas.microsoft.com/office/drawing/2014/main" id="{862DB8BA-9B0C-B20C-3700-6C5CACAFB189}"/>
                </a:ext>
              </a:extLst>
            </p:cNvPr>
            <p:cNvSpPr/>
            <p:nvPr/>
          </p:nvSpPr>
          <p:spPr>
            <a:xfrm>
              <a:off x="3686244" y="2283890"/>
              <a:ext cx="1594576" cy="4153329"/>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1E30E59F-F6ED-1F48-1EB6-688E1F0C4E90}"/>
                </a:ext>
              </a:extLst>
            </p:cNvPr>
            <p:cNvCxnSpPr/>
            <p:nvPr/>
          </p:nvCxnSpPr>
          <p:spPr>
            <a:xfrm>
              <a:off x="2900076" y="2678468"/>
              <a:ext cx="715528"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3A0B018-57CA-AE91-0DB2-DB837C8430D3}"/>
                </a:ext>
              </a:extLst>
            </p:cNvPr>
            <p:cNvCxnSpPr>
              <a:cxnSpLocks/>
            </p:cNvCxnSpPr>
            <p:nvPr/>
          </p:nvCxnSpPr>
          <p:spPr>
            <a:xfrm>
              <a:off x="2900076" y="1504242"/>
              <a:ext cx="0" cy="117422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ECB3CCF-CA4E-4B81-D380-9E2F41723A43}"/>
                </a:ext>
              </a:extLst>
            </p:cNvPr>
            <p:cNvSpPr txBox="1"/>
            <p:nvPr/>
          </p:nvSpPr>
          <p:spPr>
            <a:xfrm>
              <a:off x="1744507" y="1034666"/>
              <a:ext cx="2715218" cy="423274"/>
            </a:xfrm>
            <a:prstGeom prst="rect">
              <a:avLst/>
            </a:prstGeom>
            <a:noFill/>
          </p:spPr>
          <p:txBody>
            <a:bodyPr wrap="square" rtlCol="0">
              <a:spAutoFit/>
            </a:bodyPr>
            <a:lstStyle/>
            <a:p>
              <a:pPr algn="l"/>
              <a:r>
                <a:rPr lang="en-US" sz="1000" b="1">
                  <a:solidFill>
                    <a:schemeClr val="accent2"/>
                  </a:solidFill>
                  <a:latin typeface="Poppins" panose="00000500000000000000" pitchFamily="2" charset="0"/>
                  <a:cs typeface="Poppins" panose="00000500000000000000" pitchFamily="2" charset="0"/>
                </a:rPr>
                <a:t>Influence – what brought them, when they came, date opted in</a:t>
              </a:r>
            </a:p>
          </p:txBody>
        </p:sp>
        <p:sp>
          <p:nvSpPr>
            <p:cNvPr id="10" name="Rectangle 9">
              <a:extLst>
                <a:ext uri="{FF2B5EF4-FFF2-40B4-BE49-F238E27FC236}">
                  <a16:creationId xmlns:a16="http://schemas.microsoft.com/office/drawing/2014/main" id="{533FCB06-FF20-00E7-1079-0A76E2A0C68C}"/>
                </a:ext>
              </a:extLst>
            </p:cNvPr>
            <p:cNvSpPr/>
            <p:nvPr/>
          </p:nvSpPr>
          <p:spPr>
            <a:xfrm>
              <a:off x="7564449" y="1903930"/>
              <a:ext cx="1747495" cy="379957"/>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B8D994B6-61CC-9210-B347-5BB58C2F1BD0}"/>
                </a:ext>
              </a:extLst>
            </p:cNvPr>
            <p:cNvCxnSpPr>
              <a:cxnSpLocks/>
            </p:cNvCxnSpPr>
            <p:nvPr/>
          </p:nvCxnSpPr>
          <p:spPr>
            <a:xfrm>
              <a:off x="8457586" y="1365310"/>
              <a:ext cx="0" cy="48394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4B4E74F-16AB-E84D-DD65-67761BCDB8C5}"/>
                </a:ext>
              </a:extLst>
            </p:cNvPr>
            <p:cNvSpPr txBox="1"/>
            <p:nvPr/>
          </p:nvSpPr>
          <p:spPr>
            <a:xfrm>
              <a:off x="7305499" y="988854"/>
              <a:ext cx="1747495" cy="400110"/>
            </a:xfrm>
            <a:prstGeom prst="rect">
              <a:avLst/>
            </a:prstGeom>
            <a:noFill/>
          </p:spPr>
          <p:txBody>
            <a:bodyPr wrap="square" rtlCol="0">
              <a:spAutoFit/>
            </a:bodyPr>
            <a:lstStyle/>
            <a:p>
              <a:pPr algn="l"/>
              <a:r>
                <a:rPr lang="en-US" sz="1000" b="1">
                  <a:solidFill>
                    <a:schemeClr val="accent2"/>
                  </a:solidFill>
                  <a:latin typeface="Poppins" panose="00000500000000000000" pitchFamily="2" charset="0"/>
                  <a:cs typeface="Poppins" panose="00000500000000000000" pitchFamily="2" charset="0"/>
                </a:rPr>
                <a:t>Unique data points for predictability</a:t>
              </a:r>
            </a:p>
          </p:txBody>
        </p:sp>
      </p:grpSp>
    </p:spTree>
    <p:extLst>
      <p:ext uri="{BB962C8B-B14F-4D97-AF65-F5344CB8AC3E}">
        <p14:creationId xmlns:p14="http://schemas.microsoft.com/office/powerpoint/2010/main" val="3066321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6019D-E110-42CD-5440-D2B602B76634}"/>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EDCEF29-16A3-B72A-7FE5-507964C9585D}"/>
              </a:ext>
            </a:extLst>
          </p:cNvPr>
          <p:cNvSpPr>
            <a:spLocks noGrp="1"/>
          </p:cNvSpPr>
          <p:nvPr>
            <p:ph type="sldNum" sz="quarter" idx="4"/>
          </p:nvPr>
        </p:nvSpPr>
        <p:spPr/>
        <p:txBody>
          <a:bodyPr/>
          <a:lstStyle/>
          <a:p>
            <a:fld id="{8E3391BA-CEDD-5849-9428-794A0F96AF47}" type="slidenum">
              <a:rPr lang="en-US" smtClean="0"/>
              <a:pPr/>
              <a:t>12</a:t>
            </a:fld>
            <a:endParaRPr lang="en-US"/>
          </a:p>
        </p:txBody>
      </p:sp>
      <p:sp>
        <p:nvSpPr>
          <p:cNvPr id="2" name="TextBox 1">
            <a:extLst>
              <a:ext uri="{FF2B5EF4-FFF2-40B4-BE49-F238E27FC236}">
                <a16:creationId xmlns:a16="http://schemas.microsoft.com/office/drawing/2014/main" id="{246AB089-E730-A6EB-D15E-12FA7C0099B6}"/>
              </a:ext>
            </a:extLst>
          </p:cNvPr>
          <p:cNvSpPr txBox="1"/>
          <p:nvPr/>
        </p:nvSpPr>
        <p:spPr>
          <a:xfrm>
            <a:off x="305092" y="940211"/>
            <a:ext cx="8788107" cy="538609"/>
          </a:xfrm>
          <a:prstGeom prst="rect">
            <a:avLst/>
          </a:prstGeom>
          <a:noFill/>
        </p:spPr>
        <p:txBody>
          <a:bodyPr wrap="square" lIns="91440" tIns="45720" rIns="91440" bIns="45720" anchor="b">
            <a:spAutoFit/>
          </a:bodyPr>
          <a:lstStyle/>
          <a:p>
            <a:pPr>
              <a:lnSpc>
                <a:spcPts val="3200"/>
              </a:lnSpc>
            </a:pPr>
            <a:r>
              <a:rPr lang="en-US" sz="3600" b="1">
                <a:latin typeface="Poppins Black" pitchFamily="2" charset="77"/>
                <a:cs typeface="Poppins Black" pitchFamily="2" charset="77"/>
              </a:rPr>
              <a:t>Map Views &amp; Journey Segments</a:t>
            </a:r>
            <a:endParaRPr lang="en-US" sz="3600">
              <a:latin typeface="Poppins Light" pitchFamily="2" charset="77"/>
              <a:cs typeface="Poppins Light" pitchFamily="2" charset="77"/>
            </a:endParaRPr>
          </a:p>
        </p:txBody>
      </p:sp>
      <p:sp>
        <p:nvSpPr>
          <p:cNvPr id="3" name="TextBox 2">
            <a:extLst>
              <a:ext uri="{FF2B5EF4-FFF2-40B4-BE49-F238E27FC236}">
                <a16:creationId xmlns:a16="http://schemas.microsoft.com/office/drawing/2014/main" id="{28F78489-9F74-0A43-B520-71A3C3AB2ED0}"/>
              </a:ext>
            </a:extLst>
          </p:cNvPr>
          <p:cNvSpPr txBox="1"/>
          <p:nvPr/>
        </p:nvSpPr>
        <p:spPr>
          <a:xfrm>
            <a:off x="305091" y="519992"/>
            <a:ext cx="5174155" cy="282770"/>
          </a:xfrm>
          <a:prstGeom prst="rect">
            <a:avLst/>
          </a:prstGeom>
          <a:noFill/>
        </p:spPr>
        <p:txBody>
          <a:bodyPr wrap="square" lIns="91440" tIns="45720" rIns="91440" bIns="45720" rtlCol="0" anchor="t">
            <a:spAutoFit/>
          </a:bodyPr>
          <a:lstStyle/>
          <a:p>
            <a:pPr>
              <a:lnSpc>
                <a:spcPct val="150000"/>
              </a:lnSpc>
            </a:pPr>
            <a:r>
              <a:rPr lang="en-US" sz="900" b="1" spc="100">
                <a:solidFill>
                  <a:srgbClr val="0C6AC0"/>
                </a:solidFill>
                <a:latin typeface="Poppins" pitchFamily="2" charset="77"/>
                <a:cs typeface="Poppins" pitchFamily="2" charset="77"/>
              </a:rPr>
              <a:t>AUDIENCE ACTIVATOR</a:t>
            </a:r>
          </a:p>
        </p:txBody>
      </p:sp>
      <p:pic>
        <p:nvPicPr>
          <p:cNvPr id="11" name="Picture 10">
            <a:extLst>
              <a:ext uri="{FF2B5EF4-FFF2-40B4-BE49-F238E27FC236}">
                <a16:creationId xmlns:a16="http://schemas.microsoft.com/office/drawing/2014/main" id="{439F4A6D-3BA4-D244-266F-DC80A91C6876}"/>
              </a:ext>
            </a:extLst>
          </p:cNvPr>
          <p:cNvPicPr>
            <a:picLocks noChangeAspect="1"/>
          </p:cNvPicPr>
          <p:nvPr/>
        </p:nvPicPr>
        <p:blipFill>
          <a:blip r:embed="rId3"/>
          <a:stretch>
            <a:fillRect/>
          </a:stretch>
        </p:blipFill>
        <p:spPr>
          <a:xfrm>
            <a:off x="406400" y="1590870"/>
            <a:ext cx="11520360" cy="4730902"/>
          </a:xfrm>
          <a:prstGeom prst="rect">
            <a:avLst/>
          </a:prstGeom>
        </p:spPr>
      </p:pic>
    </p:spTree>
    <p:extLst>
      <p:ext uri="{BB962C8B-B14F-4D97-AF65-F5344CB8AC3E}">
        <p14:creationId xmlns:p14="http://schemas.microsoft.com/office/powerpoint/2010/main" val="34507577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5A827-2386-AC0C-049C-583732346E3B}"/>
            </a:ext>
          </a:extLst>
        </p:cNvPr>
        <p:cNvGrpSpPr/>
        <p:nvPr/>
      </p:nvGrpSpPr>
      <p:grpSpPr>
        <a:xfrm>
          <a:off x="0" y="0"/>
          <a:ext cx="0" cy="0"/>
          <a:chOff x="0" y="0"/>
          <a:chExt cx="0" cy="0"/>
        </a:xfrm>
      </p:grpSpPr>
      <p:pic>
        <p:nvPicPr>
          <p:cNvPr id="4" name="Content Placeholder 6" descr="A person typing on a computer&#10;&#10;AI-generated content may be incorrect.">
            <a:extLst>
              <a:ext uri="{FF2B5EF4-FFF2-40B4-BE49-F238E27FC236}">
                <a16:creationId xmlns:a16="http://schemas.microsoft.com/office/drawing/2014/main" id="{56096456-57B1-5397-1911-B55264B3DC7E}"/>
              </a:ext>
            </a:extLst>
          </p:cNvPr>
          <p:cNvPicPr>
            <a:picLocks noChangeAspect="1"/>
          </p:cNvPicPr>
          <p:nvPr/>
        </p:nvPicPr>
        <p:blipFill>
          <a:blip r:embed="rId3"/>
          <a:srcRect t="17523" b="12522"/>
          <a:stretch>
            <a:fillRect/>
          </a:stretch>
        </p:blipFill>
        <p:spPr>
          <a:xfrm>
            <a:off x="4585216" y="-14513"/>
            <a:ext cx="7606785" cy="6881922"/>
          </a:xfrm>
          <a:prstGeom prst="rect">
            <a:avLst/>
          </a:prstGeom>
        </p:spPr>
      </p:pic>
      <p:sp>
        <p:nvSpPr>
          <p:cNvPr id="30" name="Slide Number Placeholder 29">
            <a:extLst>
              <a:ext uri="{FF2B5EF4-FFF2-40B4-BE49-F238E27FC236}">
                <a16:creationId xmlns:a16="http://schemas.microsoft.com/office/drawing/2014/main" id="{9667E8D9-5FFD-1969-3D0E-FF6D7081139D}"/>
              </a:ext>
            </a:extLst>
          </p:cNvPr>
          <p:cNvSpPr>
            <a:spLocks noGrp="1"/>
          </p:cNvSpPr>
          <p:nvPr>
            <p:ph type="sldNum" sz="quarter" idx="4"/>
          </p:nvPr>
        </p:nvSpPr>
        <p:spPr>
          <a:xfrm>
            <a:off x="9144152" y="633483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391BA-CEDD-5849-9428-794A0F96AF47}" type="slidenum">
              <a:rPr kumimoji="0" lang="en-US" sz="800" b="0" i="0" u="none" strike="noStrike" kern="1200" cap="none" spc="0" normalizeH="0" baseline="0" noProof="0" smtClean="0">
                <a:ln>
                  <a:noFill/>
                </a:ln>
                <a:solidFill>
                  <a:srgbClr val="FFFFFF">
                    <a:lumMod val="50000"/>
                  </a:srgbClr>
                </a:solidFill>
                <a:effectLst/>
                <a:uLnTx/>
                <a:uFillTx/>
                <a:latin typeface="Delight Regular"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800" b="0" i="0" u="none" strike="noStrike" kern="1200" cap="none" spc="0" normalizeH="0" baseline="0" noProof="0">
              <a:ln>
                <a:noFill/>
              </a:ln>
              <a:solidFill>
                <a:srgbClr val="FFFFFF">
                  <a:lumMod val="50000"/>
                </a:srgbClr>
              </a:solidFill>
              <a:effectLst/>
              <a:uLnTx/>
              <a:uFillTx/>
              <a:latin typeface="Delight Regular" pitchFamily="2" charset="77"/>
              <a:ea typeface="+mn-ea"/>
              <a:cs typeface="+mn-cs"/>
            </a:endParaRPr>
          </a:p>
        </p:txBody>
      </p:sp>
      <p:sp>
        <p:nvSpPr>
          <p:cNvPr id="6" name="Header">
            <a:extLst>
              <a:ext uri="{FF2B5EF4-FFF2-40B4-BE49-F238E27FC236}">
                <a16:creationId xmlns:a16="http://schemas.microsoft.com/office/drawing/2014/main" id="{9A969662-BEA9-333B-0654-0409148090C1}"/>
              </a:ext>
            </a:extLst>
          </p:cNvPr>
          <p:cNvSpPr txBox="1"/>
          <p:nvPr/>
        </p:nvSpPr>
        <p:spPr>
          <a:xfrm>
            <a:off x="335663" y="1091757"/>
            <a:ext cx="4249553" cy="131510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900" b="1" i="0" u="none" strike="noStrike" kern="1200" cap="none" spc="120" normalizeH="0" baseline="0" noProof="0">
                <a:ln>
                  <a:noFill/>
                </a:ln>
                <a:solidFill>
                  <a:srgbClr val="2964BA"/>
                </a:solidFill>
                <a:effectLst/>
                <a:uLnTx/>
                <a:uFillTx/>
                <a:latin typeface="Poppins" pitchFamily="2" charset="77"/>
                <a:ea typeface="+mn-ea"/>
                <a:cs typeface="Poppins" pitchFamily="2" charset="77"/>
              </a:rPr>
              <a:t>AUDIENCE ACTIVATOR</a:t>
            </a:r>
          </a:p>
          <a:p>
            <a:pPr marL="0" marR="0" lvl="0" indent="0" algn="l" defTabSz="914400" rtl="0" eaLnBrk="1" fontAlgn="auto" latinLnBrk="0" hangingPunct="1">
              <a:lnSpc>
                <a:spcPts val="32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Delight Black" pitchFamily="2" charset="77"/>
              <a:ea typeface="+mn-ea"/>
              <a:cs typeface="+mn-cs"/>
            </a:endParaRP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600" b="1" i="0" u="none" strike="noStrike" kern="1200" cap="none" spc="0" normalizeH="0" baseline="0" noProof="0">
                <a:ln>
                  <a:noFill/>
                </a:ln>
                <a:solidFill>
                  <a:srgbClr val="161920"/>
                </a:solidFill>
                <a:effectLst/>
                <a:uLnTx/>
                <a:uFillTx/>
                <a:latin typeface="Poppins Black" pitchFamily="2" charset="77"/>
                <a:ea typeface="+mn-ea"/>
                <a:cs typeface="Poppins Black" pitchFamily="2" charset="77"/>
              </a:rPr>
              <a:t>Getting Started</a:t>
            </a:r>
          </a:p>
          <a:p>
            <a:pPr marL="0" marR="0" lvl="0" indent="0" algn="l" defTabSz="914400" rtl="0" eaLnBrk="0" fontAlgn="base" latinLnBrk="0" hangingPunct="0">
              <a:lnSpc>
                <a:spcPts val="114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161920"/>
              </a:solidFill>
              <a:effectLst/>
              <a:uLnTx/>
              <a:uFillTx/>
              <a:latin typeface="Open Sans" panose="020B0606030504020204" pitchFamily="34" charset="0"/>
              <a:ea typeface="+mn-ea"/>
              <a:cs typeface="+mn-cs"/>
            </a:endParaRPr>
          </a:p>
        </p:txBody>
      </p:sp>
      <p:pic>
        <p:nvPicPr>
          <p:cNvPr id="2" name="Picture 1">
            <a:extLst>
              <a:ext uri="{FF2B5EF4-FFF2-40B4-BE49-F238E27FC236}">
                <a16:creationId xmlns:a16="http://schemas.microsoft.com/office/drawing/2014/main" id="{932695B4-5A23-778C-0EA1-EB423A16D7BC}"/>
              </a:ext>
            </a:extLst>
          </p:cNvPr>
          <p:cNvPicPr>
            <a:picLocks noChangeAspect="1"/>
          </p:cNvPicPr>
          <p:nvPr/>
        </p:nvPicPr>
        <p:blipFill>
          <a:blip r:embed="rId4">
            <a:extLst>
              <a:ext uri="{BEBA8EAE-BF5A-486C-A8C5-ECC9F3942E4B}">
                <a14:imgProps xmlns:a14="http://schemas.microsoft.com/office/drawing/2010/main">
                  <a14:imgLayer r:embed="rId5">
                    <a14:imgEffect>
                      <a14:saturation sat="139000"/>
                    </a14:imgEffect>
                    <a14:imgEffect>
                      <a14:brightnessContrast bright="-23000"/>
                    </a14:imgEffect>
                  </a14:imgLayer>
                </a14:imgProps>
              </a:ext>
            </a:extLst>
          </a:blip>
          <a:stretch>
            <a:fillRect/>
          </a:stretch>
        </p:blipFill>
        <p:spPr>
          <a:xfrm>
            <a:off x="1015796" y="5848154"/>
            <a:ext cx="3569421" cy="1024359"/>
          </a:xfrm>
          <a:prstGeom prst="rect">
            <a:avLst/>
          </a:prstGeom>
        </p:spPr>
      </p:pic>
      <p:pic>
        <p:nvPicPr>
          <p:cNvPr id="5" name="Logo-NMG-gold">
            <a:extLst>
              <a:ext uri="{FF2B5EF4-FFF2-40B4-BE49-F238E27FC236}">
                <a16:creationId xmlns:a16="http://schemas.microsoft.com/office/drawing/2014/main" id="{F30000AD-8AB7-BC53-1270-1E0BDE4598D7}"/>
              </a:ext>
            </a:extLst>
          </p:cNvPr>
          <p:cNvPicPr>
            <a:picLocks noChangeAspect="1"/>
          </p:cNvPicPr>
          <p:nvPr/>
        </p:nvPicPr>
        <p:blipFill>
          <a:blip r:embed="rId6">
            <a:lum bright="-100000"/>
          </a:blip>
          <a:stretch>
            <a:fillRect/>
          </a:stretch>
        </p:blipFill>
        <p:spPr>
          <a:xfrm>
            <a:off x="369848" y="365365"/>
            <a:ext cx="722054" cy="361027"/>
          </a:xfrm>
          <a:prstGeom prst="rect">
            <a:avLst/>
          </a:prstGeom>
        </p:spPr>
      </p:pic>
      <p:sp>
        <p:nvSpPr>
          <p:cNvPr id="12" name="TextBox 11">
            <a:extLst>
              <a:ext uri="{FF2B5EF4-FFF2-40B4-BE49-F238E27FC236}">
                <a16:creationId xmlns:a16="http://schemas.microsoft.com/office/drawing/2014/main" id="{3F3FDB0C-62B7-AC3D-AD80-B41F882665B2}"/>
              </a:ext>
            </a:extLst>
          </p:cNvPr>
          <p:cNvSpPr txBox="1"/>
          <p:nvPr/>
        </p:nvSpPr>
        <p:spPr>
          <a:xfrm>
            <a:off x="368055" y="2406861"/>
            <a:ext cx="404492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Pct val="70000"/>
              <a:buFontTx/>
              <a:buNone/>
              <a:tabLst/>
              <a:defRPr/>
            </a:pPr>
            <a:r>
              <a:rPr lang="en-US" sz="1400" b="1" spc="20">
                <a:solidFill>
                  <a:srgbClr val="0C6AC0"/>
                </a:solidFill>
                <a:latin typeface="Poppins Black" pitchFamily="2" charset="77"/>
                <a:cs typeface="Poppins Black" pitchFamily="2" charset="77"/>
              </a:rPr>
              <a:t>The Audience Activator Test Drive</a:t>
            </a:r>
          </a:p>
          <a:p>
            <a:pPr marL="0" marR="0" lvl="0" indent="0" algn="l" defTabSz="914400" rtl="0" eaLnBrk="1" fontAlgn="auto" latinLnBrk="0" hangingPunct="1">
              <a:lnSpc>
                <a:spcPct val="100000"/>
              </a:lnSpc>
              <a:spcBef>
                <a:spcPts val="0"/>
              </a:spcBef>
              <a:spcAft>
                <a:spcPts val="0"/>
              </a:spcAft>
              <a:buClrTx/>
              <a:buSzPct val="70000"/>
              <a:buFontTx/>
              <a:buNone/>
              <a:tabLst/>
              <a:defRPr/>
            </a:pPr>
            <a:endParaRPr kumimoji="0" lang="en-US" sz="1400" b="1" i="0" u="none" strike="noStrike" kern="1200" cap="none" spc="20" normalizeH="0" baseline="0" noProof="0">
              <a:ln>
                <a:noFill/>
              </a:ln>
              <a:solidFill>
                <a:srgbClr val="0C6AC0"/>
              </a:solidFill>
              <a:effectLst/>
              <a:uLnTx/>
              <a:uFillTx/>
              <a:latin typeface="Poppins Black" pitchFamily="2" charset="77"/>
              <a:ea typeface="+mn-ea"/>
              <a:cs typeface="Poppins Black" pitchFamily="2" charset="77"/>
            </a:endParaRPr>
          </a:p>
        </p:txBody>
      </p:sp>
      <p:sp>
        <p:nvSpPr>
          <p:cNvPr id="7" name="Rounded Rectangle 6">
            <a:extLst>
              <a:ext uri="{FF2B5EF4-FFF2-40B4-BE49-F238E27FC236}">
                <a16:creationId xmlns:a16="http://schemas.microsoft.com/office/drawing/2014/main" id="{C9657286-991F-9F40-C092-7508330FE63F}"/>
              </a:ext>
            </a:extLst>
          </p:cNvPr>
          <p:cNvSpPr>
            <a:spLocks/>
          </p:cNvSpPr>
          <p:nvPr/>
        </p:nvSpPr>
        <p:spPr>
          <a:xfrm>
            <a:off x="8738880" y="365365"/>
            <a:ext cx="3148472" cy="6111841"/>
          </a:xfrm>
          <a:prstGeom prst="roundRect">
            <a:avLst>
              <a:gd name="adj" fmla="val 1096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1800"/>
              </a:lnSpc>
            </a:pPr>
            <a:endParaRPr lang="en-US" sz="1400" spc="40"/>
          </a:p>
        </p:txBody>
      </p:sp>
      <p:sp>
        <p:nvSpPr>
          <p:cNvPr id="9" name="TextBox 8">
            <a:extLst>
              <a:ext uri="{FF2B5EF4-FFF2-40B4-BE49-F238E27FC236}">
                <a16:creationId xmlns:a16="http://schemas.microsoft.com/office/drawing/2014/main" id="{D2C12634-90F4-9D14-71F5-C000348DBE4F}"/>
              </a:ext>
            </a:extLst>
          </p:cNvPr>
          <p:cNvSpPr txBox="1"/>
          <p:nvPr/>
        </p:nvSpPr>
        <p:spPr>
          <a:xfrm>
            <a:off x="8854768" y="622129"/>
            <a:ext cx="2743200" cy="5816977"/>
          </a:xfrm>
          <a:prstGeom prst="rect">
            <a:avLst/>
          </a:prstGeom>
          <a:noFill/>
        </p:spPr>
        <p:txBody>
          <a:bodyPr wrap="square">
            <a:spAutoFit/>
          </a:bodyPr>
          <a:lstStyle/>
          <a:p>
            <a:pPr marL="171450" indent="-171450">
              <a:buFont typeface="Arial" panose="020B0604020202020204" pitchFamily="34" charset="0"/>
              <a:buChar char="•"/>
            </a:pPr>
            <a:r>
              <a:rPr lang="en-US" sz="1200">
                <a:latin typeface="Poppins" pitchFamily="2" charset="77"/>
                <a:cs typeface="Poppins" pitchFamily="2" charset="77"/>
              </a:rPr>
              <a:t>Start with a TRIAL analysis period that includes complete onboarding &amp; software configuration.</a:t>
            </a:r>
          </a:p>
          <a:p>
            <a:pPr marL="171450" indent="-171450">
              <a:buFont typeface="Arial" panose="020B0604020202020204" pitchFamily="34" charset="0"/>
              <a:buChar char="•"/>
            </a:pPr>
            <a:endParaRPr lang="en-US" sz="1200">
              <a:latin typeface="Poppins" pitchFamily="2" charset="77"/>
              <a:cs typeface="Poppins" pitchFamily="2" charset="77"/>
            </a:endParaRPr>
          </a:p>
          <a:p>
            <a:pPr marL="171450" indent="-171450">
              <a:buFont typeface="Arial" panose="020B0604020202020204" pitchFamily="34" charset="0"/>
              <a:buChar char="•"/>
            </a:pPr>
            <a:r>
              <a:rPr lang="en-US" sz="1200">
                <a:latin typeface="Poppins" pitchFamily="2" charset="77"/>
                <a:cs typeface="Poppins" pitchFamily="2" charset="77"/>
              </a:rPr>
              <a:t>Simply add Audience Activator’s script to your website and it will begin prompting users to opt in and share their location at the browser level.</a:t>
            </a:r>
          </a:p>
          <a:p>
            <a:pPr marL="171450" indent="-171450">
              <a:buFont typeface="Arial" panose="020B0604020202020204" pitchFamily="34" charset="0"/>
              <a:buChar char="•"/>
            </a:pPr>
            <a:endParaRPr lang="en-US" sz="1200">
              <a:latin typeface="Poppins" pitchFamily="2" charset="77"/>
              <a:cs typeface="Poppins" pitchFamily="2" charset="77"/>
            </a:endParaRPr>
          </a:p>
          <a:p>
            <a:pPr marL="171450" indent="-171450">
              <a:buFont typeface="Arial" panose="020B0604020202020204" pitchFamily="34" charset="0"/>
              <a:buChar char="•"/>
            </a:pPr>
            <a:r>
              <a:rPr lang="en-US" sz="1200">
                <a:latin typeface="Poppins" pitchFamily="2" charset="77"/>
                <a:cs typeface="Poppins" pitchFamily="2" charset="77"/>
              </a:rPr>
              <a:t>Three to four weeks after tag placement, our team of experts will meet with you to analyze your results and discuss marketing strategies to help you increase conversions and sales.</a:t>
            </a:r>
          </a:p>
          <a:p>
            <a:pPr marL="171450" indent="-171450">
              <a:buFont typeface="Arial" panose="020B0604020202020204" pitchFamily="34" charset="0"/>
              <a:buChar char="•"/>
            </a:pPr>
            <a:endParaRPr lang="en-US" sz="1200">
              <a:latin typeface="Poppins" pitchFamily="2" charset="77"/>
              <a:cs typeface="Poppins" pitchFamily="2" charset="77"/>
            </a:endParaRPr>
          </a:p>
          <a:p>
            <a:pPr marL="171450" indent="-171450">
              <a:buFont typeface="Arial" panose="020B0604020202020204" pitchFamily="34" charset="0"/>
              <a:buChar char="•"/>
            </a:pPr>
            <a:r>
              <a:rPr lang="en-US" sz="1200">
                <a:latin typeface="Poppins" pitchFamily="2" charset="77"/>
                <a:cs typeface="Poppins" pitchFamily="2" charset="77"/>
              </a:rPr>
              <a:t>Once we agree on a marketing plan, your team will receive credentials to the data platform.</a:t>
            </a:r>
          </a:p>
          <a:p>
            <a:pPr marL="171450" indent="-171450">
              <a:buFont typeface="Arial" panose="020B0604020202020204" pitchFamily="34" charset="0"/>
              <a:buChar char="•"/>
            </a:pPr>
            <a:endParaRPr lang="en-US" sz="1200">
              <a:latin typeface="Poppins" pitchFamily="2" charset="77"/>
              <a:cs typeface="Poppins" pitchFamily="2" charset="77"/>
            </a:endParaRPr>
          </a:p>
          <a:p>
            <a:pPr marL="171450" indent="-171450">
              <a:buFont typeface="Arial" panose="020B0604020202020204" pitchFamily="34" charset="0"/>
              <a:buChar char="•"/>
            </a:pPr>
            <a:r>
              <a:rPr lang="en-US" sz="1200">
                <a:latin typeface="Poppins" pitchFamily="2" charset="77"/>
                <a:cs typeface="Poppins" pitchFamily="2" charset="77"/>
              </a:rPr>
              <a:t>Are you looking for an on-program marketing program? We can develop a strategy for turn-key on-program creative approval and billing.</a:t>
            </a:r>
          </a:p>
          <a:p>
            <a:pPr marL="171450" indent="-171450">
              <a:buFont typeface="Arial" panose="020B0604020202020204" pitchFamily="34" charset="0"/>
              <a:buChar char="•"/>
            </a:pPr>
            <a:endParaRPr lang="en-US" sz="1200">
              <a:latin typeface="Poppins" pitchFamily="2" charset="77"/>
              <a:cs typeface="Poppins" pitchFamily="2" charset="77"/>
            </a:endParaRPr>
          </a:p>
        </p:txBody>
      </p:sp>
    </p:spTree>
    <p:extLst>
      <p:ext uri="{BB962C8B-B14F-4D97-AF65-F5344CB8AC3E}">
        <p14:creationId xmlns:p14="http://schemas.microsoft.com/office/powerpoint/2010/main" val="220368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C6AC0"/>
        </a:solidFill>
        <a:effectLst/>
      </p:bgPr>
    </p:bg>
    <p:spTree>
      <p:nvGrpSpPr>
        <p:cNvPr id="1" name="">
          <a:extLst>
            <a:ext uri="{FF2B5EF4-FFF2-40B4-BE49-F238E27FC236}">
              <a16:creationId xmlns:a16="http://schemas.microsoft.com/office/drawing/2014/main" id="{BC59F82A-3421-7B8B-AB3F-CE4BC03C5DF1}"/>
            </a:ext>
          </a:extLst>
        </p:cNvPr>
        <p:cNvGrpSpPr/>
        <p:nvPr/>
      </p:nvGrpSpPr>
      <p:grpSpPr>
        <a:xfrm>
          <a:off x="0" y="0"/>
          <a:ext cx="0" cy="0"/>
          <a:chOff x="0" y="0"/>
          <a:chExt cx="0" cy="0"/>
        </a:xfrm>
      </p:grpSpPr>
      <p:pic>
        <p:nvPicPr>
          <p:cNvPr id="3" name="Thank-You-white" descr="A black and grey logo&#10;&#10;Description automatically generated">
            <a:extLst>
              <a:ext uri="{FF2B5EF4-FFF2-40B4-BE49-F238E27FC236}">
                <a16:creationId xmlns:a16="http://schemas.microsoft.com/office/drawing/2014/main" id="{E840FD71-0559-EE53-7FA4-76E71E1C695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2635251" y="2610358"/>
            <a:ext cx="6921500" cy="1003300"/>
          </a:xfrm>
          <a:prstGeom prst="rect">
            <a:avLst/>
          </a:prstGeom>
          <a:noFill/>
        </p:spPr>
      </p:pic>
    </p:spTree>
    <p:extLst>
      <p:ext uri="{BB962C8B-B14F-4D97-AF65-F5344CB8AC3E}">
        <p14:creationId xmlns:p14="http://schemas.microsoft.com/office/powerpoint/2010/main" val="3369150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6019D-E110-42CD-5440-D2B602B76634}"/>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EDCEF29-16A3-B72A-7FE5-507964C9585D}"/>
              </a:ext>
            </a:extLst>
          </p:cNvPr>
          <p:cNvSpPr>
            <a:spLocks noGrp="1"/>
          </p:cNvSpPr>
          <p:nvPr>
            <p:ph type="sldNum" sz="quarter" idx="4"/>
          </p:nvPr>
        </p:nvSpPr>
        <p:spPr/>
        <p:txBody>
          <a:bodyPr/>
          <a:lstStyle/>
          <a:p>
            <a:fld id="{8E3391BA-CEDD-5849-9428-794A0F96AF47}" type="slidenum">
              <a:rPr lang="en-US" smtClean="0"/>
              <a:pPr/>
              <a:t>15</a:t>
            </a:fld>
            <a:endParaRPr lang="en-US"/>
          </a:p>
        </p:txBody>
      </p:sp>
      <p:sp>
        <p:nvSpPr>
          <p:cNvPr id="2" name="TextBox 1">
            <a:extLst>
              <a:ext uri="{FF2B5EF4-FFF2-40B4-BE49-F238E27FC236}">
                <a16:creationId xmlns:a16="http://schemas.microsoft.com/office/drawing/2014/main" id="{246AB089-E730-A6EB-D15E-12FA7C0099B6}"/>
              </a:ext>
            </a:extLst>
          </p:cNvPr>
          <p:cNvSpPr txBox="1"/>
          <p:nvPr/>
        </p:nvSpPr>
        <p:spPr>
          <a:xfrm>
            <a:off x="305092" y="940211"/>
            <a:ext cx="10794708" cy="538609"/>
          </a:xfrm>
          <a:prstGeom prst="rect">
            <a:avLst/>
          </a:prstGeom>
          <a:noFill/>
        </p:spPr>
        <p:txBody>
          <a:bodyPr wrap="square" lIns="91440" tIns="45720" rIns="91440" bIns="45720" anchor="b">
            <a:spAutoFit/>
          </a:bodyPr>
          <a:lstStyle/>
          <a:p>
            <a:pPr>
              <a:lnSpc>
                <a:spcPts val="3200"/>
              </a:lnSpc>
            </a:pPr>
            <a:r>
              <a:rPr lang="en-US" sz="3600" b="1">
                <a:latin typeface="Poppins Black" pitchFamily="2" charset="77"/>
                <a:cs typeface="Poppins Black" pitchFamily="2" charset="77"/>
              </a:rPr>
              <a:t>Present After Marketing Plan is Delivered</a:t>
            </a:r>
            <a:endParaRPr lang="en-US" sz="3600">
              <a:latin typeface="Poppins Light" pitchFamily="2" charset="77"/>
              <a:cs typeface="Poppins Light" pitchFamily="2" charset="77"/>
            </a:endParaRPr>
          </a:p>
        </p:txBody>
      </p:sp>
      <p:sp>
        <p:nvSpPr>
          <p:cNvPr id="3" name="TextBox 2">
            <a:extLst>
              <a:ext uri="{FF2B5EF4-FFF2-40B4-BE49-F238E27FC236}">
                <a16:creationId xmlns:a16="http://schemas.microsoft.com/office/drawing/2014/main" id="{28F78489-9F74-0A43-B520-71A3C3AB2ED0}"/>
              </a:ext>
            </a:extLst>
          </p:cNvPr>
          <p:cNvSpPr txBox="1"/>
          <p:nvPr/>
        </p:nvSpPr>
        <p:spPr>
          <a:xfrm>
            <a:off x="305091" y="519992"/>
            <a:ext cx="5174155" cy="282770"/>
          </a:xfrm>
          <a:prstGeom prst="rect">
            <a:avLst/>
          </a:prstGeom>
          <a:noFill/>
        </p:spPr>
        <p:txBody>
          <a:bodyPr wrap="square" lIns="91440" tIns="45720" rIns="91440" bIns="45720" rtlCol="0" anchor="t">
            <a:spAutoFit/>
          </a:bodyPr>
          <a:lstStyle/>
          <a:p>
            <a:pPr>
              <a:lnSpc>
                <a:spcPct val="150000"/>
              </a:lnSpc>
            </a:pPr>
            <a:r>
              <a:rPr lang="en-US" sz="900" b="1" spc="100">
                <a:solidFill>
                  <a:srgbClr val="0C6AC0"/>
                </a:solidFill>
                <a:latin typeface="Poppins" pitchFamily="2" charset="77"/>
                <a:cs typeface="Poppins" pitchFamily="2" charset="77"/>
              </a:rPr>
              <a:t>AUDIENCE ACTIVATOR</a:t>
            </a:r>
          </a:p>
        </p:txBody>
      </p:sp>
      <p:pic>
        <p:nvPicPr>
          <p:cNvPr id="4" name="Picture 3" descr="A red and white stop sign&#10;&#10;AI-generated content may be incorrect.">
            <a:extLst>
              <a:ext uri="{FF2B5EF4-FFF2-40B4-BE49-F238E27FC236}">
                <a16:creationId xmlns:a16="http://schemas.microsoft.com/office/drawing/2014/main" id="{909EAAA3-7CDF-C2E8-C1ED-314F648BA41B}"/>
              </a:ext>
            </a:extLst>
          </p:cNvPr>
          <p:cNvPicPr>
            <a:picLocks noChangeAspect="1"/>
          </p:cNvPicPr>
          <p:nvPr/>
        </p:nvPicPr>
        <p:blipFill>
          <a:blip r:embed="rId3"/>
          <a:stretch>
            <a:fillRect/>
          </a:stretch>
        </p:blipFill>
        <p:spPr>
          <a:xfrm>
            <a:off x="6366417" y="1616269"/>
            <a:ext cx="4733383" cy="4733383"/>
          </a:xfrm>
          <a:prstGeom prst="rect">
            <a:avLst/>
          </a:prstGeom>
        </p:spPr>
      </p:pic>
      <p:sp>
        <p:nvSpPr>
          <p:cNvPr id="6" name="TextBox 5">
            <a:extLst>
              <a:ext uri="{FF2B5EF4-FFF2-40B4-BE49-F238E27FC236}">
                <a16:creationId xmlns:a16="http://schemas.microsoft.com/office/drawing/2014/main" id="{7AA2CC4A-4280-D308-4090-B336CB050FE5}"/>
              </a:ext>
            </a:extLst>
          </p:cNvPr>
          <p:cNvSpPr txBox="1"/>
          <p:nvPr/>
        </p:nvSpPr>
        <p:spPr>
          <a:xfrm>
            <a:off x="318949" y="2070671"/>
            <a:ext cx="4900751" cy="2554545"/>
          </a:xfrm>
          <a:prstGeom prst="rect">
            <a:avLst/>
          </a:prstGeom>
          <a:noFill/>
        </p:spPr>
        <p:txBody>
          <a:bodyPr wrap="square" lIns="91440" tIns="45720" rIns="91440" bIns="45720" rtlCol="0" anchor="t">
            <a:spAutoFit/>
          </a:bodyPr>
          <a:lstStyle/>
          <a:p>
            <a:pPr marL="285750" indent="-285750">
              <a:lnSpc>
                <a:spcPts val="1600"/>
              </a:lnSpc>
              <a:buFont typeface="Arial" panose="020B0604020202020204" pitchFamily="34" charset="0"/>
              <a:buChar char="•"/>
            </a:pPr>
            <a:r>
              <a:rPr lang="en-US" sz="1400" b="1">
                <a:latin typeface="Poppins" pitchFamily="2" charset="77"/>
                <a:cs typeface="Poppins" pitchFamily="2" charset="77"/>
              </a:rPr>
              <a:t>Your goal during the initial call is to present Audience Activator to the client and request tag placement.</a:t>
            </a:r>
          </a:p>
          <a:p>
            <a:pPr marL="285750" indent="-285750">
              <a:lnSpc>
                <a:spcPts val="1600"/>
              </a:lnSpc>
              <a:buFont typeface="Arial" panose="020B0604020202020204" pitchFamily="34" charset="0"/>
              <a:buChar char="•"/>
            </a:pPr>
            <a:endParaRPr lang="en-US" sz="1400" b="1">
              <a:latin typeface="Poppins" pitchFamily="2" charset="77"/>
              <a:cs typeface="Poppins" pitchFamily="2" charset="77"/>
            </a:endParaRPr>
          </a:p>
          <a:p>
            <a:pPr marL="285750" indent="-285750">
              <a:lnSpc>
                <a:spcPts val="1600"/>
              </a:lnSpc>
              <a:buFont typeface="Arial" panose="020B0604020202020204" pitchFamily="34" charset="0"/>
              <a:buChar char="•"/>
            </a:pPr>
            <a:r>
              <a:rPr lang="en-US" sz="1400" b="1">
                <a:latin typeface="Poppins" pitchFamily="2" charset="77"/>
                <a:cs typeface="Poppins" pitchFamily="2" charset="77"/>
              </a:rPr>
              <a:t>After three-four weeks, Audience Activator will deliver a customized media plan based on actual client data.</a:t>
            </a:r>
          </a:p>
          <a:p>
            <a:pPr marL="285750" indent="-285750">
              <a:lnSpc>
                <a:spcPts val="1600"/>
              </a:lnSpc>
              <a:buFont typeface="Arial" panose="020B0604020202020204" pitchFamily="34" charset="0"/>
              <a:buChar char="•"/>
            </a:pPr>
            <a:endParaRPr lang="en-US" sz="1400" b="1">
              <a:latin typeface="Poppins" pitchFamily="2" charset="77"/>
              <a:cs typeface="Poppins" pitchFamily="2" charset="77"/>
            </a:endParaRPr>
          </a:p>
          <a:p>
            <a:pPr marL="285750" indent="-285750">
              <a:lnSpc>
                <a:spcPts val="1600"/>
              </a:lnSpc>
              <a:buFont typeface="Arial" panose="020B0604020202020204" pitchFamily="34" charset="0"/>
              <a:buChar char="•"/>
            </a:pPr>
            <a:r>
              <a:rPr lang="en-US" sz="1400" b="1">
                <a:latin typeface="Poppins" pitchFamily="2" charset="77"/>
                <a:cs typeface="Poppins" pitchFamily="2" charset="77"/>
              </a:rPr>
              <a:t>Do not include strategy slides without a custom plan from the Audience Activator team.</a:t>
            </a:r>
          </a:p>
          <a:p>
            <a:pPr>
              <a:lnSpc>
                <a:spcPts val="1600"/>
              </a:lnSpc>
            </a:pPr>
            <a:endParaRPr lang="en-US" sz="1400" b="1">
              <a:latin typeface="Poppins" pitchFamily="2" charset="77"/>
              <a:cs typeface="Poppins" pitchFamily="2" charset="77"/>
            </a:endParaRPr>
          </a:p>
          <a:p>
            <a:pPr>
              <a:lnSpc>
                <a:spcPts val="1600"/>
              </a:lnSpc>
            </a:pPr>
            <a:endParaRPr lang="en-US" sz="1400" b="1" spc="50">
              <a:latin typeface="Poppins" pitchFamily="2" charset="77"/>
              <a:cs typeface="Poppins" pitchFamily="2" charset="77"/>
            </a:endParaRPr>
          </a:p>
        </p:txBody>
      </p:sp>
    </p:spTree>
    <p:extLst>
      <p:ext uri="{BB962C8B-B14F-4D97-AF65-F5344CB8AC3E}">
        <p14:creationId xmlns:p14="http://schemas.microsoft.com/office/powerpoint/2010/main" val="3649054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C6AC0"/>
        </a:solidFill>
        <a:effectLst/>
      </p:bgPr>
    </p:bg>
    <p:spTree>
      <p:nvGrpSpPr>
        <p:cNvPr id="1" name="">
          <a:extLst>
            <a:ext uri="{FF2B5EF4-FFF2-40B4-BE49-F238E27FC236}">
              <a16:creationId xmlns:a16="http://schemas.microsoft.com/office/drawing/2014/main" id="{DB3E2FBC-C5EC-E1D2-87CF-47FDFFDCA7B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651E71B-D5CB-479B-BD1B-229C61C2FECF}"/>
              </a:ext>
            </a:extLst>
          </p:cNvPr>
          <p:cNvSpPr txBox="1"/>
          <p:nvPr/>
        </p:nvSpPr>
        <p:spPr>
          <a:xfrm>
            <a:off x="2404951" y="2634745"/>
            <a:ext cx="7382149" cy="652102"/>
          </a:xfrm>
          <a:prstGeom prst="rect">
            <a:avLst/>
          </a:prstGeom>
          <a:noFill/>
        </p:spPr>
        <p:txBody>
          <a:bodyPr wrap="none" rtlCol="0" anchor="b">
            <a:spAutoFit/>
          </a:bodyPr>
          <a:lstStyle/>
          <a:p>
            <a:pPr algn="ctr">
              <a:lnSpc>
                <a:spcPts val="4300"/>
              </a:lnSpc>
            </a:pPr>
            <a:r>
              <a:rPr lang="en-US" sz="3800" b="1">
                <a:latin typeface="Poppins Black" pitchFamily="2" charset="77"/>
                <a:cs typeface="Poppins Black" pitchFamily="2" charset="77"/>
              </a:rPr>
              <a:t>YOUR MARKETING STRATEGY</a:t>
            </a:r>
          </a:p>
        </p:txBody>
      </p:sp>
      <p:sp>
        <p:nvSpPr>
          <p:cNvPr id="3" name="Rectangle 1">
            <a:extLst>
              <a:ext uri="{FF2B5EF4-FFF2-40B4-BE49-F238E27FC236}">
                <a16:creationId xmlns:a16="http://schemas.microsoft.com/office/drawing/2014/main" id="{A261D51A-4403-2CB5-A8FF-B22A0B8C666C}"/>
              </a:ext>
            </a:extLst>
          </p:cNvPr>
          <p:cNvSpPr txBox="1">
            <a:spLocks noChangeArrowheads="1"/>
          </p:cNvSpPr>
          <p:nvPr/>
        </p:nvSpPr>
        <p:spPr bwMode="auto">
          <a:xfrm>
            <a:off x="3697287" y="3299547"/>
            <a:ext cx="47974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0" fontAlgn="base" hangingPunct="0">
              <a:lnSpc>
                <a:spcPct val="100000"/>
              </a:lnSpc>
              <a:spcBef>
                <a:spcPct val="0"/>
              </a:spcBef>
              <a:spcAft>
                <a:spcPct val="0"/>
              </a:spcAft>
              <a:buFont typeface="Arial" panose="020B0604020202020204" pitchFamily="34" charset="0"/>
              <a:buNone/>
            </a:pPr>
            <a:r>
              <a:rPr lang="en-US" altLang="en-US" sz="1400" b="1">
                <a:solidFill>
                  <a:srgbClr val="0C6AC0"/>
                </a:solidFill>
                <a:latin typeface="Poppins" pitchFamily="2" charset="77"/>
                <a:cs typeface="Poppins" pitchFamily="2" charset="77"/>
              </a:rPr>
              <a:t>Your Path to Success</a:t>
            </a:r>
          </a:p>
        </p:txBody>
      </p:sp>
    </p:spTree>
    <p:extLst>
      <p:ext uri="{BB962C8B-B14F-4D97-AF65-F5344CB8AC3E}">
        <p14:creationId xmlns:p14="http://schemas.microsoft.com/office/powerpoint/2010/main" val="39433069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5A827-2386-AC0C-049C-583732346E3B}"/>
            </a:ext>
          </a:extLst>
        </p:cNvPr>
        <p:cNvGrpSpPr/>
        <p:nvPr/>
      </p:nvGrpSpPr>
      <p:grpSpPr>
        <a:xfrm>
          <a:off x="0" y="0"/>
          <a:ext cx="0" cy="0"/>
          <a:chOff x="0" y="0"/>
          <a:chExt cx="0" cy="0"/>
        </a:xfrm>
      </p:grpSpPr>
      <p:pic>
        <p:nvPicPr>
          <p:cNvPr id="8" name="Picture 2">
            <a:extLst>
              <a:ext uri="{FF2B5EF4-FFF2-40B4-BE49-F238E27FC236}">
                <a16:creationId xmlns:a16="http://schemas.microsoft.com/office/drawing/2014/main" id="{F28F1DD4-9C7E-24A5-BF6D-EC04C7783BA7}"/>
              </a:ext>
            </a:extLst>
          </p:cNvPr>
          <p:cNvPicPr>
            <a:picLocks noChangeAspect="1" noChangeArrowheads="1"/>
          </p:cNvPicPr>
          <p:nvPr/>
        </p:nvPicPr>
        <p:blipFill rotWithShape="1">
          <a:blip r:embed="rId3">
            <a:alphaModFix amt="28000"/>
            <a:extLst>
              <a:ext uri="{BEBA8EAE-BF5A-486C-A8C5-ECC9F3942E4B}">
                <a14:imgProps xmlns:a14="http://schemas.microsoft.com/office/drawing/2010/main">
                  <a14:imgLayer r:embed="rId4">
                    <a14:imgEffect>
                      <a14:sharpenSoften amount="-56000"/>
                    </a14:imgEffect>
                    <a14:imgEffect>
                      <a14:colorTemperature colorTemp="4700"/>
                    </a14:imgEffect>
                  </a14:imgLayer>
                </a14:imgProps>
              </a:ext>
              <a:ext uri="{28A0092B-C50C-407E-A947-70E740481C1C}">
                <a14:useLocalDpi xmlns:a14="http://schemas.microsoft.com/office/drawing/2010/main" val="0"/>
              </a:ext>
            </a:extLst>
          </a:blip>
          <a:srcRect l="27990" r="17202"/>
          <a:stretch/>
        </p:blipFill>
        <p:spPr bwMode="auto">
          <a:xfrm>
            <a:off x="4585217" y="0"/>
            <a:ext cx="761038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 name="Slide Number Placeholder 29">
            <a:extLst>
              <a:ext uri="{FF2B5EF4-FFF2-40B4-BE49-F238E27FC236}">
                <a16:creationId xmlns:a16="http://schemas.microsoft.com/office/drawing/2014/main" id="{9667E8D9-5FFD-1969-3D0E-FF6D7081139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391BA-CEDD-5849-9428-794A0F96AF47}" type="slidenum">
              <a:rPr kumimoji="0" lang="en-US" sz="800" b="0" i="0" u="none" strike="noStrike" kern="1200" cap="none" spc="0" normalizeH="0" baseline="0" noProof="0" smtClean="0">
                <a:ln>
                  <a:noFill/>
                </a:ln>
                <a:solidFill>
                  <a:srgbClr val="FFFFFF">
                    <a:lumMod val="50000"/>
                  </a:srgbClr>
                </a:solidFill>
                <a:effectLst/>
                <a:uLnTx/>
                <a:uFillTx/>
                <a:latin typeface="Delight Regular"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800" b="0" i="0" u="none" strike="noStrike" kern="1200" cap="none" spc="0" normalizeH="0" baseline="0" noProof="0">
              <a:ln>
                <a:noFill/>
              </a:ln>
              <a:solidFill>
                <a:srgbClr val="FFFFFF">
                  <a:lumMod val="50000"/>
                </a:srgbClr>
              </a:solidFill>
              <a:effectLst/>
              <a:uLnTx/>
              <a:uFillTx/>
              <a:latin typeface="Delight Regular" pitchFamily="2" charset="77"/>
              <a:ea typeface="+mn-ea"/>
              <a:cs typeface="+mn-cs"/>
            </a:endParaRPr>
          </a:p>
        </p:txBody>
      </p:sp>
      <p:sp>
        <p:nvSpPr>
          <p:cNvPr id="11" name="Header">
            <a:extLst>
              <a:ext uri="{FF2B5EF4-FFF2-40B4-BE49-F238E27FC236}">
                <a16:creationId xmlns:a16="http://schemas.microsoft.com/office/drawing/2014/main" id="{4A3A0FC4-1515-DE8B-AF60-D03964C51ECA}"/>
              </a:ext>
            </a:extLst>
          </p:cNvPr>
          <p:cNvSpPr txBox="1"/>
          <p:nvPr/>
        </p:nvSpPr>
        <p:spPr>
          <a:xfrm>
            <a:off x="335663" y="1091757"/>
            <a:ext cx="4027863" cy="419089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900" b="1" i="0" u="none" strike="noStrike" kern="1200" cap="none" spc="120" normalizeH="0" baseline="0" noProof="0">
                <a:ln>
                  <a:noFill/>
                </a:ln>
                <a:solidFill>
                  <a:srgbClr val="2964BA"/>
                </a:solidFill>
                <a:effectLst/>
                <a:uLnTx/>
                <a:uFillTx/>
                <a:latin typeface="Poppins" pitchFamily="2" charset="77"/>
                <a:ea typeface="+mn-ea"/>
                <a:cs typeface="Poppins" pitchFamily="2" charset="77"/>
              </a:rPr>
              <a:t>AUDIENCE ACTIVATOR</a:t>
            </a:r>
          </a:p>
          <a:p>
            <a:pPr marL="0" marR="0" lvl="0" indent="0" algn="l" defTabSz="914400" rtl="0" eaLnBrk="1" fontAlgn="auto" latinLnBrk="0" hangingPunct="1">
              <a:lnSpc>
                <a:spcPts val="32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Delight Black" pitchFamily="2" charset="77"/>
              <a:ea typeface="+mn-ea"/>
              <a:cs typeface="+mn-cs"/>
            </a:endParaRPr>
          </a:p>
          <a:p>
            <a:pPr marL="0" marR="0" lvl="0" indent="0" algn="l" defTabSz="914400" rtl="0" eaLnBrk="1" fontAlgn="auto" latinLnBrk="0" hangingPunct="1">
              <a:lnSpc>
                <a:spcPts val="3400"/>
              </a:lnSpc>
              <a:spcBef>
                <a:spcPts val="0"/>
              </a:spcBef>
              <a:spcAft>
                <a:spcPts val="0"/>
              </a:spcAft>
              <a:buClrTx/>
              <a:buSzTx/>
              <a:buFontTx/>
              <a:buNone/>
              <a:tabLst/>
              <a:defRPr/>
            </a:pPr>
            <a:r>
              <a:rPr kumimoji="0" lang="en-US" sz="3600" b="1" i="0" u="none" strike="noStrike" kern="1200" cap="none" spc="0" normalizeH="0" baseline="0" noProof="0">
                <a:ln>
                  <a:noFill/>
                </a:ln>
                <a:solidFill>
                  <a:srgbClr val="161920"/>
                </a:solidFill>
                <a:effectLst/>
                <a:uLnTx/>
                <a:uFillTx/>
                <a:latin typeface="Poppins Black" pitchFamily="2" charset="77"/>
                <a:ea typeface="+mn-ea"/>
                <a:cs typeface="Poppins Black" pitchFamily="2" charset="77"/>
              </a:rPr>
              <a:t>Addressable &amp; Geo Tactics</a:t>
            </a:r>
          </a:p>
          <a:p>
            <a:pPr marL="0" marR="0" lvl="0" indent="0" algn="l" defTabSz="914400" rtl="0" eaLnBrk="1" fontAlgn="auto" latinLnBrk="0" hangingPunct="1">
              <a:lnSpc>
                <a:spcPts val="34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61920"/>
              </a:solidFill>
              <a:effectLst/>
              <a:uLnTx/>
              <a:uFillTx/>
              <a:latin typeface="Poppins Black" pitchFamily="2" charset="77"/>
              <a:ea typeface="+mn-ea"/>
              <a:cs typeface="Poppins Black"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161920"/>
                </a:solidFill>
                <a:effectLst/>
                <a:uLnTx/>
                <a:uFillTx/>
                <a:latin typeface="Poppins" pitchFamily="2" charset="77"/>
                <a:ea typeface="+mn-ea"/>
                <a:cs typeface="Poppins" pitchFamily="2" charset="77"/>
              </a:rPr>
              <a:t>Stay Top Of Mind  |  Stay Relevant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a:ln>
                <a:noFill/>
              </a:ln>
              <a:solidFill>
                <a:srgbClr val="2964BA"/>
              </a:solidFill>
              <a:effectLst/>
              <a:uLnTx/>
              <a:uFillTx/>
              <a:latin typeface="Poppins" pitchFamily="2" charset="77"/>
              <a:ea typeface="+mn-ea"/>
              <a:cs typeface="Poppins" pitchFamily="2" charset="77"/>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a:ln>
                  <a:noFill/>
                </a:ln>
                <a:solidFill>
                  <a:srgbClr val="161920"/>
                </a:solidFill>
                <a:effectLst/>
                <a:uLnTx/>
                <a:uFillTx/>
                <a:latin typeface="Poppins" pitchFamily="2" charset="77"/>
                <a:ea typeface="+mn-ea"/>
                <a:cs typeface="Poppins" pitchFamily="2" charset="77"/>
              </a:rPr>
              <a:t>Understand who is visiting a dealer website, verify the HH, show ads on multiple HH devices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a:ln>
                  <a:noFill/>
                </a:ln>
                <a:solidFill>
                  <a:srgbClr val="161920"/>
                </a:solidFill>
                <a:effectLst/>
                <a:uLnTx/>
                <a:uFillTx/>
                <a:latin typeface="Poppins" pitchFamily="2" charset="77"/>
                <a:ea typeface="+mn-ea"/>
                <a:cs typeface="Poppins" pitchFamily="2" charset="77"/>
              </a:rPr>
              <a:t>Target physical addresses using geo-targeted solution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a:ln>
                  <a:noFill/>
                </a:ln>
                <a:solidFill>
                  <a:srgbClr val="161920"/>
                </a:solidFill>
                <a:effectLst/>
                <a:uLnTx/>
                <a:uFillTx/>
                <a:latin typeface="Poppins" pitchFamily="2" charset="77"/>
                <a:ea typeface="+mn-ea"/>
                <a:cs typeface="Poppins" pitchFamily="2" charset="77"/>
              </a:rPr>
              <a:t>Brand safe sites and premium inventory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a:ln>
                  <a:noFill/>
                </a:ln>
                <a:solidFill>
                  <a:srgbClr val="161920"/>
                </a:solidFill>
                <a:effectLst/>
                <a:uLnTx/>
                <a:uFillTx/>
                <a:latin typeface="Poppins" pitchFamily="2" charset="77"/>
                <a:ea typeface="+mn-ea"/>
                <a:cs typeface="Poppins" pitchFamily="2" charset="77"/>
              </a:rPr>
              <a:t>Cross-device capabilities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200" b="0" i="0" u="none" strike="noStrike" kern="1200" cap="none" spc="0" normalizeH="0" baseline="0" noProof="0">
              <a:ln>
                <a:noFill/>
              </a:ln>
              <a:solidFill>
                <a:srgbClr val="161920"/>
              </a:solidFill>
              <a:effectLst/>
              <a:uLnTx/>
              <a:uFillTx/>
              <a:latin typeface="Poppins" pitchFamily="2" charset="77"/>
              <a:ea typeface="+mn-ea"/>
              <a:cs typeface="Poppi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161920"/>
              </a:solidFill>
              <a:effectLst/>
              <a:uLnTx/>
              <a:uFillTx/>
              <a:latin typeface="Poppins" pitchFamily="2" charset="77"/>
              <a:ea typeface="+mn-ea"/>
              <a:cs typeface="Poppi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161920"/>
              </a:solidFill>
              <a:effectLst/>
              <a:uLnTx/>
              <a:uFillTx/>
              <a:latin typeface="Poppins" pitchFamily="2" charset="77"/>
              <a:ea typeface="+mn-ea"/>
              <a:cs typeface="Poppins" pitchFamily="2" charset="77"/>
            </a:endParaRPr>
          </a:p>
        </p:txBody>
      </p:sp>
      <p:pic>
        <p:nvPicPr>
          <p:cNvPr id="7" name="Picture 6" descr="Exterior of craftsman house">
            <a:extLst>
              <a:ext uri="{FF2B5EF4-FFF2-40B4-BE49-F238E27FC236}">
                <a16:creationId xmlns:a16="http://schemas.microsoft.com/office/drawing/2014/main" id="{106F1946-769D-2087-B1DE-ECDF7EB323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1068" y="968255"/>
            <a:ext cx="6478677" cy="4437894"/>
          </a:xfrm>
          <a:prstGeom prst="rect">
            <a:avLst/>
          </a:prstGeom>
          <a:effectLst>
            <a:softEdge rad="635000"/>
          </a:effectLst>
        </p:spPr>
      </p:pic>
      <p:sp>
        <p:nvSpPr>
          <p:cNvPr id="19" name="TextBox 18">
            <a:extLst>
              <a:ext uri="{FF2B5EF4-FFF2-40B4-BE49-F238E27FC236}">
                <a16:creationId xmlns:a16="http://schemas.microsoft.com/office/drawing/2014/main" id="{4C76A77E-7176-0327-0A7F-617664556814}"/>
              </a:ext>
            </a:extLst>
          </p:cNvPr>
          <p:cNvSpPr txBox="1"/>
          <p:nvPr/>
        </p:nvSpPr>
        <p:spPr>
          <a:xfrm>
            <a:off x="5151068" y="5394345"/>
            <a:ext cx="6700368" cy="954107"/>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61920"/>
                </a:solidFill>
                <a:effectLst/>
                <a:uLnTx/>
                <a:uFillTx/>
                <a:latin typeface="Poppins" pitchFamily="2" charset="77"/>
                <a:ea typeface="+mn-ea"/>
                <a:cs typeface="Poppins" pitchFamily="2" charset="77"/>
              </a:rPr>
              <a:t>“Reconnect with shoppers who visit your website, delivering targeted ads to their homes and devices. With precise geo-targeting and premium placements, you stay top of mind, increase showroom visits, and measure real ROI through first-party attribution.”</a:t>
            </a:r>
          </a:p>
        </p:txBody>
      </p:sp>
      <p:sp>
        <p:nvSpPr>
          <p:cNvPr id="9" name="Oval 8">
            <a:extLst>
              <a:ext uri="{FF2B5EF4-FFF2-40B4-BE49-F238E27FC236}">
                <a16:creationId xmlns:a16="http://schemas.microsoft.com/office/drawing/2014/main" id="{F0FDC994-4CCA-ED9A-75D8-17E1F89AB859}"/>
              </a:ext>
            </a:extLst>
          </p:cNvPr>
          <p:cNvSpPr/>
          <p:nvPr/>
        </p:nvSpPr>
        <p:spPr>
          <a:xfrm rot="14908701">
            <a:off x="5306383" y="838635"/>
            <a:ext cx="1057275" cy="1057853"/>
          </a:xfrm>
          <a:prstGeom prst="ellipse">
            <a:avLst/>
          </a:prstGeom>
          <a:solidFill>
            <a:srgbClr val="0000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B703"/>
              </a:solidFill>
              <a:effectLst/>
              <a:uLnTx/>
              <a:uFillTx/>
              <a:latin typeface="Poppins" panose="00000500000000000000" pitchFamily="2" charset="0"/>
              <a:ea typeface="+mn-ea"/>
              <a:cs typeface="+mn-cs"/>
            </a:endParaRPr>
          </a:p>
        </p:txBody>
      </p:sp>
      <p:pic>
        <p:nvPicPr>
          <p:cNvPr id="12" name="Picture 11" descr="A black background with a black square&#10;&#10;Description automatically generated with medium confidence">
            <a:extLst>
              <a:ext uri="{FF2B5EF4-FFF2-40B4-BE49-F238E27FC236}">
                <a16:creationId xmlns:a16="http://schemas.microsoft.com/office/drawing/2014/main" id="{BC3B0591-2183-2C18-953A-E10B7D0BA140}"/>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contrast="72000"/>
                    </a14:imgEffect>
                  </a14:imgLayer>
                </a14:imgProps>
              </a:ext>
              <a:ext uri="{28A0092B-C50C-407E-A947-70E740481C1C}">
                <a14:useLocalDpi xmlns:a14="http://schemas.microsoft.com/office/drawing/2010/main" val="0"/>
              </a:ext>
            </a:extLst>
          </a:blip>
          <a:srcRect b="14079"/>
          <a:stretch/>
        </p:blipFill>
        <p:spPr>
          <a:xfrm>
            <a:off x="5494549" y="1074201"/>
            <a:ext cx="724264" cy="622300"/>
          </a:xfrm>
          <a:prstGeom prst="rect">
            <a:avLst/>
          </a:prstGeom>
        </p:spPr>
      </p:pic>
      <p:cxnSp>
        <p:nvCxnSpPr>
          <p:cNvPr id="15" name="Straight Connector 14">
            <a:extLst>
              <a:ext uri="{FF2B5EF4-FFF2-40B4-BE49-F238E27FC236}">
                <a16:creationId xmlns:a16="http://schemas.microsoft.com/office/drawing/2014/main" id="{AA88C7E4-E982-28CD-4DC6-BF72C3B4B0E4}"/>
              </a:ext>
            </a:extLst>
          </p:cNvPr>
          <p:cNvCxnSpPr>
            <a:cxnSpLocks/>
          </p:cNvCxnSpPr>
          <p:nvPr/>
        </p:nvCxnSpPr>
        <p:spPr>
          <a:xfrm flipH="1" flipV="1">
            <a:off x="6007100" y="1685080"/>
            <a:ext cx="1028700" cy="1324820"/>
          </a:xfrm>
          <a:prstGeom prst="line">
            <a:avLst/>
          </a:prstGeom>
          <a:ln w="44450">
            <a:solidFill>
              <a:srgbClr val="000000"/>
            </a:solidFill>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01B91182-048B-198A-A0D1-F2D5A04A1395}"/>
              </a:ext>
            </a:extLst>
          </p:cNvPr>
          <p:cNvSpPr txBox="1"/>
          <p:nvPr/>
        </p:nvSpPr>
        <p:spPr>
          <a:xfrm>
            <a:off x="4816895" y="455608"/>
            <a:ext cx="207957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Poppins" panose="00000500000000000000" pitchFamily="2" charset="0"/>
                <a:ea typeface="+mn-ea"/>
                <a:cs typeface="+mn-cs"/>
              </a:rPr>
              <a:t>Connected TV</a:t>
            </a:r>
          </a:p>
        </p:txBody>
      </p:sp>
      <p:sp>
        <p:nvSpPr>
          <p:cNvPr id="21" name="Oval 20">
            <a:extLst>
              <a:ext uri="{FF2B5EF4-FFF2-40B4-BE49-F238E27FC236}">
                <a16:creationId xmlns:a16="http://schemas.microsoft.com/office/drawing/2014/main" id="{3581AFEE-D7A9-280E-8361-59D84A7D9963}"/>
              </a:ext>
            </a:extLst>
          </p:cNvPr>
          <p:cNvSpPr/>
          <p:nvPr/>
        </p:nvSpPr>
        <p:spPr>
          <a:xfrm rot="14908701">
            <a:off x="7725942" y="838634"/>
            <a:ext cx="1057275" cy="1057853"/>
          </a:xfrm>
          <a:prstGeom prst="ellipse">
            <a:avLst/>
          </a:prstGeom>
          <a:solidFill>
            <a:srgbClr val="0000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B703"/>
              </a:solidFill>
              <a:effectLst/>
              <a:uLnTx/>
              <a:uFillTx/>
              <a:latin typeface="Poppins" panose="00000500000000000000" pitchFamily="2" charset="0"/>
              <a:ea typeface="+mn-ea"/>
              <a:cs typeface="+mn-cs"/>
            </a:endParaRPr>
          </a:p>
        </p:txBody>
      </p:sp>
      <p:cxnSp>
        <p:nvCxnSpPr>
          <p:cNvPr id="22" name="Straight Connector 21">
            <a:extLst>
              <a:ext uri="{FF2B5EF4-FFF2-40B4-BE49-F238E27FC236}">
                <a16:creationId xmlns:a16="http://schemas.microsoft.com/office/drawing/2014/main" id="{FEFB8317-309C-70C8-5052-E7D1651B92EF}"/>
              </a:ext>
            </a:extLst>
          </p:cNvPr>
          <p:cNvCxnSpPr>
            <a:cxnSpLocks/>
          </p:cNvCxnSpPr>
          <p:nvPr/>
        </p:nvCxnSpPr>
        <p:spPr>
          <a:xfrm flipH="1" flipV="1">
            <a:off x="8289788" y="1601751"/>
            <a:ext cx="273488" cy="904200"/>
          </a:xfrm>
          <a:prstGeom prst="line">
            <a:avLst/>
          </a:prstGeom>
          <a:ln w="44450">
            <a:solidFill>
              <a:srgbClr val="000000"/>
            </a:solidFill>
          </a:ln>
        </p:spPr>
        <p:style>
          <a:lnRef idx="2">
            <a:schemeClr val="accent1"/>
          </a:lnRef>
          <a:fillRef idx="0">
            <a:schemeClr val="accent1"/>
          </a:fillRef>
          <a:effectRef idx="1">
            <a:schemeClr val="accent1"/>
          </a:effectRef>
          <a:fontRef idx="minor">
            <a:schemeClr val="tx1"/>
          </a:fontRef>
        </p:style>
      </p:cxnSp>
      <p:pic>
        <p:nvPicPr>
          <p:cNvPr id="24" name="Picture 23" descr="A black background with a black square&#10;&#10;Description automatically generated with medium confidence">
            <a:extLst>
              <a:ext uri="{FF2B5EF4-FFF2-40B4-BE49-F238E27FC236}">
                <a16:creationId xmlns:a16="http://schemas.microsoft.com/office/drawing/2014/main" id="{8C345DEE-316E-964E-DF4B-77EA47386DE4}"/>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39000"/>
                    </a14:imgEffect>
                    <a14:imgEffect>
                      <a14:brightnessContrast bright="100000"/>
                    </a14:imgEffect>
                  </a14:imgLayer>
                </a14:imgProps>
              </a:ext>
              <a:ext uri="{28A0092B-C50C-407E-A947-70E740481C1C}">
                <a14:useLocalDpi xmlns:a14="http://schemas.microsoft.com/office/drawing/2010/main" val="0"/>
              </a:ext>
            </a:extLst>
          </a:blip>
          <a:srcRect b="18716"/>
          <a:stretch/>
        </p:blipFill>
        <p:spPr>
          <a:xfrm>
            <a:off x="7830302" y="1012234"/>
            <a:ext cx="842016" cy="684421"/>
          </a:xfrm>
          <a:prstGeom prst="rect">
            <a:avLst/>
          </a:prstGeom>
          <a:noFill/>
        </p:spPr>
      </p:pic>
      <p:sp>
        <p:nvSpPr>
          <p:cNvPr id="26" name="TextBox 25">
            <a:extLst>
              <a:ext uri="{FF2B5EF4-FFF2-40B4-BE49-F238E27FC236}">
                <a16:creationId xmlns:a16="http://schemas.microsoft.com/office/drawing/2014/main" id="{DAD2CEDE-888A-9C13-BD07-12E50C024F19}"/>
              </a:ext>
            </a:extLst>
          </p:cNvPr>
          <p:cNvSpPr txBox="1"/>
          <p:nvPr/>
        </p:nvSpPr>
        <p:spPr>
          <a:xfrm>
            <a:off x="7776596" y="430678"/>
            <a:ext cx="102638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Poppins" panose="00000500000000000000" pitchFamily="2" charset="0"/>
                <a:ea typeface="+mn-ea"/>
                <a:cs typeface="+mn-cs"/>
              </a:rPr>
              <a:t>Display</a:t>
            </a:r>
          </a:p>
        </p:txBody>
      </p:sp>
      <p:sp>
        <p:nvSpPr>
          <p:cNvPr id="28" name="Oval 27">
            <a:extLst>
              <a:ext uri="{FF2B5EF4-FFF2-40B4-BE49-F238E27FC236}">
                <a16:creationId xmlns:a16="http://schemas.microsoft.com/office/drawing/2014/main" id="{F8F7D8FC-B376-567E-E8B5-00D3910227F2}"/>
              </a:ext>
            </a:extLst>
          </p:cNvPr>
          <p:cNvSpPr/>
          <p:nvPr/>
        </p:nvSpPr>
        <p:spPr>
          <a:xfrm rot="14908701">
            <a:off x="10304042" y="838634"/>
            <a:ext cx="1057275" cy="1057853"/>
          </a:xfrm>
          <a:prstGeom prst="ellipse">
            <a:avLst/>
          </a:prstGeom>
          <a:solidFill>
            <a:srgbClr val="0000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B703"/>
              </a:solidFill>
              <a:effectLst/>
              <a:uLnTx/>
              <a:uFillTx/>
              <a:latin typeface="Poppins" panose="00000500000000000000" pitchFamily="2" charset="0"/>
              <a:ea typeface="+mn-ea"/>
              <a:cs typeface="+mn-cs"/>
            </a:endParaRPr>
          </a:p>
        </p:txBody>
      </p:sp>
      <p:cxnSp>
        <p:nvCxnSpPr>
          <p:cNvPr id="29" name="Straight Connector 28">
            <a:extLst>
              <a:ext uri="{FF2B5EF4-FFF2-40B4-BE49-F238E27FC236}">
                <a16:creationId xmlns:a16="http://schemas.microsoft.com/office/drawing/2014/main" id="{35ED31EB-567A-B00C-363F-16FEAE168EF9}"/>
              </a:ext>
            </a:extLst>
          </p:cNvPr>
          <p:cNvCxnSpPr>
            <a:cxnSpLocks/>
          </p:cNvCxnSpPr>
          <p:nvPr/>
        </p:nvCxnSpPr>
        <p:spPr>
          <a:xfrm flipV="1">
            <a:off x="9321800" y="1517744"/>
            <a:ext cx="1478533" cy="1691179"/>
          </a:xfrm>
          <a:prstGeom prst="line">
            <a:avLst/>
          </a:prstGeom>
          <a:ln w="44450">
            <a:solidFill>
              <a:srgbClr val="000000"/>
            </a:solidFill>
          </a:ln>
        </p:spPr>
        <p:style>
          <a:lnRef idx="2">
            <a:schemeClr val="accent1"/>
          </a:lnRef>
          <a:fillRef idx="0">
            <a:schemeClr val="accent1"/>
          </a:fillRef>
          <a:effectRef idx="1">
            <a:schemeClr val="accent1"/>
          </a:effectRef>
          <a:fontRef idx="minor">
            <a:schemeClr val="tx1"/>
          </a:fontRef>
        </p:style>
      </p:cxnSp>
      <p:pic>
        <p:nvPicPr>
          <p:cNvPr id="33" name="Picture 32" descr="A black background with a black square&#10;&#10;Description automatically generated with medium confidence">
            <a:extLst>
              <a:ext uri="{FF2B5EF4-FFF2-40B4-BE49-F238E27FC236}">
                <a16:creationId xmlns:a16="http://schemas.microsoft.com/office/drawing/2014/main" id="{33E095ED-264D-FD3B-9DFD-81930FCB4899}"/>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l="21541" r="23477" b="12096"/>
          <a:stretch/>
        </p:blipFill>
        <p:spPr>
          <a:xfrm>
            <a:off x="10648101" y="1078566"/>
            <a:ext cx="351472" cy="561930"/>
          </a:xfrm>
          <a:prstGeom prst="rect">
            <a:avLst/>
          </a:prstGeom>
        </p:spPr>
      </p:pic>
      <p:sp>
        <p:nvSpPr>
          <p:cNvPr id="34" name="TextBox 33">
            <a:extLst>
              <a:ext uri="{FF2B5EF4-FFF2-40B4-BE49-F238E27FC236}">
                <a16:creationId xmlns:a16="http://schemas.microsoft.com/office/drawing/2014/main" id="{CB44ADD7-9733-A207-32FD-14218EE58C39}"/>
              </a:ext>
            </a:extLst>
          </p:cNvPr>
          <p:cNvSpPr txBox="1"/>
          <p:nvPr/>
        </p:nvSpPr>
        <p:spPr>
          <a:xfrm>
            <a:off x="10287141" y="430678"/>
            <a:ext cx="102638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Poppins" panose="00000500000000000000" pitchFamily="2" charset="0"/>
                <a:ea typeface="+mn-ea"/>
                <a:cs typeface="+mn-cs"/>
              </a:rPr>
              <a:t>Video</a:t>
            </a:r>
          </a:p>
        </p:txBody>
      </p:sp>
    </p:spTree>
    <p:extLst>
      <p:ext uri="{BB962C8B-B14F-4D97-AF65-F5344CB8AC3E}">
        <p14:creationId xmlns:p14="http://schemas.microsoft.com/office/powerpoint/2010/main" val="1250230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5A827-2386-AC0C-049C-583732346E3B}"/>
            </a:ext>
          </a:extLst>
        </p:cNvPr>
        <p:cNvGrpSpPr/>
        <p:nvPr/>
      </p:nvGrpSpPr>
      <p:grpSpPr>
        <a:xfrm>
          <a:off x="0" y="0"/>
          <a:ext cx="0" cy="0"/>
          <a:chOff x="0" y="0"/>
          <a:chExt cx="0" cy="0"/>
        </a:xfrm>
      </p:grpSpPr>
      <p:pic>
        <p:nvPicPr>
          <p:cNvPr id="8" name="Picture 2">
            <a:extLst>
              <a:ext uri="{FF2B5EF4-FFF2-40B4-BE49-F238E27FC236}">
                <a16:creationId xmlns:a16="http://schemas.microsoft.com/office/drawing/2014/main" id="{F28F1DD4-9C7E-24A5-BF6D-EC04C7783BA7}"/>
              </a:ext>
            </a:extLst>
          </p:cNvPr>
          <p:cNvPicPr>
            <a:picLocks noChangeAspect="1" noChangeArrowheads="1"/>
          </p:cNvPicPr>
          <p:nvPr/>
        </p:nvPicPr>
        <p:blipFill rotWithShape="1">
          <a:blip r:embed="rId3">
            <a:alphaModFix amt="28000"/>
            <a:extLst>
              <a:ext uri="{BEBA8EAE-BF5A-486C-A8C5-ECC9F3942E4B}">
                <a14:imgProps xmlns:a14="http://schemas.microsoft.com/office/drawing/2010/main">
                  <a14:imgLayer r:embed="rId4">
                    <a14:imgEffect>
                      <a14:sharpenSoften amount="-56000"/>
                    </a14:imgEffect>
                    <a14:imgEffect>
                      <a14:colorTemperature colorTemp="4700"/>
                    </a14:imgEffect>
                  </a14:imgLayer>
                </a14:imgProps>
              </a:ext>
              <a:ext uri="{28A0092B-C50C-407E-A947-70E740481C1C}">
                <a14:useLocalDpi xmlns:a14="http://schemas.microsoft.com/office/drawing/2010/main" val="0"/>
              </a:ext>
            </a:extLst>
          </a:blip>
          <a:srcRect l="27990" r="17202"/>
          <a:stretch/>
        </p:blipFill>
        <p:spPr bwMode="auto">
          <a:xfrm>
            <a:off x="4585217" y="0"/>
            <a:ext cx="761038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 name="Slide Number Placeholder 29">
            <a:extLst>
              <a:ext uri="{FF2B5EF4-FFF2-40B4-BE49-F238E27FC236}">
                <a16:creationId xmlns:a16="http://schemas.microsoft.com/office/drawing/2014/main" id="{9667E8D9-5FFD-1969-3D0E-FF6D7081139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391BA-CEDD-5849-9428-794A0F96AF47}" type="slidenum">
              <a:rPr kumimoji="0" lang="en-US" sz="800" b="0" i="0" u="none" strike="noStrike" kern="1200" cap="none" spc="0" normalizeH="0" baseline="0" noProof="0" smtClean="0">
                <a:ln>
                  <a:noFill/>
                </a:ln>
                <a:solidFill>
                  <a:srgbClr val="FFFFFF">
                    <a:lumMod val="50000"/>
                  </a:srgbClr>
                </a:solidFill>
                <a:effectLst/>
                <a:uLnTx/>
                <a:uFillTx/>
                <a:latin typeface="Delight Regular"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800" b="0" i="0" u="none" strike="noStrike" kern="1200" cap="none" spc="0" normalizeH="0" baseline="0" noProof="0">
              <a:ln>
                <a:noFill/>
              </a:ln>
              <a:solidFill>
                <a:srgbClr val="FFFFFF">
                  <a:lumMod val="50000"/>
                </a:srgbClr>
              </a:solidFill>
              <a:effectLst/>
              <a:uLnTx/>
              <a:uFillTx/>
              <a:latin typeface="Delight Regular" pitchFamily="2" charset="77"/>
              <a:ea typeface="+mn-ea"/>
              <a:cs typeface="+mn-cs"/>
            </a:endParaRPr>
          </a:p>
        </p:txBody>
      </p:sp>
      <p:sp>
        <p:nvSpPr>
          <p:cNvPr id="11" name="Header">
            <a:extLst>
              <a:ext uri="{FF2B5EF4-FFF2-40B4-BE49-F238E27FC236}">
                <a16:creationId xmlns:a16="http://schemas.microsoft.com/office/drawing/2014/main" id="{4A3A0FC4-1515-DE8B-AF60-D03964C51ECA}"/>
              </a:ext>
            </a:extLst>
          </p:cNvPr>
          <p:cNvSpPr txBox="1"/>
          <p:nvPr/>
        </p:nvSpPr>
        <p:spPr>
          <a:xfrm>
            <a:off x="335663" y="1091757"/>
            <a:ext cx="4027863" cy="4124206"/>
          </a:xfrm>
          <a:prstGeom prst="rect">
            <a:avLst/>
          </a:prstGeom>
          <a:noFill/>
        </p:spPr>
        <p:txBody>
          <a:bodyPr wrap="square" lIns="91440" tIns="45720" rIns="91440" bIns="45720" anchor="t">
            <a:spAutoFit/>
          </a:bodyPr>
          <a:lstStyle/>
          <a:p>
            <a:pPr lvl="0">
              <a:lnSpc>
                <a:spcPts val="2000"/>
              </a:lnSpc>
              <a:defRPr/>
            </a:pPr>
            <a:r>
              <a:rPr lang="en-US" sz="900" b="1" spc="120">
                <a:solidFill>
                  <a:srgbClr val="2964BA"/>
                </a:solidFill>
                <a:latin typeface="Poppins" pitchFamily="2" charset="77"/>
                <a:cs typeface="Poppins" pitchFamily="2" charset="77"/>
              </a:rPr>
              <a:t>AUDIENCE ACTIVATOR</a:t>
            </a:r>
          </a:p>
          <a:p>
            <a:pPr marL="0" marR="0" lvl="0" indent="0" algn="l" defTabSz="914400" rtl="0" eaLnBrk="1" fontAlgn="auto" latinLnBrk="0" hangingPunct="1">
              <a:lnSpc>
                <a:spcPts val="32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Delight Black" pitchFamily="2" charset="77"/>
              <a:ea typeface="+mn-ea"/>
              <a:cs typeface="+mn-cs"/>
            </a:endParaRPr>
          </a:p>
          <a:p>
            <a:pPr marL="0" marR="0" lvl="0" indent="0" algn="l" defTabSz="914400" rtl="0" eaLnBrk="1" fontAlgn="auto" latinLnBrk="0" hangingPunct="1">
              <a:lnSpc>
                <a:spcPts val="3400"/>
              </a:lnSpc>
              <a:spcBef>
                <a:spcPts val="0"/>
              </a:spcBef>
              <a:spcAft>
                <a:spcPts val="0"/>
              </a:spcAft>
              <a:buClrTx/>
              <a:buSzTx/>
              <a:buFontTx/>
              <a:buNone/>
              <a:tabLst/>
              <a:defRPr/>
            </a:pPr>
            <a:r>
              <a:rPr kumimoji="0" lang="en-US" sz="3600" b="1" i="0" u="none" strike="noStrike" kern="1200" cap="none" spc="0" normalizeH="0" baseline="0" noProof="0">
                <a:ln>
                  <a:noFill/>
                </a:ln>
                <a:solidFill>
                  <a:srgbClr val="161920"/>
                </a:solidFill>
                <a:effectLst/>
                <a:uLnTx/>
                <a:uFillTx/>
                <a:latin typeface="Poppins Black" pitchFamily="2" charset="77"/>
                <a:ea typeface="+mn-ea"/>
                <a:cs typeface="Poppins Black" pitchFamily="2" charset="77"/>
              </a:rPr>
              <a:t>Smart Mail</a:t>
            </a:r>
          </a:p>
          <a:p>
            <a:pPr marL="0" marR="0" lvl="0" indent="0" algn="l" defTabSz="914400" rtl="0" eaLnBrk="1" fontAlgn="auto" latinLnBrk="0" hangingPunct="1">
              <a:lnSpc>
                <a:spcPts val="34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61920"/>
              </a:solidFill>
              <a:effectLst/>
              <a:uLnTx/>
              <a:uFillTx/>
              <a:latin typeface="Poppins Black" pitchFamily="2" charset="77"/>
              <a:ea typeface="+mn-ea"/>
              <a:cs typeface="Poppins Black"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161920"/>
                </a:solidFill>
                <a:effectLst/>
                <a:uLnTx/>
                <a:uFillTx/>
                <a:latin typeface="Poppins" pitchFamily="2" charset="77"/>
                <a:ea typeface="+mn-ea"/>
                <a:cs typeface="Poppins" pitchFamily="2" charset="77"/>
              </a:rPr>
              <a:t>Target High Priority Prospects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a:ln>
                <a:noFill/>
              </a:ln>
              <a:solidFill>
                <a:srgbClr val="2964BA"/>
              </a:solidFill>
              <a:effectLst/>
              <a:uLnTx/>
              <a:uFillTx/>
              <a:latin typeface="Poppins" pitchFamily="2" charset="77"/>
              <a:ea typeface="+mn-ea"/>
              <a:cs typeface="Poppins" pitchFamily="2" charset="77"/>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a:ln>
                  <a:noFill/>
                </a:ln>
                <a:solidFill>
                  <a:srgbClr val="161920"/>
                </a:solidFill>
                <a:effectLst/>
                <a:uLnTx/>
                <a:uFillTx/>
                <a:latin typeface="Poppins" pitchFamily="2" charset="77"/>
                <a:ea typeface="+mn-ea"/>
                <a:cs typeface="Poppins" pitchFamily="2" charset="77"/>
              </a:rPr>
              <a:t>Smart Mail = Direct Mail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a:ln>
                  <a:noFill/>
                </a:ln>
                <a:solidFill>
                  <a:srgbClr val="161920"/>
                </a:solidFill>
                <a:effectLst/>
                <a:uLnTx/>
                <a:uFillTx/>
                <a:latin typeface="Poppins" pitchFamily="2" charset="77"/>
                <a:ea typeface="+mn-ea"/>
                <a:cs typeface="Poppins" pitchFamily="2" charset="77"/>
              </a:rPr>
              <a:t>AI technology tracks visitor’s buyer journey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a:ln>
                  <a:noFill/>
                </a:ln>
                <a:solidFill>
                  <a:srgbClr val="161920"/>
                </a:solidFill>
                <a:effectLst/>
                <a:uLnTx/>
                <a:uFillTx/>
                <a:latin typeface="Poppins" pitchFamily="2" charset="77"/>
                <a:ea typeface="+mn-ea"/>
                <a:cs typeface="Poppins" pitchFamily="2" charset="77"/>
              </a:rPr>
              <a:t>Send Smart Mail immediately following a visitor website visit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a:ln>
                  <a:noFill/>
                </a:ln>
                <a:solidFill>
                  <a:srgbClr val="161920"/>
                </a:solidFill>
                <a:effectLst/>
                <a:uLnTx/>
                <a:uFillTx/>
                <a:latin typeface="Poppins" pitchFamily="2" charset="77"/>
                <a:ea typeface="+mn-ea"/>
                <a:cs typeface="Poppins" pitchFamily="2" charset="77"/>
              </a:rPr>
              <a:t>Focus creative on Branding and “Why Buy” messaging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a:ln>
                  <a:noFill/>
                </a:ln>
                <a:solidFill>
                  <a:srgbClr val="161920"/>
                </a:solidFill>
                <a:effectLst/>
                <a:uLnTx/>
                <a:uFillTx/>
                <a:latin typeface="Poppins" pitchFamily="2" charset="77"/>
                <a:ea typeface="+mn-ea"/>
                <a:cs typeface="Poppins" pitchFamily="2" charset="77"/>
              </a:rPr>
              <a:t>Prioritize bottom-funnel site visitors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200" b="0" i="0" u="none" strike="noStrike" kern="1200" cap="none" spc="0" normalizeH="0" baseline="0" noProof="0">
              <a:ln>
                <a:noFill/>
              </a:ln>
              <a:solidFill>
                <a:srgbClr val="161920"/>
              </a:solidFill>
              <a:effectLst/>
              <a:uLnTx/>
              <a:uFillTx/>
              <a:latin typeface="Poppins" pitchFamily="2" charset="77"/>
              <a:ea typeface="+mn-ea"/>
              <a:cs typeface="Poppins" pitchFamily="2" charset="77"/>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200" b="0" i="0" u="none" strike="noStrike" kern="1200" cap="none" spc="0" normalizeH="0" baseline="0" noProof="0">
              <a:ln>
                <a:noFill/>
              </a:ln>
              <a:solidFill>
                <a:srgbClr val="161920"/>
              </a:solidFill>
              <a:effectLst/>
              <a:uLnTx/>
              <a:uFillTx/>
              <a:latin typeface="Poppins" pitchFamily="2" charset="77"/>
              <a:ea typeface="+mn-ea"/>
              <a:cs typeface="Poppi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161920"/>
              </a:solidFill>
              <a:effectLst/>
              <a:uLnTx/>
              <a:uFillTx/>
              <a:latin typeface="Poppins" pitchFamily="2" charset="77"/>
              <a:ea typeface="+mn-ea"/>
              <a:cs typeface="Poppi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161920"/>
              </a:solidFill>
              <a:effectLst/>
              <a:uLnTx/>
              <a:uFillTx/>
              <a:latin typeface="Poppins" pitchFamily="2" charset="77"/>
              <a:ea typeface="+mn-ea"/>
              <a:cs typeface="Poppins" pitchFamily="2" charset="77"/>
            </a:endParaRPr>
          </a:p>
        </p:txBody>
      </p:sp>
      <p:pic>
        <p:nvPicPr>
          <p:cNvPr id="3" name="Picture 2">
            <a:extLst>
              <a:ext uri="{FF2B5EF4-FFF2-40B4-BE49-F238E27FC236}">
                <a16:creationId xmlns:a16="http://schemas.microsoft.com/office/drawing/2014/main" id="{CAB756A0-21DB-45F5-DA93-6E2288FFE47D}"/>
              </a:ext>
            </a:extLst>
          </p:cNvPr>
          <p:cNvPicPr>
            <a:picLocks noChangeAspect="1"/>
          </p:cNvPicPr>
          <p:nvPr/>
        </p:nvPicPr>
        <p:blipFill>
          <a:blip r:embed="rId5"/>
          <a:stretch>
            <a:fillRect/>
          </a:stretch>
        </p:blipFill>
        <p:spPr>
          <a:xfrm>
            <a:off x="4993789" y="726392"/>
            <a:ext cx="5726103" cy="2188236"/>
          </a:xfrm>
          <a:prstGeom prst="rect">
            <a:avLst/>
          </a:prstGeom>
          <a:ln w="12700">
            <a:noFill/>
          </a:ln>
          <a:effectLst>
            <a:outerShdw blurRad="247415" dist="157162" dir="2700000" algn="tl" rotWithShape="0">
              <a:prstClr val="black">
                <a:alpha val="27000"/>
              </a:prstClr>
            </a:outerShdw>
          </a:effectLst>
        </p:spPr>
      </p:pic>
      <p:pic>
        <p:nvPicPr>
          <p:cNvPr id="6" name="Picture 5">
            <a:extLst>
              <a:ext uri="{FF2B5EF4-FFF2-40B4-BE49-F238E27FC236}">
                <a16:creationId xmlns:a16="http://schemas.microsoft.com/office/drawing/2014/main" id="{E23BC79C-A42A-F385-7E75-3C109B3C95B3}"/>
              </a:ext>
            </a:extLst>
          </p:cNvPr>
          <p:cNvPicPr>
            <a:picLocks noChangeAspect="1"/>
          </p:cNvPicPr>
          <p:nvPr/>
        </p:nvPicPr>
        <p:blipFill>
          <a:blip r:embed="rId6"/>
          <a:stretch>
            <a:fillRect/>
          </a:stretch>
        </p:blipFill>
        <p:spPr>
          <a:xfrm>
            <a:off x="6059671" y="3187202"/>
            <a:ext cx="5770749" cy="3087381"/>
          </a:xfrm>
          <a:prstGeom prst="rect">
            <a:avLst/>
          </a:prstGeom>
          <a:ln>
            <a:noFill/>
          </a:ln>
          <a:effectLst>
            <a:outerShdw blurRad="205905" dist="166780" dir="2700000" algn="tl" rotWithShape="0">
              <a:prstClr val="black">
                <a:alpha val="32000"/>
              </a:prstClr>
            </a:outerShdw>
          </a:effectLst>
        </p:spPr>
      </p:pic>
    </p:spTree>
    <p:extLst>
      <p:ext uri="{BB962C8B-B14F-4D97-AF65-F5344CB8AC3E}">
        <p14:creationId xmlns:p14="http://schemas.microsoft.com/office/powerpoint/2010/main" val="464793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6019D-E110-42CD-5440-D2B602B76634}"/>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EDCEF29-16A3-B72A-7FE5-507964C9585D}"/>
              </a:ext>
            </a:extLst>
          </p:cNvPr>
          <p:cNvSpPr>
            <a:spLocks noGrp="1"/>
          </p:cNvSpPr>
          <p:nvPr>
            <p:ph type="sldNum" sz="quarter" idx="4"/>
          </p:nvPr>
        </p:nvSpPr>
        <p:spPr/>
        <p:txBody>
          <a:bodyPr/>
          <a:lstStyle/>
          <a:p>
            <a:fld id="{8E3391BA-CEDD-5849-9428-794A0F96AF47}" type="slidenum">
              <a:rPr lang="en-US" smtClean="0"/>
              <a:pPr/>
              <a:t>19</a:t>
            </a:fld>
            <a:endParaRPr lang="en-US"/>
          </a:p>
        </p:txBody>
      </p:sp>
      <p:sp>
        <p:nvSpPr>
          <p:cNvPr id="2" name="TextBox 1">
            <a:extLst>
              <a:ext uri="{FF2B5EF4-FFF2-40B4-BE49-F238E27FC236}">
                <a16:creationId xmlns:a16="http://schemas.microsoft.com/office/drawing/2014/main" id="{246AB089-E730-A6EB-D15E-12FA7C0099B6}"/>
              </a:ext>
            </a:extLst>
          </p:cNvPr>
          <p:cNvSpPr txBox="1"/>
          <p:nvPr/>
        </p:nvSpPr>
        <p:spPr>
          <a:xfrm>
            <a:off x="305092" y="940211"/>
            <a:ext cx="4520908" cy="538609"/>
          </a:xfrm>
          <a:prstGeom prst="rect">
            <a:avLst/>
          </a:prstGeom>
          <a:noFill/>
        </p:spPr>
        <p:txBody>
          <a:bodyPr wrap="square" lIns="91440" tIns="45720" rIns="91440" bIns="45720" anchor="b">
            <a:spAutoFit/>
          </a:bodyPr>
          <a:lstStyle/>
          <a:p>
            <a:pPr>
              <a:lnSpc>
                <a:spcPts val="3200"/>
              </a:lnSpc>
            </a:pPr>
            <a:r>
              <a:rPr lang="en-US" sz="3600" b="1">
                <a:latin typeface="Poppins Black" pitchFamily="2" charset="77"/>
                <a:cs typeface="Poppins Black" pitchFamily="2" charset="77"/>
              </a:rPr>
              <a:t>My Auto Dealer</a:t>
            </a:r>
            <a:endParaRPr lang="en-US" sz="3600">
              <a:latin typeface="Poppins Light" pitchFamily="2" charset="77"/>
              <a:cs typeface="Poppins Light" pitchFamily="2" charset="77"/>
            </a:endParaRPr>
          </a:p>
        </p:txBody>
      </p:sp>
      <p:sp>
        <p:nvSpPr>
          <p:cNvPr id="3" name="TextBox 2">
            <a:extLst>
              <a:ext uri="{FF2B5EF4-FFF2-40B4-BE49-F238E27FC236}">
                <a16:creationId xmlns:a16="http://schemas.microsoft.com/office/drawing/2014/main" id="{28F78489-9F74-0A43-B520-71A3C3AB2ED0}"/>
              </a:ext>
            </a:extLst>
          </p:cNvPr>
          <p:cNvSpPr txBox="1"/>
          <p:nvPr/>
        </p:nvSpPr>
        <p:spPr>
          <a:xfrm>
            <a:off x="305091" y="519992"/>
            <a:ext cx="5174155" cy="282770"/>
          </a:xfrm>
          <a:prstGeom prst="rect">
            <a:avLst/>
          </a:prstGeom>
          <a:noFill/>
        </p:spPr>
        <p:txBody>
          <a:bodyPr wrap="square" lIns="91440" tIns="45720" rIns="91440" bIns="45720" rtlCol="0" anchor="t">
            <a:spAutoFit/>
          </a:bodyPr>
          <a:lstStyle/>
          <a:p>
            <a:pPr>
              <a:lnSpc>
                <a:spcPct val="150000"/>
              </a:lnSpc>
            </a:pPr>
            <a:r>
              <a:rPr lang="en-US" sz="900" b="1" spc="100">
                <a:solidFill>
                  <a:srgbClr val="0C6AC0"/>
                </a:solidFill>
                <a:latin typeface="Poppins" pitchFamily="2" charset="77"/>
                <a:cs typeface="Poppins" pitchFamily="2" charset="77"/>
              </a:rPr>
              <a:t>AUDIENCE ACTIVATOR</a:t>
            </a:r>
          </a:p>
        </p:txBody>
      </p:sp>
      <p:sp>
        <p:nvSpPr>
          <p:cNvPr id="5" name="Header">
            <a:extLst>
              <a:ext uri="{FF2B5EF4-FFF2-40B4-BE49-F238E27FC236}">
                <a16:creationId xmlns:a16="http://schemas.microsoft.com/office/drawing/2014/main" id="{6FB1441F-D7A9-35DC-40B0-052556E19873}"/>
              </a:ext>
            </a:extLst>
          </p:cNvPr>
          <p:cNvSpPr txBox="1"/>
          <p:nvPr/>
        </p:nvSpPr>
        <p:spPr>
          <a:xfrm>
            <a:off x="335663" y="1616269"/>
            <a:ext cx="3855337" cy="577081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161920"/>
                </a:solidFill>
                <a:effectLst/>
                <a:uLnTx/>
                <a:uFillTx/>
                <a:latin typeface="Poppins" pitchFamily="2" charset="77"/>
                <a:ea typeface="+mn-ea"/>
                <a:cs typeface="Poppins" pitchFamily="2" charset="77"/>
              </a:rPr>
              <a:t>Details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a:ln>
                <a:noFill/>
              </a:ln>
              <a:solidFill>
                <a:srgbClr val="2964BA"/>
              </a:solidFill>
              <a:effectLst/>
              <a:uLnTx/>
              <a:uFillTx/>
              <a:latin typeface="Poppins" pitchFamily="2" charset="77"/>
              <a:ea typeface="+mn-ea"/>
              <a:cs typeface="Poppins" pitchFamily="2" charset="77"/>
            </a:endParaRPr>
          </a:p>
          <a:p>
            <a:pPr marR="0" lvl="0" algn="l" defTabSz="914400" rtl="0" eaLnBrk="1" fontAlgn="auto" latinLnBrk="0" hangingPunct="1">
              <a:lnSpc>
                <a:spcPct val="100000"/>
              </a:lnSpc>
              <a:spcBef>
                <a:spcPts val="0"/>
              </a:spcBef>
              <a:spcAft>
                <a:spcPts val="0"/>
              </a:spcAft>
              <a:buClrTx/>
              <a:buSzTx/>
              <a:tabLst/>
              <a:defRPr/>
            </a:pPr>
            <a:r>
              <a:rPr kumimoji="0" lang="en-US" altLang="en-US" sz="1200" b="1" i="0" u="none" strike="noStrike" kern="1200" cap="none" spc="0" normalizeH="0" baseline="0" noProof="0">
                <a:ln>
                  <a:noFill/>
                </a:ln>
                <a:solidFill>
                  <a:srgbClr val="161920"/>
                </a:solidFill>
                <a:effectLst/>
                <a:uLnTx/>
                <a:uFillTx/>
                <a:latin typeface="Poppins" pitchFamily="2" charset="77"/>
                <a:ea typeface="+mn-ea"/>
                <a:cs typeface="Poppins" pitchFamily="2" charset="77"/>
              </a:rPr>
              <a:t>KPIs</a:t>
            </a:r>
          </a:p>
          <a:p>
            <a:pPr marR="0" lvl="0" algn="l" defTabSz="914400" rtl="0" eaLnBrk="1" fontAlgn="auto" latinLnBrk="0" hangingPunct="1">
              <a:lnSpc>
                <a:spcPct val="100000"/>
              </a:lnSpc>
              <a:spcBef>
                <a:spcPts val="0"/>
              </a:spcBef>
              <a:spcAft>
                <a:spcPts val="0"/>
              </a:spcAft>
              <a:buClrTx/>
              <a:buSzTx/>
              <a:tabLst/>
              <a:defRPr/>
            </a:pPr>
            <a:endParaRPr kumimoji="0" lang="en-US" altLang="en-US" sz="1200" b="1" i="0" u="none" strike="noStrike" kern="1200" cap="none" spc="0" normalizeH="0" baseline="0" noProof="0">
              <a:ln>
                <a:noFill/>
              </a:ln>
              <a:solidFill>
                <a:srgbClr val="161920"/>
              </a:solidFill>
              <a:effectLst/>
              <a:uLnTx/>
              <a:uFillTx/>
              <a:latin typeface="Poppins" pitchFamily="2" charset="77"/>
              <a:ea typeface="+mn-ea"/>
              <a:cs typeface="Poppins" pitchFamily="2" charset="77"/>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a:ln>
                  <a:noFill/>
                </a:ln>
                <a:solidFill>
                  <a:srgbClr val="161920"/>
                </a:solidFill>
                <a:effectLst/>
                <a:uLnTx/>
                <a:uFillTx/>
                <a:latin typeface="Poppins" pitchFamily="2" charset="77"/>
                <a:ea typeface="+mn-ea"/>
                <a:cs typeface="Poppins" pitchFamily="2" charset="77"/>
              </a:rPr>
              <a:t>Targeting high propensity captured shoppers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a:ln>
                  <a:noFill/>
                </a:ln>
                <a:solidFill>
                  <a:srgbClr val="161920"/>
                </a:solidFill>
                <a:effectLst/>
                <a:uLnTx/>
                <a:uFillTx/>
                <a:latin typeface="Poppins" pitchFamily="2" charset="77"/>
                <a:ea typeface="+mn-ea"/>
                <a:cs typeface="Poppins" pitchFamily="2" charset="77"/>
              </a:rPr>
              <a:t>Influence on Sales &amp; Service transactions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sz="1200">
              <a:solidFill>
                <a:srgbClr val="161920"/>
              </a:solidFill>
              <a:latin typeface="Poppins" pitchFamily="2" charset="77"/>
              <a:cs typeface="Poppins" pitchFamily="2" charset="77"/>
            </a:endParaRPr>
          </a:p>
          <a:p>
            <a:pPr lvl="0">
              <a:defRPr/>
            </a:pPr>
            <a:r>
              <a:rPr lang="en-US" altLang="en-US" sz="1200" b="1">
                <a:solidFill>
                  <a:srgbClr val="161920"/>
                </a:solidFill>
                <a:latin typeface="Poppins" pitchFamily="2" charset="77"/>
                <a:cs typeface="Poppins" pitchFamily="2" charset="77"/>
              </a:rPr>
              <a:t>HH Frequency</a:t>
            </a:r>
          </a:p>
          <a:p>
            <a:pPr lvl="0">
              <a:defRPr/>
            </a:pPr>
            <a:endParaRPr lang="en-US" altLang="en-US" sz="1200" b="1">
              <a:solidFill>
                <a:srgbClr val="161920"/>
              </a:solidFill>
              <a:latin typeface="Poppins" pitchFamily="2" charset="77"/>
              <a:cs typeface="Poppins" pitchFamily="2" charset="77"/>
            </a:endParaRPr>
          </a:p>
          <a:p>
            <a:pPr marL="285750" lvl="0" indent="-285750">
              <a:buFont typeface="Arial" panose="020B0604020202020204" pitchFamily="34" charset="0"/>
              <a:buChar char="•"/>
              <a:defRPr/>
            </a:pPr>
            <a:r>
              <a:rPr lang="en-US" altLang="en-US" sz="1200">
                <a:solidFill>
                  <a:srgbClr val="161920"/>
                </a:solidFill>
                <a:latin typeface="Poppins" pitchFamily="2" charset="77"/>
                <a:cs typeface="Poppins" pitchFamily="2" charset="77"/>
              </a:rPr>
              <a:t>Target 3.5 imp/week per Online device</a:t>
            </a:r>
          </a:p>
          <a:p>
            <a:pPr marL="285750" lvl="0" indent="-285750">
              <a:buFont typeface="Arial" panose="020B0604020202020204" pitchFamily="34" charset="0"/>
              <a:buChar char="•"/>
              <a:defRPr/>
            </a:pPr>
            <a:r>
              <a:rPr lang="en-US" altLang="en-US" sz="1200">
                <a:solidFill>
                  <a:srgbClr val="161920"/>
                </a:solidFill>
                <a:latin typeface="Poppins" pitchFamily="2" charset="77"/>
                <a:cs typeface="Poppins" pitchFamily="2" charset="77"/>
              </a:rPr>
              <a:t>~3 Devices per household</a:t>
            </a:r>
          </a:p>
          <a:p>
            <a:pPr marL="285750" lvl="0" indent="-285750">
              <a:buFont typeface="Arial" panose="020B0604020202020204" pitchFamily="34" charset="0"/>
              <a:buChar char="•"/>
              <a:defRPr/>
            </a:pPr>
            <a:r>
              <a:rPr lang="en-US" altLang="en-US" sz="1200">
                <a:solidFill>
                  <a:srgbClr val="161920"/>
                </a:solidFill>
                <a:latin typeface="Poppins" pitchFamily="2" charset="77"/>
                <a:cs typeface="Poppins" pitchFamily="2" charset="77"/>
              </a:rPr>
              <a:t>Email one mailer per HH</a:t>
            </a:r>
          </a:p>
          <a:p>
            <a:pPr marR="0" lvl="0" algn="l" defTabSz="914400" rtl="0" eaLnBrk="1" fontAlgn="auto" latinLnBrk="0" hangingPunct="1">
              <a:lnSpc>
                <a:spcPct val="100000"/>
              </a:lnSpc>
              <a:spcBef>
                <a:spcPts val="0"/>
              </a:spcBef>
              <a:spcAft>
                <a:spcPts val="0"/>
              </a:spcAft>
              <a:buClrTx/>
              <a:buSzTx/>
              <a:tabLst/>
              <a:defRPr/>
            </a:pPr>
            <a:endParaRPr kumimoji="0" lang="en-US" altLang="en-US" sz="1200" b="0" i="0" u="none" strike="noStrike" kern="1200" cap="none" spc="0" normalizeH="0" baseline="0" noProof="0">
              <a:ln>
                <a:noFill/>
              </a:ln>
              <a:solidFill>
                <a:srgbClr val="161920"/>
              </a:solidFill>
              <a:effectLst/>
              <a:uLnTx/>
              <a:uFillTx/>
              <a:latin typeface="Poppins" pitchFamily="2" charset="77"/>
              <a:ea typeface="+mn-ea"/>
              <a:cs typeface="Poppins" pitchFamily="2" charset="77"/>
            </a:endParaRPr>
          </a:p>
          <a:p>
            <a:pPr lvl="0">
              <a:defRPr/>
            </a:pPr>
            <a:r>
              <a:rPr lang="en-US" altLang="en-US" sz="1200" b="1">
                <a:solidFill>
                  <a:srgbClr val="161920"/>
                </a:solidFill>
                <a:latin typeface="Poppins" pitchFamily="2" charset="77"/>
                <a:cs typeface="Poppins" pitchFamily="2" charset="77"/>
              </a:rPr>
              <a:t>Geography</a:t>
            </a:r>
          </a:p>
          <a:p>
            <a:pPr lvl="0">
              <a:defRPr/>
            </a:pPr>
            <a:endParaRPr lang="en-US" altLang="en-US" sz="1200" b="1">
              <a:solidFill>
                <a:srgbClr val="161920"/>
              </a:solidFill>
              <a:latin typeface="Poppins" pitchFamily="2" charset="77"/>
              <a:cs typeface="Poppins" pitchFamily="2" charset="77"/>
            </a:endParaRPr>
          </a:p>
          <a:p>
            <a:pPr marL="285750" lvl="0" indent="-285750">
              <a:buFont typeface="Arial" panose="020B0604020202020204" pitchFamily="34" charset="0"/>
              <a:buChar char="•"/>
              <a:defRPr/>
            </a:pPr>
            <a:r>
              <a:rPr lang="en-US" altLang="en-US" sz="1200">
                <a:solidFill>
                  <a:srgbClr val="161920"/>
                </a:solidFill>
                <a:latin typeface="Poppins" pitchFamily="2" charset="77"/>
                <a:cs typeface="Poppins" pitchFamily="2" charset="77"/>
              </a:rPr>
              <a:t>Website devices transformed to households</a:t>
            </a:r>
          </a:p>
          <a:p>
            <a:pPr lvl="0">
              <a:defRPr/>
            </a:pPr>
            <a:endParaRPr kumimoji="0" lang="en-US" altLang="en-US" sz="1200" b="0" i="0" u="none" strike="noStrike" kern="1200" cap="none" spc="0" normalizeH="0" baseline="0" noProof="0">
              <a:ln>
                <a:noFill/>
              </a:ln>
              <a:solidFill>
                <a:srgbClr val="161920"/>
              </a:solidFill>
              <a:effectLst/>
              <a:uLnTx/>
              <a:uFillTx/>
              <a:latin typeface="Poppins" pitchFamily="2" charset="77"/>
              <a:ea typeface="+mn-ea"/>
              <a:cs typeface="Poppins" pitchFamily="2" charset="77"/>
            </a:endParaRPr>
          </a:p>
          <a:p>
            <a:pPr lvl="0">
              <a:lnSpc>
                <a:spcPct val="125000"/>
              </a:lnSpc>
              <a:defRPr/>
            </a:pPr>
            <a:r>
              <a:rPr lang="en-US" sz="1000" i="1">
                <a:solidFill>
                  <a:srgbClr val="000000"/>
                </a:solidFill>
                <a:latin typeface="Poppins"/>
                <a:cs typeface="Poppins"/>
              </a:rPr>
              <a:t>*Rates and Deliverables are estimates to drive business outcomes. As part of the service agreement, adjustments will be made with transparency.</a:t>
            </a:r>
          </a:p>
          <a:p>
            <a:pPr lvl="0">
              <a:lnSpc>
                <a:spcPct val="125000"/>
              </a:lnSpc>
              <a:defRPr/>
            </a:pPr>
            <a:endParaRPr lang="en-US" sz="1000" i="1">
              <a:latin typeface="Poppins"/>
              <a:cs typeface="Poppins"/>
            </a:endParaRPr>
          </a:p>
          <a:p>
            <a:pPr lvl="0">
              <a:lnSpc>
                <a:spcPct val="125000"/>
              </a:lnSpc>
              <a:defRPr/>
            </a:pPr>
            <a:r>
              <a:rPr lang="en-US" sz="1000" i="1">
                <a:solidFill>
                  <a:srgbClr val="000000"/>
                </a:solidFill>
                <a:latin typeface="Poppins"/>
                <a:cs typeface="Poppins"/>
              </a:rPr>
              <a:t>12-month agreement may be cancelled with 30-day’s notice after 90 days.</a:t>
            </a:r>
          </a:p>
          <a:p>
            <a:pPr lvl="0">
              <a:defRPr/>
            </a:pPr>
            <a:endParaRPr kumimoji="0" lang="en-US" altLang="en-US" sz="1200" b="0" i="0" u="none" strike="noStrike" kern="1200" cap="none" spc="0" normalizeH="0" baseline="0" noProof="0">
              <a:ln>
                <a:noFill/>
              </a:ln>
              <a:solidFill>
                <a:srgbClr val="161920"/>
              </a:solidFill>
              <a:effectLst/>
              <a:uLnTx/>
              <a:uFillTx/>
              <a:latin typeface="Poppins" pitchFamily="2" charset="77"/>
              <a:ea typeface="+mn-ea"/>
              <a:cs typeface="Poppins" pitchFamily="2" charset="77"/>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200" b="0" i="0" u="none" strike="noStrike" kern="1200" cap="none" spc="0" normalizeH="0" baseline="0" noProof="0">
              <a:ln>
                <a:noFill/>
              </a:ln>
              <a:solidFill>
                <a:srgbClr val="161920"/>
              </a:solidFill>
              <a:effectLst/>
              <a:uLnTx/>
              <a:uFillTx/>
              <a:latin typeface="Poppins" pitchFamily="2" charset="77"/>
              <a:ea typeface="+mn-ea"/>
              <a:cs typeface="Poppins" pitchFamily="2" charset="77"/>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200" b="0" i="0" u="none" strike="noStrike" kern="1200" cap="none" spc="0" normalizeH="0" baseline="0" noProof="0">
              <a:ln>
                <a:noFill/>
              </a:ln>
              <a:solidFill>
                <a:srgbClr val="161920"/>
              </a:solidFill>
              <a:effectLst/>
              <a:uLnTx/>
              <a:uFillTx/>
              <a:latin typeface="Poppins" pitchFamily="2" charset="77"/>
              <a:ea typeface="+mn-ea"/>
              <a:cs typeface="Poppins" pitchFamily="2" charset="77"/>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200" b="0" i="0" u="none" strike="noStrike" kern="1200" cap="none" spc="0" normalizeH="0" baseline="0" noProof="0">
              <a:ln>
                <a:noFill/>
              </a:ln>
              <a:solidFill>
                <a:srgbClr val="161920"/>
              </a:solidFill>
              <a:effectLst/>
              <a:uLnTx/>
              <a:uFillTx/>
              <a:latin typeface="Poppins" pitchFamily="2" charset="77"/>
              <a:ea typeface="+mn-ea"/>
              <a:cs typeface="Poppi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161920"/>
              </a:solidFill>
              <a:effectLst/>
              <a:uLnTx/>
              <a:uFillTx/>
              <a:latin typeface="Poppins" pitchFamily="2" charset="77"/>
              <a:ea typeface="+mn-ea"/>
              <a:cs typeface="Poppi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161920"/>
              </a:solidFill>
              <a:effectLst/>
              <a:uLnTx/>
              <a:uFillTx/>
              <a:latin typeface="Poppins" pitchFamily="2" charset="77"/>
              <a:ea typeface="+mn-ea"/>
              <a:cs typeface="Poppins" pitchFamily="2" charset="77"/>
            </a:endParaRPr>
          </a:p>
        </p:txBody>
      </p:sp>
      <p:sp>
        <p:nvSpPr>
          <p:cNvPr id="10" name="TextBox 9">
            <a:extLst>
              <a:ext uri="{FF2B5EF4-FFF2-40B4-BE49-F238E27FC236}">
                <a16:creationId xmlns:a16="http://schemas.microsoft.com/office/drawing/2014/main" id="{2DFB629D-4E67-3183-C363-F4A96AF9DFD2}"/>
              </a:ext>
            </a:extLst>
          </p:cNvPr>
          <p:cNvSpPr txBox="1"/>
          <p:nvPr/>
        </p:nvSpPr>
        <p:spPr>
          <a:xfrm>
            <a:off x="4584698" y="979623"/>
            <a:ext cx="7271638" cy="600164"/>
          </a:xfrm>
          <a:prstGeom prst="rect">
            <a:avLst/>
          </a:prstGeom>
          <a:solidFill>
            <a:srgbClr val="0C6AC0"/>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accent2"/>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accent2"/>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accent2"/>
              </a:solidFill>
              <a:effectLst/>
              <a:uLnTx/>
              <a:uFillTx/>
              <a:latin typeface="Poppins" pitchFamily="2" charset="77"/>
              <a:ea typeface="+mn-ea"/>
              <a:cs typeface="Poppins" pitchFamily="2" charset="77"/>
            </a:endParaRPr>
          </a:p>
        </p:txBody>
      </p:sp>
      <p:graphicFrame>
        <p:nvGraphicFramePr>
          <p:cNvPr id="11" name="Table 10">
            <a:extLst>
              <a:ext uri="{FF2B5EF4-FFF2-40B4-BE49-F238E27FC236}">
                <a16:creationId xmlns:a16="http://schemas.microsoft.com/office/drawing/2014/main" id="{DD5F4C87-A0E5-20B7-1552-3AE65315E723}"/>
              </a:ext>
            </a:extLst>
          </p:cNvPr>
          <p:cNvGraphicFramePr>
            <a:graphicFrameLocks noGrp="1"/>
          </p:cNvGraphicFramePr>
          <p:nvPr>
            <p:extLst>
              <p:ext uri="{D42A27DB-BD31-4B8C-83A1-F6EECF244321}">
                <p14:modId xmlns:p14="http://schemas.microsoft.com/office/powerpoint/2010/main" val="3014978825"/>
              </p:ext>
            </p:extLst>
          </p:nvPr>
        </p:nvGraphicFramePr>
        <p:xfrm>
          <a:off x="4584699" y="1641619"/>
          <a:ext cx="7271638" cy="4069802"/>
        </p:xfrm>
        <a:graphic>
          <a:graphicData uri="http://schemas.openxmlformats.org/drawingml/2006/table">
            <a:tbl>
              <a:tblPr firstRow="1" bandRow="1">
                <a:tableStyleId>{5C22544A-7EE6-4342-B048-85BDC9FD1C3A}</a:tableStyleId>
              </a:tblPr>
              <a:tblGrid>
                <a:gridCol w="2587150">
                  <a:extLst>
                    <a:ext uri="{9D8B030D-6E8A-4147-A177-3AD203B41FA5}">
                      <a16:colId xmlns:a16="http://schemas.microsoft.com/office/drawing/2014/main" val="3806760868"/>
                    </a:ext>
                  </a:extLst>
                </a:gridCol>
                <a:gridCol w="1561496">
                  <a:extLst>
                    <a:ext uri="{9D8B030D-6E8A-4147-A177-3AD203B41FA5}">
                      <a16:colId xmlns:a16="http://schemas.microsoft.com/office/drawing/2014/main" val="683112877"/>
                    </a:ext>
                  </a:extLst>
                </a:gridCol>
                <a:gridCol w="1561496">
                  <a:extLst>
                    <a:ext uri="{9D8B030D-6E8A-4147-A177-3AD203B41FA5}">
                      <a16:colId xmlns:a16="http://schemas.microsoft.com/office/drawing/2014/main" val="1018567149"/>
                    </a:ext>
                  </a:extLst>
                </a:gridCol>
                <a:gridCol w="1561496">
                  <a:extLst>
                    <a:ext uri="{9D8B030D-6E8A-4147-A177-3AD203B41FA5}">
                      <a16:colId xmlns:a16="http://schemas.microsoft.com/office/drawing/2014/main" val="898399241"/>
                    </a:ext>
                  </a:extLst>
                </a:gridCol>
              </a:tblGrid>
              <a:tr h="565204">
                <a:tc>
                  <a:txBody>
                    <a:bodyPr/>
                    <a:lstStyle/>
                    <a:p>
                      <a:pPr algn="ctr"/>
                      <a:r>
                        <a:rPr lang="en-US" sz="1000" b="1">
                          <a:solidFill>
                            <a:schemeClr val="bg1"/>
                          </a:solidFill>
                          <a:latin typeface="Poppins"/>
                          <a:cs typeface="Poppins"/>
                        </a:rPr>
                        <a:t>Channel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000" b="1">
                          <a:solidFill>
                            <a:schemeClr val="bg1"/>
                          </a:solidFill>
                          <a:latin typeface="Poppins"/>
                          <a:cs typeface="Poppins"/>
                        </a:rPr>
                        <a:t>Monthly Budget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000" b="1">
                          <a:solidFill>
                            <a:schemeClr val="bg1"/>
                          </a:solidFill>
                          <a:latin typeface="Poppins"/>
                          <a:cs typeface="Poppins"/>
                        </a:rPr>
                        <a:t>Target Households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000" b="1">
                          <a:solidFill>
                            <a:schemeClr val="bg1"/>
                          </a:solidFill>
                          <a:latin typeface="Poppins"/>
                          <a:cs typeface="Poppins"/>
                        </a:rPr>
                        <a:t>Monthly Cost Per Household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875566089"/>
                  </a:ext>
                </a:extLst>
              </a:tr>
              <a:tr h="534329">
                <a:tc>
                  <a:txBody>
                    <a:bodyPr/>
                    <a:lstStyle/>
                    <a:p>
                      <a:pPr lvl="0">
                        <a:buNone/>
                      </a:pPr>
                      <a:r>
                        <a:rPr lang="en-US" sz="1000" b="0">
                          <a:latin typeface="Poppins"/>
                          <a:cs typeface="Poppins"/>
                        </a:rPr>
                        <a:t>CTV (60% Premium Channels)</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0">
                      <a:noFill/>
                    </a:lnTlToBr>
                    <a:lnBlToTr w="0">
                      <a:noFill/>
                    </a:lnBlToTr>
                    <a:noFill/>
                  </a:tcPr>
                </a:tc>
                <a:tc>
                  <a:txBody>
                    <a:bodyPr/>
                    <a:lstStyle/>
                    <a:p>
                      <a:pPr lvl="0" algn="ctr">
                        <a:buNone/>
                      </a:pPr>
                      <a:r>
                        <a:rPr lang="en-US" sz="1000" b="0">
                          <a:latin typeface="Poppins"/>
                          <a:cs typeface="Poppins"/>
                        </a:rPr>
                        <a:t>$4,366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0">
                      <a:noFill/>
                    </a:lnTlToBr>
                    <a:lnBlToTr w="0">
                      <a:noFill/>
                    </a:lnBlToTr>
                    <a:noFill/>
                  </a:tcPr>
                </a:tc>
                <a:tc>
                  <a:txBody>
                    <a:bodyPr/>
                    <a:lstStyle/>
                    <a:p>
                      <a:pPr lvl="0" algn="ctr">
                        <a:buNone/>
                      </a:pPr>
                      <a:r>
                        <a:rPr lang="en-US" sz="1000" b="0">
                          <a:latin typeface="Poppins"/>
                          <a:cs typeface="Poppins"/>
                        </a:rPr>
                        <a:t>2,000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0">
                      <a:noFill/>
                    </a:lnTlToBr>
                    <a:lnBlToTr w="0">
                      <a:noFill/>
                    </a:lnBlToTr>
                    <a:noFill/>
                  </a:tcPr>
                </a:tc>
                <a:tc>
                  <a:txBody>
                    <a:bodyPr/>
                    <a:lstStyle/>
                    <a:p>
                      <a:pPr lvl="0" algn="ctr">
                        <a:buNone/>
                      </a:pPr>
                      <a:r>
                        <a:rPr lang="en-US" sz="1000" b="0">
                          <a:latin typeface="Poppins"/>
                          <a:cs typeface="Poppins"/>
                        </a:rPr>
                        <a:t>$2.18</a:t>
                      </a:r>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0">
                      <a:noFill/>
                    </a:lnTlToBr>
                    <a:lnBlToTr w="0">
                      <a:noFill/>
                    </a:lnBlToTr>
                    <a:noFill/>
                  </a:tcPr>
                </a:tc>
                <a:extLst>
                  <a:ext uri="{0D108BD9-81ED-4DB2-BD59-A6C34878D82A}">
                    <a16:rowId xmlns:a16="http://schemas.microsoft.com/office/drawing/2014/main" val="1032605134"/>
                  </a:ext>
                </a:extLst>
              </a:tr>
              <a:tr h="534329">
                <a:tc>
                  <a:txBody>
                    <a:bodyPr/>
                    <a:lstStyle/>
                    <a:p>
                      <a:pPr lvl="0">
                        <a:buNone/>
                      </a:pPr>
                      <a:r>
                        <a:rPr lang="en-US" sz="1000" b="0">
                          <a:latin typeface="Poppins"/>
                          <a:cs typeface="Poppins"/>
                        </a:rPr>
                        <a:t>Addressable Online video </a:t>
                      </a:r>
                    </a:p>
                    <a:p>
                      <a:pPr lvl="0">
                        <a:buNone/>
                      </a:pPr>
                      <a:r>
                        <a:rPr lang="en-US" sz="1000" b="0">
                          <a:latin typeface="Poppins"/>
                          <a:cs typeface="Poppins"/>
                        </a:rPr>
                        <a:t>(OLV)</a:t>
                      </a:r>
                      <a:endParaRPr lang="en-US" sz="1000" b="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US" sz="1000" b="0">
                          <a:latin typeface="Poppins"/>
                          <a:cs typeface="Poppins"/>
                        </a:rPr>
                        <a:t>$4,140</a:t>
                      </a:r>
                      <a:endParaRPr lang="en-US" sz="1000" b="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Poppins"/>
                          <a:ea typeface="+mn-ea"/>
                          <a:cs typeface="Poppins"/>
                        </a:rPr>
                        <a:t>2,000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US" sz="1000" b="0">
                          <a:latin typeface="Poppins"/>
                          <a:cs typeface="Poppins"/>
                        </a:rPr>
                        <a:t>$2.07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4790810"/>
                  </a:ext>
                </a:extLst>
              </a:tr>
              <a:tr h="534329">
                <a:tc>
                  <a:txBody>
                    <a:bodyPr/>
                    <a:lstStyle/>
                    <a:p>
                      <a:pPr lvl="0">
                        <a:buNone/>
                      </a:pPr>
                      <a:r>
                        <a:rPr lang="en-US" sz="1000" b="0">
                          <a:latin typeface="Poppins"/>
                          <a:cs typeface="Poppins"/>
                        </a:rPr>
                        <a:t>Addressable Display</a:t>
                      </a:r>
                      <a:endParaRPr lang="en-US" sz="1000" b="0"/>
                    </a:p>
                  </a:txBody>
                  <a:tcPr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noFill/>
                  </a:tcPr>
                </a:tc>
                <a:tc>
                  <a:txBody>
                    <a:bodyPr/>
                    <a:lstStyle/>
                    <a:p>
                      <a:pPr lvl="0" algn="ctr">
                        <a:buNone/>
                      </a:pPr>
                      <a:r>
                        <a:rPr lang="en-US" sz="1000" b="0">
                          <a:latin typeface="Poppins"/>
                          <a:cs typeface="Poppins"/>
                        </a:rPr>
                        <a:t>$2,688</a:t>
                      </a:r>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0">
                      <a:noFill/>
                    </a:lnTlToBr>
                    <a:lnBlToTr w="0">
                      <a:noFill/>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Poppins"/>
                          <a:ea typeface="+mn-ea"/>
                          <a:cs typeface="Poppins"/>
                        </a:rPr>
                        <a:t>2,000</a:t>
                      </a:r>
                    </a:p>
                  </a:txBody>
                  <a:tcPr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noFill/>
                  </a:tcPr>
                </a:tc>
                <a:tc>
                  <a:txBody>
                    <a:bodyPr/>
                    <a:lstStyle/>
                    <a:p>
                      <a:pPr marL="0" marR="0" lvl="0" indent="0" algn="ctr" rtl="0">
                        <a:lnSpc>
                          <a:spcPct val="100000"/>
                        </a:lnSpc>
                        <a:spcBef>
                          <a:spcPts val="0"/>
                        </a:spcBef>
                        <a:spcAft>
                          <a:spcPts val="0"/>
                        </a:spcAft>
                        <a:buClrTx/>
                        <a:buSzTx/>
                        <a:buFontTx/>
                        <a:buNone/>
                      </a:pPr>
                      <a:r>
                        <a:rPr lang="en-US" sz="1000" b="0">
                          <a:latin typeface="Poppins"/>
                          <a:cs typeface="Poppins"/>
                        </a:rPr>
                        <a:t>$1.34</a:t>
                      </a:r>
                    </a:p>
                  </a:txBody>
                  <a:tcPr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noFill/>
                  </a:tcPr>
                </a:tc>
                <a:extLst>
                  <a:ext uri="{0D108BD9-81ED-4DB2-BD59-A6C34878D82A}">
                    <a16:rowId xmlns:a16="http://schemas.microsoft.com/office/drawing/2014/main" val="3952224652"/>
                  </a:ext>
                </a:extLst>
              </a:tr>
              <a:tr h="548541">
                <a:tc>
                  <a:txBody>
                    <a:bodyPr/>
                    <a:lstStyle/>
                    <a:p>
                      <a:pPr lvl="0">
                        <a:buNone/>
                      </a:pPr>
                      <a:r>
                        <a:rPr lang="en-US" sz="1000" b="0">
                          <a:latin typeface="Poppins"/>
                          <a:cs typeface="Poppins"/>
                        </a:rPr>
                        <a:t>Nexstar </a:t>
                      </a:r>
                      <a:r>
                        <a:rPr lang="en-US" sz="1000" b="0" err="1">
                          <a:latin typeface="Poppins"/>
                          <a:cs typeface="Poppins"/>
                        </a:rPr>
                        <a:t>SmartMail</a:t>
                      </a:r>
                      <a:endParaRPr lang="en-US" sz="1000" b="0"/>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lnTlToBr w="0">
                      <a:noFill/>
                    </a:lnTlToBr>
                    <a:lnBlToTr w="0">
                      <a:noFill/>
                    </a:lnBlToTr>
                    <a:noFill/>
                  </a:tcPr>
                </a:tc>
                <a:tc>
                  <a:txBody>
                    <a:bodyPr/>
                    <a:lstStyle/>
                    <a:p>
                      <a:pPr lvl="0" algn="ctr">
                        <a:buNone/>
                      </a:pPr>
                      <a:r>
                        <a:rPr lang="en-US" sz="1000" b="0">
                          <a:latin typeface="Poppins"/>
                          <a:cs typeface="Poppins"/>
                        </a:rPr>
                        <a:t>$3,750</a:t>
                      </a:r>
                      <a:endParaRPr lang="en-US" sz="1000" b="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0">
                      <a:noFill/>
                    </a:lnTlToBr>
                    <a:lnBlToTr w="0">
                      <a:noFill/>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Poppins"/>
                          <a:ea typeface="+mn-ea"/>
                          <a:cs typeface="Poppins"/>
                        </a:rPr>
                        <a:t>2,000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lnTlToBr w="0">
                      <a:noFill/>
                    </a:lnTlToBr>
                    <a:lnBlToTr w="0">
                      <a:noFill/>
                    </a:lnBlToTr>
                    <a:noFill/>
                  </a:tcPr>
                </a:tc>
                <a:tc>
                  <a:txBody>
                    <a:bodyPr/>
                    <a:lstStyle/>
                    <a:p>
                      <a:pPr lvl="0" algn="ctr">
                        <a:buNone/>
                      </a:pPr>
                      <a:r>
                        <a:rPr lang="en-US" sz="1000" b="0">
                          <a:latin typeface="Poppins"/>
                          <a:cs typeface="Poppins"/>
                        </a:rPr>
                        <a:t>$1.88</a:t>
                      </a:r>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lnTlToBr w="0">
                      <a:noFill/>
                    </a:lnTlToBr>
                    <a:lnBlToTr w="0">
                      <a:noFill/>
                    </a:lnBlToTr>
                    <a:noFill/>
                  </a:tcPr>
                </a:tc>
                <a:extLst>
                  <a:ext uri="{0D108BD9-81ED-4DB2-BD59-A6C34878D82A}">
                    <a16:rowId xmlns:a16="http://schemas.microsoft.com/office/drawing/2014/main" val="1481276686"/>
                  </a:ext>
                </a:extLst>
              </a:tr>
              <a:tr h="676535">
                <a:tc>
                  <a:txBody>
                    <a:bodyPr/>
                    <a:lstStyle/>
                    <a:p>
                      <a:pPr lvl="0">
                        <a:buNone/>
                      </a:pPr>
                      <a:r>
                        <a:rPr lang="en-US" sz="1000" b="0">
                          <a:latin typeface="Poppins"/>
                          <a:cs typeface="Poppins"/>
                        </a:rPr>
                        <a:t>AI Platform </a:t>
                      </a:r>
                      <a:endParaRPr lang="en-US" sz="1000" b="0"/>
                    </a:p>
                  </a:txBody>
                  <a:tcPr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0">
                      <a:noFill/>
                    </a:lnTlToBr>
                    <a:lnBlToTr w="0">
                      <a:noFill/>
                    </a:lnBlToTr>
                    <a:noFill/>
                  </a:tcPr>
                </a:tc>
                <a:tc>
                  <a:txBody>
                    <a:bodyPr/>
                    <a:lstStyle/>
                    <a:p>
                      <a:pPr lvl="0" algn="ctr">
                        <a:buNone/>
                      </a:pPr>
                      <a:r>
                        <a:rPr lang="en-US" sz="1000" b="0">
                          <a:latin typeface="Poppins"/>
                          <a:cs typeface="Poppins"/>
                        </a:rPr>
                        <a:t>$2,000</a:t>
                      </a:r>
                      <a:endParaRPr lang="en-US" sz="1000" b="0"/>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0">
                      <a:noFill/>
                    </a:lnTlToBr>
                    <a:lnBlToTr w="0">
                      <a:noFill/>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Poppins"/>
                          <a:ea typeface="+mn-ea"/>
                          <a:cs typeface="Poppins"/>
                        </a:rPr>
                        <a:t>2,000</a:t>
                      </a:r>
                    </a:p>
                  </a:txBody>
                  <a:tcPr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0">
                      <a:noFill/>
                    </a:lnTlToBr>
                    <a:lnBlToTr w="0">
                      <a:noFill/>
                    </a:lnBlToTr>
                    <a:noFill/>
                  </a:tcPr>
                </a:tc>
                <a:tc>
                  <a:txBody>
                    <a:bodyPr/>
                    <a:lstStyle/>
                    <a:p>
                      <a:pPr lvl="0" algn="ctr">
                        <a:buNone/>
                      </a:pPr>
                      <a:r>
                        <a:rPr lang="en-US" sz="1000" b="0">
                          <a:latin typeface="Poppins"/>
                          <a:cs typeface="Poppins"/>
                        </a:rPr>
                        <a:t>$1.00</a:t>
                      </a:r>
                    </a:p>
                  </a:txBody>
                  <a:tcPr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0">
                      <a:noFill/>
                    </a:lnTlToBr>
                    <a:lnBlToTr w="0">
                      <a:noFill/>
                    </a:lnBlToTr>
                    <a:noFill/>
                  </a:tcPr>
                </a:tc>
                <a:extLst>
                  <a:ext uri="{0D108BD9-81ED-4DB2-BD59-A6C34878D82A}">
                    <a16:rowId xmlns:a16="http://schemas.microsoft.com/office/drawing/2014/main" val="589321752"/>
                  </a:ext>
                </a:extLst>
              </a:tr>
              <a:tr h="676535">
                <a:tc>
                  <a:txBody>
                    <a:bodyPr/>
                    <a:lstStyle/>
                    <a:p>
                      <a:pPr lvl="0">
                        <a:buNone/>
                      </a:pPr>
                      <a:r>
                        <a:rPr lang="en-US" sz="1000" b="1">
                          <a:solidFill>
                            <a:schemeClr val="accent2"/>
                          </a:solidFill>
                        </a:rPr>
                        <a:t>Total</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lnTlToBr w="0">
                      <a:noFill/>
                    </a:lnTlToBr>
                    <a:lnBlToTr w="0">
                      <a:noFill/>
                    </a:lnBlToTr>
                    <a:noFill/>
                  </a:tcPr>
                </a:tc>
                <a:tc>
                  <a:txBody>
                    <a:bodyPr/>
                    <a:lstStyle/>
                    <a:p>
                      <a:pPr lvl="0" algn="ctr">
                        <a:buNone/>
                      </a:pPr>
                      <a:r>
                        <a:rPr lang="en-US" sz="1000" b="1">
                          <a:solidFill>
                            <a:schemeClr val="accent2"/>
                          </a:solidFill>
                        </a:rPr>
                        <a:t>$16,944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lnTlToBr w="0">
                      <a:noFill/>
                    </a:lnTlToBr>
                    <a:lnBlToTr w="0">
                      <a:noFill/>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accent2"/>
                          </a:solidFill>
                          <a:effectLst/>
                          <a:uLnTx/>
                          <a:uFillTx/>
                          <a:latin typeface="Poppins"/>
                          <a:ea typeface="+mn-ea"/>
                          <a:cs typeface="Poppins"/>
                        </a:rPr>
                        <a:t>2,000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lnTlToBr w="0">
                      <a:noFill/>
                    </a:lnTlToBr>
                    <a:lnBlToTr w="0">
                      <a:noFill/>
                    </a:lnBlToTr>
                    <a:noFill/>
                  </a:tcPr>
                </a:tc>
                <a:tc>
                  <a:txBody>
                    <a:bodyPr/>
                    <a:lstStyle/>
                    <a:p>
                      <a:pPr lvl="0" algn="ctr">
                        <a:buNone/>
                      </a:pPr>
                      <a:r>
                        <a:rPr lang="en-US" sz="1000" b="1">
                          <a:solidFill>
                            <a:schemeClr val="accent2"/>
                          </a:solidFill>
                          <a:latin typeface="Poppins"/>
                          <a:cs typeface="Poppins"/>
                        </a:rPr>
                        <a:t>$8.47</a:t>
                      </a:r>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lnTlToBr w="0">
                      <a:noFill/>
                    </a:lnTlToBr>
                    <a:lnBlToTr w="0">
                      <a:noFill/>
                    </a:lnBlToTr>
                    <a:noFill/>
                  </a:tcPr>
                </a:tc>
                <a:extLst>
                  <a:ext uri="{0D108BD9-81ED-4DB2-BD59-A6C34878D82A}">
                    <a16:rowId xmlns:a16="http://schemas.microsoft.com/office/drawing/2014/main" val="897990237"/>
                  </a:ext>
                </a:extLst>
              </a:tr>
            </a:tbl>
          </a:graphicData>
        </a:graphic>
      </p:graphicFrame>
      <p:sp>
        <p:nvSpPr>
          <p:cNvPr id="12" name="TextBox 11">
            <a:extLst>
              <a:ext uri="{FF2B5EF4-FFF2-40B4-BE49-F238E27FC236}">
                <a16:creationId xmlns:a16="http://schemas.microsoft.com/office/drawing/2014/main" id="{2BE45687-CB2B-0365-00C0-4AB53C16F395}"/>
              </a:ext>
            </a:extLst>
          </p:cNvPr>
          <p:cNvSpPr txBox="1"/>
          <p:nvPr/>
        </p:nvSpPr>
        <p:spPr>
          <a:xfrm>
            <a:off x="4584701" y="1135662"/>
            <a:ext cx="7271634" cy="30777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prstClr val="white"/>
                </a:solidFill>
                <a:latin typeface="Poppins"/>
                <a:cs typeface="Poppins"/>
              </a:rPr>
              <a:t>AUDIENCE ACTIVATOR</a:t>
            </a:r>
            <a:endParaRPr kumimoji="0" lang="en-US" sz="1400" b="1" i="0" u="none" strike="noStrike" kern="1200" cap="none" spc="0" normalizeH="0" baseline="0" noProof="0">
              <a:ln>
                <a:noFill/>
              </a:ln>
              <a:solidFill>
                <a:prstClr val="white"/>
              </a:solidFill>
              <a:effectLst/>
              <a:uLnTx/>
              <a:uFillTx/>
              <a:latin typeface="Poppins"/>
              <a:ea typeface="+mn-ea"/>
              <a:cs typeface="Poppins"/>
            </a:endParaRPr>
          </a:p>
        </p:txBody>
      </p:sp>
      <p:sp>
        <p:nvSpPr>
          <p:cNvPr id="13" name="TextBox 12">
            <a:extLst>
              <a:ext uri="{FF2B5EF4-FFF2-40B4-BE49-F238E27FC236}">
                <a16:creationId xmlns:a16="http://schemas.microsoft.com/office/drawing/2014/main" id="{EAD8FBFE-4E95-90CF-6E45-949F8AD42378}"/>
              </a:ext>
            </a:extLst>
          </p:cNvPr>
          <p:cNvSpPr txBox="1"/>
          <p:nvPr/>
        </p:nvSpPr>
        <p:spPr>
          <a:xfrm>
            <a:off x="5609869" y="5847769"/>
            <a:ext cx="6378633" cy="461665"/>
          </a:xfrm>
          <a:prstGeom prst="rect">
            <a:avLst/>
          </a:prstGeom>
          <a:noFill/>
          <a:ln>
            <a:noFill/>
          </a:ln>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effectLst/>
                <a:uLnTx/>
                <a:uFillTx/>
                <a:latin typeface="Poppins"/>
                <a:ea typeface="+mn-ea"/>
                <a:cs typeface="Poppins"/>
              </a:rPr>
              <a:t>Total Monthly Investment: $16,944</a:t>
            </a:r>
            <a:endParaRPr kumimoji="0" lang="en-US" sz="1800" b="0" i="0" u="none" strike="noStrike" kern="1200" cap="none" spc="0" normalizeH="0" baseline="0" noProof="0">
              <a:ln>
                <a:noFill/>
              </a:ln>
              <a:effectLst/>
              <a:uLnTx/>
              <a:uFillTx/>
              <a:latin typeface="Poppins" panose="00000500000000000000" pitchFamily="2" charset="0"/>
              <a:ea typeface="+mn-ea"/>
              <a:cs typeface="+mn-cs"/>
            </a:endParaRPr>
          </a:p>
        </p:txBody>
      </p:sp>
      <p:sp>
        <p:nvSpPr>
          <p:cNvPr id="14" name="TextBox 13">
            <a:extLst>
              <a:ext uri="{FF2B5EF4-FFF2-40B4-BE49-F238E27FC236}">
                <a16:creationId xmlns:a16="http://schemas.microsoft.com/office/drawing/2014/main" id="{F2EFED04-3F4E-4D24-6415-191232095DB0}"/>
              </a:ext>
            </a:extLst>
          </p:cNvPr>
          <p:cNvSpPr txBox="1"/>
          <p:nvPr/>
        </p:nvSpPr>
        <p:spPr>
          <a:xfrm>
            <a:off x="0" y="0"/>
            <a:ext cx="12192000" cy="2123658"/>
          </a:xfrm>
          <a:prstGeom prst="rect">
            <a:avLst/>
          </a:prstGeom>
          <a:solidFill>
            <a:srgbClr val="F5BB31"/>
          </a:solidFill>
        </p:spPr>
        <p:txBody>
          <a:bodyPr wrap="square" lIns="457200" tIns="457200" rIns="457200" bIns="457200" rtlCol="0" anchor="t">
            <a:spAutoFit/>
          </a:bodyPr>
          <a:lstStyle/>
          <a:p>
            <a:r>
              <a:rPr lang="en-US" sz="4000" b="1"/>
              <a:t>For Demonstration Only</a:t>
            </a:r>
          </a:p>
          <a:p>
            <a:r>
              <a:rPr lang="en-US" b="1">
                <a:solidFill>
                  <a:schemeClr val="tx1"/>
                </a:solidFill>
              </a:rPr>
              <a:t>Do not present. </a:t>
            </a:r>
          </a:p>
          <a:p>
            <a:r>
              <a:rPr lang="en-US" sz="2000"/>
              <a:t>The Audience Activator Team will deliver a custom strategy based on actual client data.</a:t>
            </a:r>
          </a:p>
        </p:txBody>
      </p:sp>
    </p:spTree>
    <p:extLst>
      <p:ext uri="{BB962C8B-B14F-4D97-AF65-F5344CB8AC3E}">
        <p14:creationId xmlns:p14="http://schemas.microsoft.com/office/powerpoint/2010/main" val="3101006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5A827-2386-AC0C-049C-583732346E3B}"/>
            </a:ext>
          </a:extLst>
        </p:cNvPr>
        <p:cNvGrpSpPr/>
        <p:nvPr/>
      </p:nvGrpSpPr>
      <p:grpSpPr>
        <a:xfrm>
          <a:off x="0" y="0"/>
          <a:ext cx="0" cy="0"/>
          <a:chOff x="0" y="0"/>
          <a:chExt cx="0" cy="0"/>
        </a:xfrm>
      </p:grpSpPr>
      <p:sp>
        <p:nvSpPr>
          <p:cNvPr id="30" name="Slide Number Placeholder 29">
            <a:extLst>
              <a:ext uri="{FF2B5EF4-FFF2-40B4-BE49-F238E27FC236}">
                <a16:creationId xmlns:a16="http://schemas.microsoft.com/office/drawing/2014/main" id="{9667E8D9-5FFD-1969-3D0E-FF6D7081139D}"/>
              </a:ext>
            </a:extLst>
          </p:cNvPr>
          <p:cNvSpPr>
            <a:spLocks noGrp="1"/>
          </p:cNvSpPr>
          <p:nvPr>
            <p:ph type="sldNum" sz="quarter" idx="4"/>
          </p:nvPr>
        </p:nvSpPr>
        <p:spPr>
          <a:xfrm>
            <a:off x="9144152" y="633483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391BA-CEDD-5849-9428-794A0F96AF47}" type="slidenum">
              <a:rPr kumimoji="0" lang="en-US" sz="800" b="0" i="0" u="none" strike="noStrike" kern="1200" cap="none" spc="0" normalizeH="0" baseline="0" noProof="0" smtClean="0">
                <a:ln>
                  <a:noFill/>
                </a:ln>
                <a:solidFill>
                  <a:srgbClr val="FFFFFF">
                    <a:lumMod val="50000"/>
                  </a:srgbClr>
                </a:solidFill>
                <a:effectLst/>
                <a:uLnTx/>
                <a:uFillTx/>
                <a:latin typeface="Delight Regular"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800" b="0" i="0" u="none" strike="noStrike" kern="1200" cap="none" spc="0" normalizeH="0" baseline="0" noProof="0">
              <a:ln>
                <a:noFill/>
              </a:ln>
              <a:solidFill>
                <a:srgbClr val="FFFFFF">
                  <a:lumMod val="50000"/>
                </a:srgbClr>
              </a:solidFill>
              <a:effectLst/>
              <a:uLnTx/>
              <a:uFillTx/>
              <a:latin typeface="Delight Regular" pitchFamily="2" charset="77"/>
              <a:ea typeface="+mn-ea"/>
              <a:cs typeface="+mn-cs"/>
            </a:endParaRPr>
          </a:p>
        </p:txBody>
      </p:sp>
      <p:sp>
        <p:nvSpPr>
          <p:cNvPr id="4" name="Panel_BG">
            <a:extLst>
              <a:ext uri="{FF2B5EF4-FFF2-40B4-BE49-F238E27FC236}">
                <a16:creationId xmlns:a16="http://schemas.microsoft.com/office/drawing/2014/main" id="{5150CDC7-BEB8-CB0F-2105-6E9603E29F4C}"/>
              </a:ext>
            </a:extLst>
          </p:cNvPr>
          <p:cNvSpPr/>
          <p:nvPr/>
        </p:nvSpPr>
        <p:spPr>
          <a:xfrm>
            <a:off x="3697" y="0"/>
            <a:ext cx="458152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Header">
            <a:extLst>
              <a:ext uri="{FF2B5EF4-FFF2-40B4-BE49-F238E27FC236}">
                <a16:creationId xmlns:a16="http://schemas.microsoft.com/office/drawing/2014/main" id="{9A969662-BEA9-333B-0654-0409148090C1}"/>
              </a:ext>
            </a:extLst>
          </p:cNvPr>
          <p:cNvSpPr txBox="1"/>
          <p:nvPr/>
        </p:nvSpPr>
        <p:spPr>
          <a:xfrm>
            <a:off x="335664" y="1091757"/>
            <a:ext cx="3817236" cy="172547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900" b="1" i="0" u="none" strike="noStrike" kern="1200" cap="none" spc="120" normalizeH="0" baseline="0" noProof="0">
                <a:ln>
                  <a:noFill/>
                </a:ln>
                <a:solidFill>
                  <a:srgbClr val="2964BA"/>
                </a:solidFill>
                <a:effectLst/>
                <a:uLnTx/>
                <a:uFillTx/>
                <a:latin typeface="Poppins" pitchFamily="2" charset="77"/>
                <a:ea typeface="+mn-ea"/>
                <a:cs typeface="Poppins" pitchFamily="2" charset="77"/>
              </a:rPr>
              <a:t>AUDIENCE ACTIVATOR</a:t>
            </a:r>
          </a:p>
          <a:p>
            <a:pPr marL="0" marR="0" lvl="0" indent="0" algn="l" defTabSz="914400" rtl="0" eaLnBrk="1" fontAlgn="auto" latinLnBrk="0" hangingPunct="1">
              <a:lnSpc>
                <a:spcPts val="32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Delight Black" pitchFamily="2" charset="77"/>
              <a:ea typeface="+mn-ea"/>
              <a:cs typeface="+mn-cs"/>
            </a:endParaRPr>
          </a:p>
          <a:p>
            <a:pPr marL="0" marR="0" lvl="0" indent="0" algn="l" defTabSz="914400" rtl="0" eaLnBrk="1" fontAlgn="auto" latinLnBrk="0" hangingPunct="1">
              <a:lnSpc>
                <a:spcPts val="3200"/>
              </a:lnSpc>
              <a:spcBef>
                <a:spcPts val="0"/>
              </a:spcBef>
              <a:spcAft>
                <a:spcPts val="0"/>
              </a:spcAft>
              <a:buClrTx/>
              <a:buSzTx/>
              <a:buFontTx/>
              <a:buNone/>
              <a:tabLst/>
              <a:defRPr/>
            </a:pPr>
            <a:r>
              <a:rPr lang="en-US" sz="3600" b="1">
                <a:solidFill>
                  <a:srgbClr val="161920"/>
                </a:solidFill>
                <a:latin typeface="Poppins Black" pitchFamily="2" charset="77"/>
                <a:cs typeface="Poppins Black" pitchFamily="2" charset="77"/>
              </a:rPr>
              <a:t>Expand Your Sales Cycles</a:t>
            </a:r>
            <a:endParaRPr kumimoji="0" lang="en-US" sz="3600" b="1" i="0" u="none" strike="noStrike" kern="1200" cap="none" spc="0" normalizeH="0" baseline="0" noProof="0">
              <a:ln>
                <a:noFill/>
              </a:ln>
              <a:solidFill>
                <a:srgbClr val="161920"/>
              </a:solidFill>
              <a:effectLst/>
              <a:uLnTx/>
              <a:uFillTx/>
              <a:latin typeface="Poppins Black" pitchFamily="2" charset="77"/>
              <a:ea typeface="+mn-ea"/>
              <a:cs typeface="Poppins Black" pitchFamily="2" charset="77"/>
            </a:endParaRPr>
          </a:p>
          <a:p>
            <a:pPr marL="0" marR="0" lvl="0" indent="0" algn="l" defTabSz="914400" rtl="0" eaLnBrk="0" fontAlgn="base" latinLnBrk="0" hangingPunct="0">
              <a:lnSpc>
                <a:spcPts val="114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161920"/>
              </a:solidFill>
              <a:effectLst/>
              <a:uLnTx/>
              <a:uFillTx/>
              <a:latin typeface="Open Sans" panose="020B0606030504020204" pitchFamily="34" charset="0"/>
              <a:ea typeface="+mn-ea"/>
              <a:cs typeface="+mn-cs"/>
            </a:endParaRPr>
          </a:p>
        </p:txBody>
      </p:sp>
      <p:pic>
        <p:nvPicPr>
          <p:cNvPr id="2" name="Picture 1">
            <a:extLst>
              <a:ext uri="{FF2B5EF4-FFF2-40B4-BE49-F238E27FC236}">
                <a16:creationId xmlns:a16="http://schemas.microsoft.com/office/drawing/2014/main" id="{932695B4-5A23-778C-0EA1-EB423A16D7BC}"/>
              </a:ext>
            </a:extLst>
          </p:cNvPr>
          <p:cNvPicPr>
            <a:picLocks noChangeAspect="1"/>
          </p:cNvPicPr>
          <p:nvPr/>
        </p:nvPicPr>
        <p:blipFill>
          <a:blip r:embed="rId3">
            <a:extLst>
              <a:ext uri="{BEBA8EAE-BF5A-486C-A8C5-ECC9F3942E4B}">
                <a14:imgProps xmlns:a14="http://schemas.microsoft.com/office/drawing/2010/main">
                  <a14:imgLayer r:embed="rId4">
                    <a14:imgEffect>
                      <a14:saturation sat="139000"/>
                    </a14:imgEffect>
                    <a14:imgEffect>
                      <a14:brightnessContrast bright="-23000"/>
                    </a14:imgEffect>
                  </a14:imgLayer>
                </a14:imgProps>
              </a:ext>
            </a:extLst>
          </a:blip>
          <a:stretch>
            <a:fillRect/>
          </a:stretch>
        </p:blipFill>
        <p:spPr>
          <a:xfrm>
            <a:off x="1015796" y="5848154"/>
            <a:ext cx="3569421" cy="1024359"/>
          </a:xfrm>
          <a:prstGeom prst="rect">
            <a:avLst/>
          </a:prstGeom>
        </p:spPr>
      </p:pic>
      <p:pic>
        <p:nvPicPr>
          <p:cNvPr id="5" name="Logo-NMG-gold">
            <a:extLst>
              <a:ext uri="{FF2B5EF4-FFF2-40B4-BE49-F238E27FC236}">
                <a16:creationId xmlns:a16="http://schemas.microsoft.com/office/drawing/2014/main" id="{F30000AD-8AB7-BC53-1270-1E0BDE4598D7}"/>
              </a:ext>
            </a:extLst>
          </p:cNvPr>
          <p:cNvPicPr>
            <a:picLocks noChangeAspect="1"/>
          </p:cNvPicPr>
          <p:nvPr/>
        </p:nvPicPr>
        <p:blipFill>
          <a:blip r:embed="rId5">
            <a:lum bright="-100000"/>
          </a:blip>
          <a:stretch>
            <a:fillRect/>
          </a:stretch>
        </p:blipFill>
        <p:spPr>
          <a:xfrm>
            <a:off x="369848" y="365365"/>
            <a:ext cx="722054" cy="361027"/>
          </a:xfrm>
          <a:prstGeom prst="rect">
            <a:avLst/>
          </a:prstGeom>
        </p:spPr>
      </p:pic>
      <p:sp>
        <p:nvSpPr>
          <p:cNvPr id="12" name="TextBox 11">
            <a:extLst>
              <a:ext uri="{FF2B5EF4-FFF2-40B4-BE49-F238E27FC236}">
                <a16:creationId xmlns:a16="http://schemas.microsoft.com/office/drawing/2014/main" id="{3F3FDB0C-62B7-AC3D-AD80-B41F882665B2}"/>
              </a:ext>
            </a:extLst>
          </p:cNvPr>
          <p:cNvSpPr txBox="1"/>
          <p:nvPr/>
        </p:nvSpPr>
        <p:spPr>
          <a:xfrm>
            <a:off x="368055" y="2817229"/>
            <a:ext cx="4000746" cy="33239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Pct val="70000"/>
              <a:buFontTx/>
              <a:buNone/>
              <a:tabLst/>
              <a:defRPr/>
            </a:pPr>
            <a:r>
              <a:rPr lang="en-US" sz="1400" b="1" spc="20">
                <a:latin typeface="Poppins Black" pitchFamily="2" charset="77"/>
                <a:cs typeface="Poppins Black" pitchFamily="2" charset="77"/>
              </a:rPr>
              <a:t>Capturing Web Visitor Data</a:t>
            </a:r>
          </a:p>
          <a:p>
            <a:pPr marL="0" marR="0" lvl="0" indent="0" algn="l" defTabSz="914400" rtl="0" eaLnBrk="1" fontAlgn="auto" latinLnBrk="0" hangingPunct="1">
              <a:lnSpc>
                <a:spcPct val="100000"/>
              </a:lnSpc>
              <a:spcBef>
                <a:spcPts val="0"/>
              </a:spcBef>
              <a:spcAft>
                <a:spcPts val="0"/>
              </a:spcAft>
              <a:buClrTx/>
              <a:buSzPct val="70000"/>
              <a:buFontTx/>
              <a:buNone/>
              <a:tabLst/>
              <a:defRPr/>
            </a:pPr>
            <a:endParaRPr kumimoji="0" lang="en-US" sz="1400" b="1" i="0" u="none" strike="noStrike" kern="1200" cap="none" spc="20" normalizeH="0" baseline="0" noProof="0">
              <a:ln>
                <a:noFill/>
              </a:ln>
              <a:solidFill>
                <a:srgbClr val="2964BA"/>
              </a:solidFill>
              <a:effectLst/>
              <a:uLnTx/>
              <a:uFillTx/>
              <a:latin typeface="Poppins Black" pitchFamily="2" charset="77"/>
              <a:ea typeface="+mn-ea"/>
              <a:cs typeface="Poppins Black" pitchFamily="2" charset="77"/>
            </a:endParaRPr>
          </a:p>
          <a:p>
            <a:pPr marL="0" marR="0" lvl="0" indent="0" algn="l" defTabSz="914400" rtl="0" eaLnBrk="1" fontAlgn="auto" latinLnBrk="0" hangingPunct="1">
              <a:lnSpc>
                <a:spcPct val="100000"/>
              </a:lnSpc>
              <a:spcBef>
                <a:spcPts val="0"/>
              </a:spcBef>
              <a:spcAft>
                <a:spcPts val="0"/>
              </a:spcAft>
              <a:buClrTx/>
              <a:buSzPct val="70000"/>
              <a:buFontTx/>
              <a:buNone/>
              <a:tabLst/>
              <a:defRPr/>
            </a:pPr>
            <a:r>
              <a:rPr kumimoji="0" lang="en-US" sz="1400" b="1" i="0" u="none" strike="noStrike" kern="1200" cap="none" spc="20" normalizeH="0" baseline="0" noProof="0">
                <a:ln>
                  <a:noFill/>
                </a:ln>
                <a:solidFill>
                  <a:srgbClr val="2964BA"/>
                </a:solidFill>
                <a:effectLst/>
                <a:uLnTx/>
                <a:uFillTx/>
                <a:latin typeface="Poppins Black" pitchFamily="2" charset="77"/>
                <a:ea typeface="+mn-ea"/>
                <a:cs typeface="Poppins Black" pitchFamily="2" charset="77"/>
              </a:rPr>
              <a:t>| </a:t>
            </a:r>
            <a:r>
              <a:rPr kumimoji="0" lang="en-US" sz="1400" b="1" i="0" u="none" strike="noStrike" kern="1200" cap="none" spc="20" normalizeH="0" baseline="0" noProof="0">
                <a:ln>
                  <a:noFill/>
                </a:ln>
                <a:solidFill>
                  <a:srgbClr val="FF9901"/>
                </a:solidFill>
                <a:effectLst/>
                <a:uLnTx/>
                <a:uFillTx/>
                <a:latin typeface="Poppins" pitchFamily="2" charset="77"/>
                <a:ea typeface="+mn-ea"/>
                <a:cs typeface="Poppins" pitchFamily="2" charset="77"/>
              </a:rPr>
              <a:t>  </a:t>
            </a:r>
            <a:r>
              <a:rPr kumimoji="0" lang="en-US" sz="1400" i="0" u="none" strike="noStrike" kern="1200" cap="none" spc="20" normalizeH="0" baseline="0" noProof="0">
                <a:ln>
                  <a:noFill/>
                </a:ln>
                <a:solidFill>
                  <a:srgbClr val="161920"/>
                </a:solidFill>
                <a:effectLst/>
                <a:uLnTx/>
                <a:uFillTx/>
                <a:latin typeface="Poppins" pitchFamily="2" charset="77"/>
                <a:ea typeface="+mn-ea"/>
                <a:cs typeface="Poppins" pitchFamily="2" charset="77"/>
              </a:rPr>
              <a:t>For most websites, less than 5% will fill</a:t>
            </a:r>
          </a:p>
          <a:p>
            <a:pPr marL="0" marR="0" lvl="0" indent="0" algn="l" defTabSz="914400" rtl="0" eaLnBrk="1" fontAlgn="auto" latinLnBrk="0" hangingPunct="1">
              <a:lnSpc>
                <a:spcPct val="100000"/>
              </a:lnSpc>
              <a:spcBef>
                <a:spcPts val="0"/>
              </a:spcBef>
              <a:spcAft>
                <a:spcPts val="0"/>
              </a:spcAft>
              <a:buClrTx/>
              <a:buSzPct val="70000"/>
              <a:buFontTx/>
              <a:buNone/>
              <a:tabLst/>
              <a:defRPr/>
            </a:pPr>
            <a:r>
              <a:rPr lang="en-US" sz="1400" spc="20">
                <a:solidFill>
                  <a:srgbClr val="161920"/>
                </a:solidFill>
                <a:latin typeface="Poppins" pitchFamily="2" charset="77"/>
                <a:cs typeface="Poppins" pitchFamily="2" charset="77"/>
              </a:rPr>
              <a:t>   </a:t>
            </a:r>
            <a:r>
              <a:rPr kumimoji="0" lang="en-US" sz="1400" i="0" u="none" strike="noStrike" kern="1200" cap="none" spc="20" normalizeH="0" baseline="0" noProof="0">
                <a:ln>
                  <a:noFill/>
                </a:ln>
                <a:solidFill>
                  <a:srgbClr val="161920"/>
                </a:solidFill>
                <a:effectLst/>
                <a:uLnTx/>
                <a:uFillTx/>
                <a:latin typeface="Poppins" pitchFamily="2" charset="77"/>
                <a:ea typeface="+mn-ea"/>
                <a:cs typeface="Poppins" pitchFamily="2" charset="77"/>
              </a:rPr>
              <a:t>out a form or make direct contact with</a:t>
            </a:r>
          </a:p>
          <a:p>
            <a:pPr marL="0" marR="0" lvl="0" indent="0" algn="l" defTabSz="914400" rtl="0" eaLnBrk="1" fontAlgn="auto" latinLnBrk="0" hangingPunct="1">
              <a:lnSpc>
                <a:spcPct val="100000"/>
              </a:lnSpc>
              <a:spcBef>
                <a:spcPts val="0"/>
              </a:spcBef>
              <a:spcAft>
                <a:spcPts val="0"/>
              </a:spcAft>
              <a:buClrTx/>
              <a:buSzPct val="70000"/>
              <a:buFontTx/>
              <a:buNone/>
              <a:tabLst/>
              <a:defRPr/>
            </a:pPr>
            <a:r>
              <a:rPr lang="en-US" sz="1400" spc="20">
                <a:solidFill>
                  <a:srgbClr val="161920"/>
                </a:solidFill>
                <a:latin typeface="Poppins" pitchFamily="2" charset="77"/>
                <a:cs typeface="Poppins" pitchFamily="2" charset="77"/>
              </a:rPr>
              <a:t>   </a:t>
            </a:r>
            <a:r>
              <a:rPr kumimoji="0" lang="en-US" sz="1400" i="0" u="none" strike="noStrike" kern="1200" cap="none" spc="20" normalizeH="0" baseline="0" noProof="0">
                <a:ln>
                  <a:noFill/>
                </a:ln>
                <a:solidFill>
                  <a:srgbClr val="161920"/>
                </a:solidFill>
                <a:effectLst/>
                <a:uLnTx/>
                <a:uFillTx/>
                <a:latin typeface="Poppins" pitchFamily="2" charset="77"/>
                <a:ea typeface="+mn-ea"/>
                <a:cs typeface="Poppins" pitchFamily="2" charset="77"/>
              </a:rPr>
              <a:t>your business.</a:t>
            </a:r>
          </a:p>
          <a:p>
            <a:pPr marL="0" marR="0" lvl="0" indent="0" algn="l" defTabSz="914400" rtl="0" eaLnBrk="1" fontAlgn="auto" latinLnBrk="0" hangingPunct="1">
              <a:lnSpc>
                <a:spcPct val="100000"/>
              </a:lnSpc>
              <a:spcBef>
                <a:spcPts val="0"/>
              </a:spcBef>
              <a:spcAft>
                <a:spcPts val="0"/>
              </a:spcAft>
              <a:buClrTx/>
              <a:buSzPct val="70000"/>
              <a:buFontTx/>
              <a:buNone/>
              <a:tabLst/>
              <a:defRPr/>
            </a:pPr>
            <a:endParaRPr lang="en-US" sz="1400" b="1" spc="20">
              <a:solidFill>
                <a:srgbClr val="161920"/>
              </a:solidFill>
              <a:latin typeface="Poppins" pitchFamily="2" charset="77"/>
              <a:cs typeface="Poppins" pitchFamily="2" charset="77"/>
            </a:endParaRPr>
          </a:p>
          <a:p>
            <a:pPr lvl="0">
              <a:buSzPct val="70000"/>
              <a:defRPr/>
            </a:pPr>
            <a:r>
              <a:rPr lang="en-US" sz="1400" b="1" spc="20">
                <a:solidFill>
                  <a:srgbClr val="2964BA"/>
                </a:solidFill>
                <a:latin typeface="Poppins Black" pitchFamily="2" charset="77"/>
                <a:cs typeface="Poppins Black" pitchFamily="2" charset="77"/>
              </a:rPr>
              <a:t>| </a:t>
            </a:r>
            <a:r>
              <a:rPr lang="en-US" sz="1400" b="1" spc="20">
                <a:solidFill>
                  <a:srgbClr val="FF9901"/>
                </a:solidFill>
                <a:latin typeface="Poppins" pitchFamily="2" charset="77"/>
                <a:cs typeface="Poppins" pitchFamily="2" charset="77"/>
              </a:rPr>
              <a:t>  </a:t>
            </a:r>
            <a:r>
              <a:rPr lang="en-US" sz="1400" spc="20">
                <a:solidFill>
                  <a:srgbClr val="161920"/>
                </a:solidFill>
                <a:latin typeface="Poppins" pitchFamily="2" charset="77"/>
                <a:cs typeface="Poppins" pitchFamily="2" charset="77"/>
              </a:rPr>
              <a:t>Audience Activator captures opt-in</a:t>
            </a:r>
          </a:p>
          <a:p>
            <a:pPr lvl="0">
              <a:buSzPct val="70000"/>
              <a:defRPr/>
            </a:pPr>
            <a:r>
              <a:rPr lang="en-US" sz="1400" spc="20">
                <a:solidFill>
                  <a:srgbClr val="161920"/>
                </a:solidFill>
                <a:latin typeface="Poppins" pitchFamily="2" charset="77"/>
                <a:cs typeface="Poppins" pitchFamily="2" charset="77"/>
              </a:rPr>
              <a:t>   user data and delivers a high</a:t>
            </a:r>
          </a:p>
          <a:p>
            <a:pPr lvl="0">
              <a:buSzPct val="70000"/>
              <a:defRPr/>
            </a:pPr>
            <a:r>
              <a:rPr lang="en-US" sz="1400" spc="20">
                <a:solidFill>
                  <a:srgbClr val="161920"/>
                </a:solidFill>
                <a:latin typeface="Poppins" pitchFamily="2" charset="77"/>
                <a:cs typeface="Poppins" pitchFamily="2" charset="77"/>
              </a:rPr>
              <a:t>   frequency marketing campaign to</a:t>
            </a:r>
          </a:p>
          <a:p>
            <a:pPr lvl="0">
              <a:buSzPct val="70000"/>
              <a:defRPr/>
            </a:pPr>
            <a:r>
              <a:rPr lang="en-US" sz="1400" spc="20">
                <a:solidFill>
                  <a:srgbClr val="161920"/>
                </a:solidFill>
                <a:latin typeface="Poppins" pitchFamily="2" charset="77"/>
                <a:cs typeface="Poppins" pitchFamily="2" charset="77"/>
              </a:rPr>
              <a:t>   shopper households.</a:t>
            </a:r>
          </a:p>
          <a:p>
            <a:pPr lvl="0">
              <a:buSzPct val="70000"/>
              <a:defRPr/>
            </a:pPr>
            <a:endParaRPr lang="en-US" sz="1400" spc="20">
              <a:solidFill>
                <a:srgbClr val="161920"/>
              </a:solidFill>
              <a:latin typeface="Poppins" pitchFamily="2" charset="77"/>
              <a:cs typeface="Poppins" pitchFamily="2" charset="77"/>
            </a:endParaRPr>
          </a:p>
          <a:p>
            <a:pPr lvl="0">
              <a:buSzPct val="70000"/>
              <a:defRPr/>
            </a:pPr>
            <a:endParaRPr lang="en-US" sz="1400" b="1" spc="20">
              <a:solidFill>
                <a:srgbClr val="161920"/>
              </a:solidFill>
              <a:latin typeface="Poppins" pitchFamily="2" charset="77"/>
              <a:cs typeface="Poppins" pitchFamily="2" charset="77"/>
            </a:endParaRPr>
          </a:p>
          <a:p>
            <a:pPr marL="0" marR="0" lvl="0" indent="0" algn="l" defTabSz="914400" rtl="0" eaLnBrk="1" fontAlgn="auto" latinLnBrk="0" hangingPunct="1">
              <a:lnSpc>
                <a:spcPct val="100000"/>
              </a:lnSpc>
              <a:spcBef>
                <a:spcPts val="0"/>
              </a:spcBef>
              <a:spcAft>
                <a:spcPts val="0"/>
              </a:spcAft>
              <a:buClrTx/>
              <a:buSzPct val="70000"/>
              <a:buFontTx/>
              <a:buNone/>
              <a:tabLst/>
              <a:defRPr/>
            </a:pPr>
            <a:endParaRPr kumimoji="0" lang="en-US" sz="1400" b="1" i="0" u="none" strike="noStrike" kern="1200" cap="none" spc="20" normalizeH="0" baseline="0" noProof="0">
              <a:ln>
                <a:noFill/>
              </a:ln>
              <a:solidFill>
                <a:srgbClr val="161920"/>
              </a:solidFill>
              <a:effectLst/>
              <a:uLnTx/>
              <a:uFillTx/>
              <a:latin typeface="Poppins" pitchFamily="2" charset="77"/>
              <a:ea typeface="+mn-ea"/>
              <a:cs typeface="Poppins" pitchFamily="2" charset="77"/>
            </a:endParaRPr>
          </a:p>
          <a:p>
            <a:pPr marL="0" marR="0" lvl="0" indent="0" algn="l" defTabSz="914400" rtl="0" eaLnBrk="1" fontAlgn="auto" latinLnBrk="0" hangingPunct="1">
              <a:lnSpc>
                <a:spcPct val="100000"/>
              </a:lnSpc>
              <a:spcBef>
                <a:spcPts val="0"/>
              </a:spcBef>
              <a:spcAft>
                <a:spcPts val="0"/>
              </a:spcAft>
              <a:buClrTx/>
              <a:buSzPct val="70000"/>
              <a:buFontTx/>
              <a:buNone/>
              <a:tabLst/>
              <a:defRPr/>
            </a:pPr>
            <a:endParaRPr kumimoji="0" lang="en-US" sz="1400" b="1" i="0" u="none" strike="noStrike" kern="1200" cap="none" spc="20" normalizeH="0" baseline="0" noProof="0">
              <a:ln>
                <a:noFill/>
              </a:ln>
              <a:solidFill>
                <a:srgbClr val="161920"/>
              </a:solidFill>
              <a:effectLst/>
              <a:uLnTx/>
              <a:uFillTx/>
              <a:latin typeface="Poppins" pitchFamily="2" charset="77"/>
              <a:ea typeface="+mn-ea"/>
              <a:cs typeface="Poppins" pitchFamily="2" charset="77"/>
            </a:endParaRPr>
          </a:p>
          <a:p>
            <a:pPr marL="0" marR="0" lvl="0" indent="0" algn="l" defTabSz="914400" rtl="0" eaLnBrk="1" fontAlgn="auto" latinLnBrk="0" hangingPunct="1">
              <a:lnSpc>
                <a:spcPct val="100000"/>
              </a:lnSpc>
              <a:spcBef>
                <a:spcPts val="0"/>
              </a:spcBef>
              <a:spcAft>
                <a:spcPts val="0"/>
              </a:spcAft>
              <a:buClrTx/>
              <a:buSzPct val="70000"/>
              <a:buFontTx/>
              <a:buNone/>
              <a:tabLst/>
              <a:defRPr/>
            </a:pPr>
            <a:endParaRPr kumimoji="0" lang="en-US" sz="1400" b="1" i="0" u="none" strike="noStrike" kern="1200" cap="none" spc="20" normalizeH="0" baseline="0" noProof="0">
              <a:ln>
                <a:noFill/>
              </a:ln>
              <a:solidFill>
                <a:srgbClr val="161920"/>
              </a:solidFill>
              <a:effectLst/>
              <a:uLnTx/>
              <a:uFillTx/>
              <a:latin typeface="Poppins" pitchFamily="2" charset="77"/>
              <a:ea typeface="+mn-ea"/>
              <a:cs typeface="Poppins" pitchFamily="2" charset="77"/>
            </a:endParaRPr>
          </a:p>
        </p:txBody>
      </p:sp>
      <p:pic>
        <p:nvPicPr>
          <p:cNvPr id="13" name="Picture 12" descr="A person using a computer&#10;&#10;AI-generated content may be incorrect.">
            <a:extLst>
              <a:ext uri="{FF2B5EF4-FFF2-40B4-BE49-F238E27FC236}">
                <a16:creationId xmlns:a16="http://schemas.microsoft.com/office/drawing/2014/main" id="{AAB62618-F19D-8C0E-5CF7-601CBC6793DC}"/>
              </a:ext>
            </a:extLst>
          </p:cNvPr>
          <p:cNvPicPr>
            <a:picLocks noChangeAspect="1"/>
          </p:cNvPicPr>
          <p:nvPr/>
        </p:nvPicPr>
        <p:blipFill>
          <a:blip r:embed="rId6"/>
          <a:srcRect l="26090" r="-36"/>
          <a:stretch>
            <a:fillRect/>
          </a:stretch>
        </p:blipFill>
        <p:spPr>
          <a:xfrm>
            <a:off x="4585217" y="0"/>
            <a:ext cx="7606783" cy="6858000"/>
          </a:xfrm>
          <a:prstGeom prst="rect">
            <a:avLst/>
          </a:prstGeom>
        </p:spPr>
      </p:pic>
      <p:sp>
        <p:nvSpPr>
          <p:cNvPr id="7" name="TextBox 6">
            <a:extLst>
              <a:ext uri="{FF2B5EF4-FFF2-40B4-BE49-F238E27FC236}">
                <a16:creationId xmlns:a16="http://schemas.microsoft.com/office/drawing/2014/main" id="{238F162B-E314-EC68-C083-755E48485197}"/>
              </a:ext>
            </a:extLst>
          </p:cNvPr>
          <p:cNvSpPr txBox="1"/>
          <p:nvPr/>
        </p:nvSpPr>
        <p:spPr>
          <a:xfrm>
            <a:off x="-969264" y="5196902"/>
            <a:ext cx="6163056" cy="875111"/>
          </a:xfrm>
          <a:prstGeom prst="rect">
            <a:avLst/>
          </a:prstGeom>
          <a:noFill/>
        </p:spPr>
        <p:txBody>
          <a:bodyPr wrap="square">
            <a:spAutoFit/>
          </a:bodyPr>
          <a:lstStyle/>
          <a:p>
            <a:pPr marL="0" marR="0" lvl="0" indent="0" algn="ctr" defTabSz="914400" rtl="0" eaLnBrk="1" fontAlgn="auto" latinLnBrk="0" hangingPunct="1">
              <a:lnSpc>
                <a:spcPts val="3200"/>
              </a:lnSpc>
              <a:spcBef>
                <a:spcPts val="0"/>
              </a:spcBef>
              <a:spcAft>
                <a:spcPts val="0"/>
              </a:spcAft>
              <a:buClrTx/>
              <a:buSzTx/>
              <a:buFontTx/>
              <a:buNone/>
              <a:tabLst/>
              <a:defRPr/>
            </a:pPr>
            <a:r>
              <a:rPr kumimoji="0" lang="en-US" sz="1800" b="1" i="0" u="none" strike="noStrike" kern="1200" cap="none" spc="0" normalizeH="0" baseline="0" noProof="0">
                <a:ln>
                  <a:noFill/>
                </a:ln>
                <a:solidFill>
                  <a:srgbClr val="161920"/>
                </a:solidFill>
                <a:effectLst/>
                <a:uLnTx/>
                <a:uFillTx/>
                <a:latin typeface="Poppins Black" pitchFamily="2" charset="77"/>
                <a:ea typeface="+mn-ea"/>
                <a:cs typeface="Poppins Black" pitchFamily="2" charset="77"/>
              </a:rPr>
              <a:t>When Does The Sales </a:t>
            </a:r>
          </a:p>
          <a:p>
            <a:pPr marL="0" marR="0" lvl="0" indent="0" algn="ctr" defTabSz="914400" rtl="0" eaLnBrk="1" fontAlgn="auto" latinLnBrk="0" hangingPunct="1">
              <a:lnSpc>
                <a:spcPts val="3200"/>
              </a:lnSpc>
              <a:spcBef>
                <a:spcPts val="0"/>
              </a:spcBef>
              <a:spcAft>
                <a:spcPts val="0"/>
              </a:spcAft>
              <a:buClrTx/>
              <a:buSzTx/>
              <a:buFontTx/>
              <a:buNone/>
              <a:tabLst/>
              <a:defRPr/>
            </a:pPr>
            <a:r>
              <a:rPr kumimoji="0" lang="en-US" sz="1800" b="1" i="0" u="none" strike="noStrike" kern="1200" cap="none" spc="0" normalizeH="0" baseline="0" noProof="0">
                <a:ln>
                  <a:noFill/>
                </a:ln>
                <a:solidFill>
                  <a:srgbClr val="161920"/>
                </a:solidFill>
                <a:effectLst/>
                <a:uLnTx/>
                <a:uFillTx/>
                <a:latin typeface="Poppins Black" pitchFamily="2" charset="77"/>
                <a:ea typeface="+mn-ea"/>
                <a:cs typeface="Poppins Black" pitchFamily="2" charset="77"/>
              </a:rPr>
              <a:t>Process Begin?</a:t>
            </a:r>
          </a:p>
        </p:txBody>
      </p:sp>
    </p:spTree>
    <p:extLst>
      <p:ext uri="{BB962C8B-B14F-4D97-AF65-F5344CB8AC3E}">
        <p14:creationId xmlns:p14="http://schemas.microsoft.com/office/powerpoint/2010/main" val="1619742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6019D-E110-42CD-5440-D2B602B76634}"/>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EDCEF29-16A3-B72A-7FE5-507964C9585D}"/>
              </a:ext>
            </a:extLst>
          </p:cNvPr>
          <p:cNvSpPr>
            <a:spLocks noGrp="1"/>
          </p:cNvSpPr>
          <p:nvPr>
            <p:ph type="sldNum" sz="quarter" idx="4"/>
          </p:nvPr>
        </p:nvSpPr>
        <p:spPr/>
        <p:txBody>
          <a:bodyPr/>
          <a:lstStyle/>
          <a:p>
            <a:fld id="{8E3391BA-CEDD-5849-9428-794A0F96AF47}" type="slidenum">
              <a:rPr lang="en-US" smtClean="0"/>
              <a:pPr/>
              <a:t>20</a:t>
            </a:fld>
            <a:endParaRPr lang="en-US"/>
          </a:p>
        </p:txBody>
      </p:sp>
      <p:sp>
        <p:nvSpPr>
          <p:cNvPr id="2" name="TextBox 1">
            <a:extLst>
              <a:ext uri="{FF2B5EF4-FFF2-40B4-BE49-F238E27FC236}">
                <a16:creationId xmlns:a16="http://schemas.microsoft.com/office/drawing/2014/main" id="{246AB089-E730-A6EB-D15E-12FA7C0099B6}"/>
              </a:ext>
            </a:extLst>
          </p:cNvPr>
          <p:cNvSpPr txBox="1"/>
          <p:nvPr/>
        </p:nvSpPr>
        <p:spPr>
          <a:xfrm>
            <a:off x="305092" y="940211"/>
            <a:ext cx="10794708" cy="538609"/>
          </a:xfrm>
          <a:prstGeom prst="rect">
            <a:avLst/>
          </a:prstGeom>
          <a:noFill/>
        </p:spPr>
        <p:txBody>
          <a:bodyPr wrap="square" lIns="91440" tIns="45720" rIns="91440" bIns="45720" anchor="b">
            <a:spAutoFit/>
          </a:bodyPr>
          <a:lstStyle/>
          <a:p>
            <a:pPr>
              <a:lnSpc>
                <a:spcPts val="3200"/>
              </a:lnSpc>
            </a:pPr>
            <a:r>
              <a:rPr lang="en-US" sz="3600" b="1">
                <a:latin typeface="Poppins Black" pitchFamily="2" charset="77"/>
                <a:cs typeface="Poppins Black" pitchFamily="2" charset="77"/>
              </a:rPr>
              <a:t>Audience Activator </a:t>
            </a:r>
            <a:r>
              <a:rPr lang="en-US" sz="3600">
                <a:latin typeface="Poppins Light" pitchFamily="2" charset="77"/>
                <a:cs typeface="Poppins Light" pitchFamily="2" charset="77"/>
              </a:rPr>
              <a:t>Powered by Full Throttle</a:t>
            </a:r>
          </a:p>
        </p:txBody>
      </p:sp>
      <p:sp>
        <p:nvSpPr>
          <p:cNvPr id="3" name="TextBox 2">
            <a:extLst>
              <a:ext uri="{FF2B5EF4-FFF2-40B4-BE49-F238E27FC236}">
                <a16:creationId xmlns:a16="http://schemas.microsoft.com/office/drawing/2014/main" id="{28F78489-9F74-0A43-B520-71A3C3AB2ED0}"/>
              </a:ext>
            </a:extLst>
          </p:cNvPr>
          <p:cNvSpPr txBox="1"/>
          <p:nvPr/>
        </p:nvSpPr>
        <p:spPr>
          <a:xfrm>
            <a:off x="305091" y="519992"/>
            <a:ext cx="5174155" cy="282770"/>
          </a:xfrm>
          <a:prstGeom prst="rect">
            <a:avLst/>
          </a:prstGeom>
          <a:noFill/>
        </p:spPr>
        <p:txBody>
          <a:bodyPr wrap="square" lIns="91440" tIns="45720" rIns="91440" bIns="45720" rtlCol="0" anchor="t">
            <a:spAutoFit/>
          </a:bodyPr>
          <a:lstStyle/>
          <a:p>
            <a:pPr>
              <a:lnSpc>
                <a:spcPct val="150000"/>
              </a:lnSpc>
            </a:pPr>
            <a:r>
              <a:rPr lang="en-US" sz="900" b="1" spc="100">
                <a:solidFill>
                  <a:srgbClr val="0C6AC0"/>
                </a:solidFill>
                <a:latin typeface="Poppins" pitchFamily="2" charset="77"/>
                <a:cs typeface="Poppins" pitchFamily="2" charset="77"/>
              </a:rPr>
              <a:t>AUDIENCE ACTIVATOR</a:t>
            </a:r>
          </a:p>
        </p:txBody>
      </p:sp>
      <p:sp>
        <p:nvSpPr>
          <p:cNvPr id="5" name="TextBox 4">
            <a:extLst>
              <a:ext uri="{FF2B5EF4-FFF2-40B4-BE49-F238E27FC236}">
                <a16:creationId xmlns:a16="http://schemas.microsoft.com/office/drawing/2014/main" id="{7D30359C-1C33-88E2-0269-6BA78782538C}"/>
              </a:ext>
            </a:extLst>
          </p:cNvPr>
          <p:cNvSpPr txBox="1"/>
          <p:nvPr/>
        </p:nvSpPr>
        <p:spPr>
          <a:xfrm>
            <a:off x="305091" y="1462380"/>
            <a:ext cx="6096000" cy="307777"/>
          </a:xfrm>
          <a:prstGeom prst="rect">
            <a:avLst/>
          </a:prstGeom>
          <a:noFill/>
        </p:spPr>
        <p:txBody>
          <a:bodyPr wrap="square">
            <a:spAutoFit/>
          </a:bodyPr>
          <a:lstStyle/>
          <a:p>
            <a:r>
              <a:rPr lang="en-US" sz="1400" b="1">
                <a:solidFill>
                  <a:schemeClr val="bg1">
                    <a:lumMod val="50000"/>
                  </a:schemeClr>
                </a:solidFill>
                <a:latin typeface="Poppins" pitchFamily="2" charset="77"/>
                <a:cs typeface="Poppins" pitchFamily="2" charset="77"/>
              </a:rPr>
              <a:t>Data Security and Terms</a:t>
            </a:r>
            <a:endParaRPr lang="en-US" sz="1400" b="1">
              <a:latin typeface="Poppins" pitchFamily="2" charset="77"/>
              <a:cs typeface="Poppins" pitchFamily="2" charset="77"/>
            </a:endParaRPr>
          </a:p>
        </p:txBody>
      </p:sp>
    </p:spTree>
    <p:extLst>
      <p:ext uri="{BB962C8B-B14F-4D97-AF65-F5344CB8AC3E}">
        <p14:creationId xmlns:p14="http://schemas.microsoft.com/office/powerpoint/2010/main" val="1003600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60B1B29B-7B84-01AD-C3EF-4CA37B789986}"/>
            </a:ext>
          </a:extLst>
        </p:cNvPr>
        <p:cNvGrpSpPr/>
        <p:nvPr/>
      </p:nvGrpSpPr>
      <p:grpSpPr>
        <a:xfrm>
          <a:off x="0" y="0"/>
          <a:ext cx="0" cy="0"/>
          <a:chOff x="0" y="0"/>
          <a:chExt cx="0" cy="0"/>
        </a:xfrm>
      </p:grpSpPr>
      <p:pic>
        <p:nvPicPr>
          <p:cNvPr id="2" name="Picture 1" descr="A road with light streaks&#10;&#10;AI-generated content may be incorrect.">
            <a:extLst>
              <a:ext uri="{FF2B5EF4-FFF2-40B4-BE49-F238E27FC236}">
                <a16:creationId xmlns:a16="http://schemas.microsoft.com/office/drawing/2014/main" id="{986BF1E7-6E49-7D04-6A6F-610F05C598F7}"/>
              </a:ext>
            </a:extLst>
          </p:cNvPr>
          <p:cNvPicPr>
            <a:picLocks noChangeAspect="1"/>
          </p:cNvPicPr>
          <p:nvPr/>
        </p:nvPicPr>
        <p:blipFill>
          <a:blip r:embed="rId3"/>
          <a:srcRect l="4285" t="24228" r="175" b="6319"/>
          <a:stretch>
            <a:fillRect/>
          </a:stretch>
        </p:blipFill>
        <p:spPr>
          <a:xfrm>
            <a:off x="-2" y="1890788"/>
            <a:ext cx="12192001" cy="4967212"/>
          </a:xfrm>
          <a:prstGeom prst="rect">
            <a:avLst/>
          </a:prstGeom>
        </p:spPr>
      </p:pic>
      <p:sp>
        <p:nvSpPr>
          <p:cNvPr id="15" name="TextBox 14">
            <a:extLst>
              <a:ext uri="{FF2B5EF4-FFF2-40B4-BE49-F238E27FC236}">
                <a16:creationId xmlns:a16="http://schemas.microsoft.com/office/drawing/2014/main" id="{BC111DC8-A039-AB72-F730-F300AC4E73BD}"/>
              </a:ext>
            </a:extLst>
          </p:cNvPr>
          <p:cNvSpPr txBox="1"/>
          <p:nvPr/>
        </p:nvSpPr>
        <p:spPr>
          <a:xfrm>
            <a:off x="305093" y="908777"/>
            <a:ext cx="8529191" cy="538609"/>
          </a:xfrm>
          <a:prstGeom prst="rect">
            <a:avLst/>
          </a:prstGeom>
          <a:noFill/>
        </p:spPr>
        <p:txBody>
          <a:bodyPr wrap="square" lIns="91440" tIns="45720" rIns="91440" bIns="45720" anchor="b">
            <a:spAutoFit/>
          </a:body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600" b="0" i="0" u="none" strike="noStrike" kern="1200" cap="none" spc="0" normalizeH="0" baseline="0" noProof="0">
                <a:ln>
                  <a:noFill/>
                </a:ln>
                <a:solidFill>
                  <a:srgbClr val="161920"/>
                </a:solidFill>
                <a:effectLst/>
                <a:uLnTx/>
                <a:uFillTx/>
                <a:latin typeface="Poppins Light" pitchFamily="2" charset="77"/>
                <a:ea typeface="+mn-ea"/>
                <a:cs typeface="Poppins Light" pitchFamily="2" charset="77"/>
              </a:rPr>
              <a:t>What Is The </a:t>
            </a:r>
            <a:r>
              <a:rPr kumimoji="0" lang="en-US" sz="3600" b="1" i="0" u="none" strike="noStrike" kern="1200" cap="none" spc="0" normalizeH="0" baseline="0" noProof="0">
                <a:ln>
                  <a:noFill/>
                </a:ln>
                <a:solidFill>
                  <a:srgbClr val="161920"/>
                </a:solidFill>
                <a:effectLst/>
                <a:uLnTx/>
                <a:uFillTx/>
                <a:latin typeface="Poppins Black" pitchFamily="2" charset="77"/>
                <a:ea typeface="+mn-ea"/>
                <a:cs typeface="Poppins Black" pitchFamily="2" charset="77"/>
              </a:rPr>
              <a:t>Audience Activator?</a:t>
            </a:r>
          </a:p>
        </p:txBody>
      </p:sp>
      <p:sp>
        <p:nvSpPr>
          <p:cNvPr id="16" name="Rectangle 15">
            <a:extLst>
              <a:ext uri="{FF2B5EF4-FFF2-40B4-BE49-F238E27FC236}">
                <a16:creationId xmlns:a16="http://schemas.microsoft.com/office/drawing/2014/main" id="{6CC4E867-A6DF-1868-7796-9AE75C6457EA}"/>
              </a:ext>
            </a:extLst>
          </p:cNvPr>
          <p:cNvSpPr/>
          <p:nvPr/>
        </p:nvSpPr>
        <p:spPr>
          <a:xfrm>
            <a:off x="6205626" y="1070402"/>
            <a:ext cx="5884185" cy="4811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1F5771"/>
              </a:solidFill>
              <a:effectLst/>
              <a:uLnTx/>
              <a:uFillTx/>
              <a:latin typeface="Arial" panose="020B0604020202020204" pitchFamily="34" charset="0"/>
              <a:ea typeface="+mn-ea"/>
              <a:cs typeface="Arial" panose="020B0604020202020204" pitchFamily="34" charset="0"/>
            </a:endParaRPr>
          </a:p>
        </p:txBody>
      </p:sp>
      <p:sp>
        <p:nvSpPr>
          <p:cNvPr id="17" name="Slide Number Placeholder 32">
            <a:extLst>
              <a:ext uri="{FF2B5EF4-FFF2-40B4-BE49-F238E27FC236}">
                <a16:creationId xmlns:a16="http://schemas.microsoft.com/office/drawing/2014/main" id="{CB7A2149-7A76-1FFB-8AF7-686C21B9C408}"/>
              </a:ext>
            </a:extLst>
          </p:cNvPr>
          <p:cNvSpPr>
            <a:spLocks noGrp="1"/>
          </p:cNvSpPr>
          <p:nvPr>
            <p:ph type="sldNum" sz="quarter" idx="4"/>
          </p:nvPr>
        </p:nvSpPr>
        <p:spPr>
          <a:xfrm>
            <a:off x="9311707" y="628846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bg1">
                    <a:lumMod val="50000"/>
                  </a:schemeClr>
                </a:solidFill>
                <a:latin typeface="Delight Regular"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3391BA-CEDD-5849-9428-794A0F96AF47}" type="slidenum">
              <a:rPr lang="en-US" smtClean="0">
                <a:solidFill>
                  <a:schemeClr val="bg1"/>
                </a:solidFil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800" b="0" i="0" u="none" strike="noStrike" kern="1200" cap="none" spc="0" normalizeH="0" baseline="0" noProof="0">
              <a:ln>
                <a:noFill/>
              </a:ln>
              <a:solidFill>
                <a:schemeClr val="bg1"/>
              </a:solidFill>
              <a:effectLst/>
              <a:uLnTx/>
              <a:uFillTx/>
              <a:latin typeface="Delight Regular" pitchFamily="2" charset="77"/>
              <a:ea typeface="+mn-ea"/>
              <a:cs typeface="+mn-cs"/>
            </a:endParaRPr>
          </a:p>
        </p:txBody>
      </p:sp>
      <p:sp>
        <p:nvSpPr>
          <p:cNvPr id="12" name="TextBox 30">
            <a:extLst>
              <a:ext uri="{FF2B5EF4-FFF2-40B4-BE49-F238E27FC236}">
                <a16:creationId xmlns:a16="http://schemas.microsoft.com/office/drawing/2014/main" id="{AC3B6481-860F-84F6-D22B-366DC9E39204}"/>
              </a:ext>
            </a:extLst>
          </p:cNvPr>
          <p:cNvSpPr txBox="1"/>
          <p:nvPr/>
        </p:nvSpPr>
        <p:spPr>
          <a:xfrm>
            <a:off x="298159" y="1409638"/>
            <a:ext cx="11524571" cy="31162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200" b="0" i="0" u="none" strike="noStrike" kern="1200" cap="none" spc="80" normalizeH="0" baseline="0" noProof="0">
                <a:ln>
                  <a:noFill/>
                </a:ln>
                <a:solidFill>
                  <a:srgbClr val="161920"/>
                </a:solidFill>
                <a:effectLst/>
                <a:uLnTx/>
                <a:uFillTx/>
                <a:latin typeface="Poppins" pitchFamily="2" charset="77"/>
                <a:ea typeface="+mn-ea"/>
                <a:cs typeface="Poppins" pitchFamily="2" charset="77"/>
              </a:rPr>
              <a:t>Audience Activator is your toolkit for next-generation targeting, engagement, and attribution.</a:t>
            </a:r>
          </a:p>
        </p:txBody>
      </p:sp>
      <p:sp>
        <p:nvSpPr>
          <p:cNvPr id="5" name="TextBox 4">
            <a:extLst>
              <a:ext uri="{FF2B5EF4-FFF2-40B4-BE49-F238E27FC236}">
                <a16:creationId xmlns:a16="http://schemas.microsoft.com/office/drawing/2014/main" id="{8FCC5613-76B2-1530-5609-2281D28E5B2F}"/>
              </a:ext>
            </a:extLst>
          </p:cNvPr>
          <p:cNvSpPr txBox="1"/>
          <p:nvPr/>
        </p:nvSpPr>
        <p:spPr>
          <a:xfrm>
            <a:off x="305091" y="519992"/>
            <a:ext cx="5174155" cy="28277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900" b="1" i="0" u="none" strike="noStrike" kern="1200" cap="none" spc="100" normalizeH="0" baseline="0" noProof="0">
                <a:ln>
                  <a:noFill/>
                </a:ln>
                <a:solidFill>
                  <a:srgbClr val="095EBA"/>
                </a:solidFill>
                <a:effectLst/>
                <a:uLnTx/>
                <a:uFillTx/>
                <a:latin typeface="Poppins" pitchFamily="2" charset="77"/>
                <a:ea typeface="+mn-ea"/>
                <a:cs typeface="Poppins" pitchFamily="2" charset="77"/>
              </a:rPr>
              <a:t>AUDIENCE ACTIVATOR</a:t>
            </a:r>
          </a:p>
        </p:txBody>
      </p:sp>
      <p:grpSp>
        <p:nvGrpSpPr>
          <p:cNvPr id="40" name="Group 39">
            <a:extLst>
              <a:ext uri="{FF2B5EF4-FFF2-40B4-BE49-F238E27FC236}">
                <a16:creationId xmlns:a16="http://schemas.microsoft.com/office/drawing/2014/main" id="{AFB44956-6B2F-E9D8-0BCE-B52E6674A7D4}"/>
              </a:ext>
            </a:extLst>
          </p:cNvPr>
          <p:cNvGrpSpPr/>
          <p:nvPr/>
        </p:nvGrpSpPr>
        <p:grpSpPr>
          <a:xfrm>
            <a:off x="779802" y="4166953"/>
            <a:ext cx="3343699" cy="1782270"/>
            <a:chOff x="1550156" y="4166953"/>
            <a:chExt cx="2789594" cy="1782270"/>
          </a:xfrm>
        </p:grpSpPr>
        <p:sp>
          <p:nvSpPr>
            <p:cNvPr id="6" name="Rounded Rectangle 5">
              <a:extLst>
                <a:ext uri="{FF2B5EF4-FFF2-40B4-BE49-F238E27FC236}">
                  <a16:creationId xmlns:a16="http://schemas.microsoft.com/office/drawing/2014/main" id="{5BCACE1C-0390-A5E1-F109-754C330B7898}"/>
                </a:ext>
              </a:extLst>
            </p:cNvPr>
            <p:cNvSpPr/>
            <p:nvPr/>
          </p:nvSpPr>
          <p:spPr>
            <a:xfrm>
              <a:off x="1550156" y="4166953"/>
              <a:ext cx="2789594" cy="178227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D66F2A6-F915-FCB6-C1D0-1B1DD4CECE76}"/>
                </a:ext>
              </a:extLst>
            </p:cNvPr>
            <p:cNvSpPr txBox="1"/>
            <p:nvPr/>
          </p:nvSpPr>
          <p:spPr>
            <a:xfrm>
              <a:off x="1738580" y="4390662"/>
              <a:ext cx="2434954" cy="1169551"/>
            </a:xfrm>
            <a:prstGeom prst="rect">
              <a:avLst/>
            </a:prstGeom>
            <a:noFill/>
          </p:spPr>
          <p:txBody>
            <a:bodyPr wrap="square" rtlCol="0">
              <a:spAutoFit/>
            </a:bodyPr>
            <a:lstStyle/>
            <a:p>
              <a:r>
                <a:rPr lang="en-US" sz="1400" b="1">
                  <a:solidFill>
                    <a:srgbClr val="0C6AC0"/>
                  </a:solidFill>
                  <a:latin typeface="Poppins" pitchFamily="2" charset="77"/>
                  <a:cs typeface="Poppins" pitchFamily="2" charset="77"/>
                </a:rPr>
                <a:t>Incremental First Party Data</a:t>
              </a:r>
            </a:p>
            <a:p>
              <a:endParaRPr lang="en-US" sz="1400">
                <a:solidFill>
                  <a:schemeClr val="accent1"/>
                </a:solidFill>
                <a:latin typeface="Poppins" pitchFamily="2" charset="77"/>
                <a:cs typeface="Poppins" pitchFamily="2" charset="77"/>
              </a:endParaRPr>
            </a:p>
            <a:p>
              <a:r>
                <a:rPr lang="en-US" sz="1400">
                  <a:solidFill>
                    <a:schemeClr val="tx1">
                      <a:lumMod val="90000"/>
                      <a:lumOff val="10000"/>
                    </a:schemeClr>
                  </a:solidFill>
                  <a:latin typeface="Poppins" pitchFamily="2" charset="77"/>
                  <a:cs typeface="Poppins" pitchFamily="2" charset="77"/>
                </a:rPr>
                <a:t>We capture and verify household information for visitors to your website.</a:t>
              </a:r>
            </a:p>
          </p:txBody>
        </p:sp>
      </p:grpSp>
      <p:grpSp>
        <p:nvGrpSpPr>
          <p:cNvPr id="42" name="Group 41">
            <a:extLst>
              <a:ext uri="{FF2B5EF4-FFF2-40B4-BE49-F238E27FC236}">
                <a16:creationId xmlns:a16="http://schemas.microsoft.com/office/drawing/2014/main" id="{3DE8124F-B3E0-298C-7166-287B1BDE34F1}"/>
              </a:ext>
            </a:extLst>
          </p:cNvPr>
          <p:cNvGrpSpPr/>
          <p:nvPr/>
        </p:nvGrpSpPr>
        <p:grpSpPr>
          <a:xfrm>
            <a:off x="4424150" y="4166953"/>
            <a:ext cx="3343699" cy="1782270"/>
            <a:chOff x="1550156" y="4166953"/>
            <a:chExt cx="2789594" cy="1782270"/>
          </a:xfrm>
        </p:grpSpPr>
        <p:sp>
          <p:nvSpPr>
            <p:cNvPr id="43" name="Rounded Rectangle 42">
              <a:extLst>
                <a:ext uri="{FF2B5EF4-FFF2-40B4-BE49-F238E27FC236}">
                  <a16:creationId xmlns:a16="http://schemas.microsoft.com/office/drawing/2014/main" id="{97A2F540-8E42-AAB4-7AEF-A0D8FA4B79AC}"/>
                </a:ext>
              </a:extLst>
            </p:cNvPr>
            <p:cNvSpPr/>
            <p:nvPr/>
          </p:nvSpPr>
          <p:spPr>
            <a:xfrm>
              <a:off x="1550156" y="4166953"/>
              <a:ext cx="2789594" cy="178227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F9E34144-A98A-A832-F1D4-6136460F1F77}"/>
                </a:ext>
              </a:extLst>
            </p:cNvPr>
            <p:cNvSpPr txBox="1"/>
            <p:nvPr/>
          </p:nvSpPr>
          <p:spPr>
            <a:xfrm>
              <a:off x="1738580" y="4390662"/>
              <a:ext cx="2434954" cy="1169551"/>
            </a:xfrm>
            <a:prstGeom prst="rect">
              <a:avLst/>
            </a:prstGeom>
            <a:noFill/>
          </p:spPr>
          <p:txBody>
            <a:bodyPr wrap="square" rtlCol="0">
              <a:spAutoFit/>
            </a:bodyPr>
            <a:lstStyle/>
            <a:p>
              <a:r>
                <a:rPr lang="en-US" sz="1400" b="1">
                  <a:solidFill>
                    <a:srgbClr val="0C6AC0"/>
                  </a:solidFill>
                  <a:latin typeface="Poppins" pitchFamily="2" charset="77"/>
                  <a:cs typeface="Poppins" pitchFamily="2" charset="77"/>
                </a:rPr>
                <a:t>AI Prioritization</a:t>
              </a:r>
            </a:p>
            <a:p>
              <a:endParaRPr lang="en-US" sz="1400">
                <a:solidFill>
                  <a:schemeClr val="accent1"/>
                </a:solidFill>
                <a:latin typeface="Poppins" pitchFamily="2" charset="77"/>
                <a:cs typeface="Poppins" pitchFamily="2" charset="77"/>
              </a:endParaRPr>
            </a:p>
            <a:p>
              <a:r>
                <a:rPr lang="en-US" sz="1400">
                  <a:solidFill>
                    <a:schemeClr val="tx1">
                      <a:lumMod val="90000"/>
                      <a:lumOff val="10000"/>
                    </a:schemeClr>
                  </a:solidFill>
                  <a:latin typeface="Poppins" pitchFamily="2" charset="77"/>
                  <a:cs typeface="Poppins" pitchFamily="2" charset="77"/>
                </a:rPr>
                <a:t>Our intelligent platform tracks user activity then categorizes and prioritizes targets.</a:t>
              </a:r>
            </a:p>
          </p:txBody>
        </p:sp>
      </p:grpSp>
      <p:grpSp>
        <p:nvGrpSpPr>
          <p:cNvPr id="48" name="Group 47">
            <a:extLst>
              <a:ext uri="{FF2B5EF4-FFF2-40B4-BE49-F238E27FC236}">
                <a16:creationId xmlns:a16="http://schemas.microsoft.com/office/drawing/2014/main" id="{27A05B3B-9453-927C-2514-5B5AD1AD5288}"/>
              </a:ext>
            </a:extLst>
          </p:cNvPr>
          <p:cNvGrpSpPr/>
          <p:nvPr/>
        </p:nvGrpSpPr>
        <p:grpSpPr>
          <a:xfrm>
            <a:off x="8108254" y="4166953"/>
            <a:ext cx="3343699" cy="1782270"/>
            <a:chOff x="1550156" y="4166953"/>
            <a:chExt cx="2789594" cy="1782270"/>
          </a:xfrm>
        </p:grpSpPr>
        <p:sp>
          <p:nvSpPr>
            <p:cNvPr id="51" name="Rounded Rectangle 50">
              <a:extLst>
                <a:ext uri="{FF2B5EF4-FFF2-40B4-BE49-F238E27FC236}">
                  <a16:creationId xmlns:a16="http://schemas.microsoft.com/office/drawing/2014/main" id="{B41C649C-2768-2F8A-E665-0610558C351F}"/>
                </a:ext>
              </a:extLst>
            </p:cNvPr>
            <p:cNvSpPr/>
            <p:nvPr/>
          </p:nvSpPr>
          <p:spPr>
            <a:xfrm>
              <a:off x="1550156" y="4166953"/>
              <a:ext cx="2789594" cy="178227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14223758-0338-706C-8060-D4CB9585FE64}"/>
                </a:ext>
              </a:extLst>
            </p:cNvPr>
            <p:cNvSpPr txBox="1"/>
            <p:nvPr/>
          </p:nvSpPr>
          <p:spPr>
            <a:xfrm>
              <a:off x="1738580" y="4390662"/>
              <a:ext cx="2434954" cy="1169551"/>
            </a:xfrm>
            <a:prstGeom prst="rect">
              <a:avLst/>
            </a:prstGeom>
            <a:noFill/>
          </p:spPr>
          <p:txBody>
            <a:bodyPr wrap="square" rtlCol="0">
              <a:spAutoFit/>
            </a:bodyPr>
            <a:lstStyle/>
            <a:p>
              <a:r>
                <a:rPr lang="en-US" sz="1400" b="1">
                  <a:solidFill>
                    <a:srgbClr val="0C6AC0"/>
                  </a:solidFill>
                  <a:latin typeface="Poppins" pitchFamily="2" charset="77"/>
                  <a:cs typeface="Poppins" pitchFamily="2" charset="77"/>
                </a:rPr>
                <a:t>Addressable Targeting</a:t>
              </a:r>
            </a:p>
            <a:p>
              <a:endParaRPr lang="en-US" sz="1400">
                <a:solidFill>
                  <a:schemeClr val="accent1"/>
                </a:solidFill>
                <a:latin typeface="Poppins" pitchFamily="2" charset="77"/>
                <a:cs typeface="Poppins" pitchFamily="2" charset="77"/>
              </a:endParaRPr>
            </a:p>
            <a:p>
              <a:r>
                <a:rPr lang="en-US" sz="1400">
                  <a:solidFill>
                    <a:schemeClr val="tx1">
                      <a:lumMod val="90000"/>
                      <a:lumOff val="10000"/>
                    </a:schemeClr>
                  </a:solidFill>
                  <a:latin typeface="Poppins" pitchFamily="2" charset="77"/>
                  <a:cs typeface="Poppins" pitchFamily="2" charset="77"/>
                </a:rPr>
                <a:t>We deliver a high-frequency media campaign to your first-party audience.</a:t>
              </a:r>
            </a:p>
          </p:txBody>
        </p:sp>
      </p:grpSp>
    </p:spTree>
    <p:extLst>
      <p:ext uri="{BB962C8B-B14F-4D97-AF65-F5344CB8AC3E}">
        <p14:creationId xmlns:p14="http://schemas.microsoft.com/office/powerpoint/2010/main" val="1830140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5A827-2386-AC0C-049C-583732346E3B}"/>
            </a:ext>
          </a:extLst>
        </p:cNvPr>
        <p:cNvGrpSpPr/>
        <p:nvPr/>
      </p:nvGrpSpPr>
      <p:grpSpPr>
        <a:xfrm>
          <a:off x="0" y="0"/>
          <a:ext cx="0" cy="0"/>
          <a:chOff x="0" y="0"/>
          <a:chExt cx="0" cy="0"/>
        </a:xfrm>
      </p:grpSpPr>
      <p:sp>
        <p:nvSpPr>
          <p:cNvPr id="30" name="Slide Number Placeholder 29">
            <a:extLst>
              <a:ext uri="{FF2B5EF4-FFF2-40B4-BE49-F238E27FC236}">
                <a16:creationId xmlns:a16="http://schemas.microsoft.com/office/drawing/2014/main" id="{9667E8D9-5FFD-1969-3D0E-FF6D7081139D}"/>
              </a:ext>
            </a:extLst>
          </p:cNvPr>
          <p:cNvSpPr>
            <a:spLocks noGrp="1"/>
          </p:cNvSpPr>
          <p:nvPr>
            <p:ph type="sldNum" sz="quarter" idx="4"/>
          </p:nvPr>
        </p:nvSpPr>
        <p:spPr>
          <a:xfrm>
            <a:off x="9144152" y="633483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391BA-CEDD-5849-9428-794A0F96AF47}" type="slidenum">
              <a:rPr kumimoji="0" lang="en-US" sz="800" b="0" i="0" u="none" strike="noStrike" kern="1200" cap="none" spc="0" normalizeH="0" baseline="0" noProof="0" smtClean="0">
                <a:ln>
                  <a:noFill/>
                </a:ln>
                <a:solidFill>
                  <a:srgbClr val="FFFFFF">
                    <a:lumMod val="50000"/>
                  </a:srgbClr>
                </a:solidFill>
                <a:effectLst/>
                <a:uLnTx/>
                <a:uFillTx/>
                <a:latin typeface="Delight Regular"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800" b="0" i="0" u="none" strike="noStrike" kern="1200" cap="none" spc="0" normalizeH="0" baseline="0" noProof="0">
              <a:ln>
                <a:noFill/>
              </a:ln>
              <a:solidFill>
                <a:srgbClr val="FFFFFF">
                  <a:lumMod val="50000"/>
                </a:srgbClr>
              </a:solidFill>
              <a:effectLst/>
              <a:uLnTx/>
              <a:uFillTx/>
              <a:latin typeface="Delight Regular" pitchFamily="2" charset="77"/>
              <a:ea typeface="+mn-ea"/>
              <a:cs typeface="+mn-cs"/>
            </a:endParaRPr>
          </a:p>
        </p:txBody>
      </p:sp>
      <p:sp>
        <p:nvSpPr>
          <p:cNvPr id="6" name="Header">
            <a:extLst>
              <a:ext uri="{FF2B5EF4-FFF2-40B4-BE49-F238E27FC236}">
                <a16:creationId xmlns:a16="http://schemas.microsoft.com/office/drawing/2014/main" id="{9A969662-BEA9-333B-0654-0409148090C1}"/>
              </a:ext>
            </a:extLst>
          </p:cNvPr>
          <p:cNvSpPr txBox="1"/>
          <p:nvPr/>
        </p:nvSpPr>
        <p:spPr>
          <a:xfrm>
            <a:off x="335664" y="1091757"/>
            <a:ext cx="4044920" cy="172547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900" b="1" i="0" u="none" strike="noStrike" kern="1200" cap="none" spc="120" normalizeH="0" baseline="0" noProof="0">
                <a:ln>
                  <a:noFill/>
                </a:ln>
                <a:solidFill>
                  <a:srgbClr val="2964BA"/>
                </a:solidFill>
                <a:effectLst/>
                <a:uLnTx/>
                <a:uFillTx/>
                <a:latin typeface="Poppins" pitchFamily="2" charset="77"/>
                <a:ea typeface="+mn-ea"/>
                <a:cs typeface="Poppins" pitchFamily="2" charset="77"/>
              </a:rPr>
              <a:t>AUDIENCE ACTIVATOR</a:t>
            </a:r>
          </a:p>
          <a:p>
            <a:pPr marL="0" marR="0" lvl="0" indent="0" algn="l" defTabSz="914400" rtl="0" eaLnBrk="1" fontAlgn="auto" latinLnBrk="0" hangingPunct="1">
              <a:lnSpc>
                <a:spcPts val="32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Delight Black" pitchFamily="2" charset="77"/>
              <a:ea typeface="+mn-ea"/>
              <a:cs typeface="+mn-cs"/>
            </a:endParaRP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600" b="1" i="0" u="none" strike="noStrike" kern="1200" cap="none" spc="0" normalizeH="0" baseline="0" noProof="0">
                <a:ln>
                  <a:noFill/>
                </a:ln>
                <a:solidFill>
                  <a:srgbClr val="161920"/>
                </a:solidFill>
                <a:effectLst/>
                <a:uLnTx/>
                <a:uFillTx/>
                <a:latin typeface="Poppins Black" pitchFamily="2" charset="77"/>
                <a:ea typeface="+mn-ea"/>
                <a:cs typeface="Poppins Black" pitchFamily="2" charset="77"/>
              </a:rPr>
              <a:t>The Retargeting Dilemma</a:t>
            </a:r>
          </a:p>
          <a:p>
            <a:pPr marL="0" marR="0" lvl="0" indent="0" algn="l" defTabSz="914400" rtl="0" eaLnBrk="0" fontAlgn="base" latinLnBrk="0" hangingPunct="0">
              <a:lnSpc>
                <a:spcPts val="114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161920"/>
              </a:solidFill>
              <a:effectLst/>
              <a:uLnTx/>
              <a:uFillTx/>
              <a:latin typeface="Open Sans" panose="020B0606030504020204" pitchFamily="34" charset="0"/>
              <a:ea typeface="+mn-ea"/>
              <a:cs typeface="+mn-cs"/>
            </a:endParaRPr>
          </a:p>
        </p:txBody>
      </p:sp>
      <p:pic>
        <p:nvPicPr>
          <p:cNvPr id="2" name="Picture 1">
            <a:extLst>
              <a:ext uri="{FF2B5EF4-FFF2-40B4-BE49-F238E27FC236}">
                <a16:creationId xmlns:a16="http://schemas.microsoft.com/office/drawing/2014/main" id="{932695B4-5A23-778C-0EA1-EB423A16D7BC}"/>
              </a:ext>
            </a:extLst>
          </p:cNvPr>
          <p:cNvPicPr>
            <a:picLocks noChangeAspect="1"/>
          </p:cNvPicPr>
          <p:nvPr/>
        </p:nvPicPr>
        <p:blipFill>
          <a:blip r:embed="rId3">
            <a:extLst>
              <a:ext uri="{BEBA8EAE-BF5A-486C-A8C5-ECC9F3942E4B}">
                <a14:imgProps xmlns:a14="http://schemas.microsoft.com/office/drawing/2010/main">
                  <a14:imgLayer r:embed="rId4">
                    <a14:imgEffect>
                      <a14:saturation sat="139000"/>
                    </a14:imgEffect>
                    <a14:imgEffect>
                      <a14:brightnessContrast bright="-23000"/>
                    </a14:imgEffect>
                  </a14:imgLayer>
                </a14:imgProps>
              </a:ext>
            </a:extLst>
          </a:blip>
          <a:stretch>
            <a:fillRect/>
          </a:stretch>
        </p:blipFill>
        <p:spPr>
          <a:xfrm>
            <a:off x="1015796" y="5848154"/>
            <a:ext cx="3569421" cy="1024359"/>
          </a:xfrm>
          <a:prstGeom prst="rect">
            <a:avLst/>
          </a:prstGeom>
        </p:spPr>
      </p:pic>
      <p:pic>
        <p:nvPicPr>
          <p:cNvPr id="5" name="Logo-NMG-gold">
            <a:extLst>
              <a:ext uri="{FF2B5EF4-FFF2-40B4-BE49-F238E27FC236}">
                <a16:creationId xmlns:a16="http://schemas.microsoft.com/office/drawing/2014/main" id="{F30000AD-8AB7-BC53-1270-1E0BDE4598D7}"/>
              </a:ext>
            </a:extLst>
          </p:cNvPr>
          <p:cNvPicPr>
            <a:picLocks noChangeAspect="1"/>
          </p:cNvPicPr>
          <p:nvPr/>
        </p:nvPicPr>
        <p:blipFill>
          <a:blip r:embed="rId5">
            <a:lum bright="-100000"/>
          </a:blip>
          <a:stretch>
            <a:fillRect/>
          </a:stretch>
        </p:blipFill>
        <p:spPr>
          <a:xfrm>
            <a:off x="369848" y="365365"/>
            <a:ext cx="722054" cy="361027"/>
          </a:xfrm>
          <a:prstGeom prst="rect">
            <a:avLst/>
          </a:prstGeom>
        </p:spPr>
      </p:pic>
      <p:sp>
        <p:nvSpPr>
          <p:cNvPr id="12" name="TextBox 11">
            <a:extLst>
              <a:ext uri="{FF2B5EF4-FFF2-40B4-BE49-F238E27FC236}">
                <a16:creationId xmlns:a16="http://schemas.microsoft.com/office/drawing/2014/main" id="{3F3FDB0C-62B7-AC3D-AD80-B41F882665B2}"/>
              </a:ext>
            </a:extLst>
          </p:cNvPr>
          <p:cNvSpPr txBox="1"/>
          <p:nvPr/>
        </p:nvSpPr>
        <p:spPr>
          <a:xfrm>
            <a:off x="368055" y="2817229"/>
            <a:ext cx="4012529" cy="34778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Pct val="70000"/>
              <a:buFontTx/>
              <a:buNone/>
              <a:tabLst/>
              <a:defRPr/>
            </a:pPr>
            <a:r>
              <a:rPr lang="en-US" sz="1400" b="1" spc="20">
                <a:latin typeface="Poppins Black" pitchFamily="2" charset="77"/>
                <a:cs typeface="Poppins Black" pitchFamily="2" charset="77"/>
              </a:rPr>
              <a:t>But…Traditional Retargeting is Limited</a:t>
            </a:r>
          </a:p>
          <a:p>
            <a:pPr marL="0" marR="0" lvl="0" indent="0" algn="l" defTabSz="914400" rtl="0" eaLnBrk="1" fontAlgn="auto" latinLnBrk="0" hangingPunct="1">
              <a:lnSpc>
                <a:spcPct val="100000"/>
              </a:lnSpc>
              <a:spcBef>
                <a:spcPts val="0"/>
              </a:spcBef>
              <a:spcAft>
                <a:spcPts val="0"/>
              </a:spcAft>
              <a:buClrTx/>
              <a:buSzPct val="70000"/>
              <a:buFontTx/>
              <a:buNone/>
              <a:tabLst/>
              <a:defRPr/>
            </a:pPr>
            <a:r>
              <a:rPr lang="en-US" sz="1400" b="1" spc="20" noProof="0">
                <a:latin typeface="Poppins Black" pitchFamily="2" charset="77"/>
                <a:cs typeface="Poppins Black" pitchFamily="2" charset="77"/>
              </a:rPr>
              <a:t>	</a:t>
            </a:r>
            <a:endParaRPr kumimoji="0" lang="en-US" sz="1400" b="1" i="0" u="none" strike="noStrike" kern="1200" cap="none" spc="20" normalizeH="0" baseline="0" noProof="0">
              <a:ln>
                <a:noFill/>
              </a:ln>
              <a:solidFill>
                <a:srgbClr val="2964BA"/>
              </a:solidFill>
              <a:effectLst/>
              <a:uLnTx/>
              <a:uFillTx/>
              <a:latin typeface="Poppins Black" pitchFamily="2" charset="77"/>
              <a:ea typeface="+mn-ea"/>
              <a:cs typeface="Poppins Black" pitchFamily="2" charset="77"/>
            </a:endParaRPr>
          </a:p>
          <a:p>
            <a:pPr marL="0" marR="0" lvl="0" indent="0" algn="l" defTabSz="914400" rtl="0" eaLnBrk="1" fontAlgn="auto" latinLnBrk="0" hangingPunct="1">
              <a:lnSpc>
                <a:spcPct val="100000"/>
              </a:lnSpc>
              <a:spcBef>
                <a:spcPts val="0"/>
              </a:spcBef>
              <a:spcAft>
                <a:spcPts val="0"/>
              </a:spcAft>
              <a:buClrTx/>
              <a:buSzPct val="70000"/>
              <a:buFontTx/>
              <a:buNone/>
              <a:tabLst/>
              <a:defRPr/>
            </a:pPr>
            <a:r>
              <a:rPr kumimoji="0" lang="en-US" sz="1200" b="1" i="0" u="none" strike="noStrike" kern="1200" cap="none" spc="20" normalizeH="0" baseline="0" noProof="0">
                <a:ln>
                  <a:noFill/>
                </a:ln>
                <a:solidFill>
                  <a:srgbClr val="2964BA"/>
                </a:solidFill>
                <a:effectLst/>
                <a:uLnTx/>
                <a:uFillTx/>
                <a:latin typeface="Poppins Black" pitchFamily="2" charset="77"/>
                <a:ea typeface="+mn-ea"/>
                <a:cs typeface="Poppins Black" pitchFamily="2" charset="77"/>
              </a:rPr>
              <a:t>| </a:t>
            </a:r>
            <a:r>
              <a:rPr kumimoji="0" lang="en-US" sz="1200" b="1" i="0" u="none" strike="noStrike" kern="1200" cap="none" spc="20" normalizeH="0" baseline="0" noProof="0">
                <a:ln>
                  <a:noFill/>
                </a:ln>
                <a:solidFill>
                  <a:srgbClr val="FF9901"/>
                </a:solidFill>
                <a:effectLst/>
                <a:uLnTx/>
                <a:uFillTx/>
                <a:latin typeface="Poppins" pitchFamily="2" charset="77"/>
                <a:ea typeface="+mn-ea"/>
                <a:cs typeface="Poppins" pitchFamily="2" charset="77"/>
              </a:rPr>
              <a:t>  </a:t>
            </a:r>
            <a:r>
              <a:rPr kumimoji="0" lang="en-US" sz="1200" i="0" u="none" strike="noStrike" kern="1200" cap="none" spc="20" normalizeH="0" baseline="0" noProof="0">
                <a:ln>
                  <a:noFill/>
                </a:ln>
                <a:solidFill>
                  <a:srgbClr val="161920"/>
                </a:solidFill>
                <a:effectLst/>
                <a:uLnTx/>
                <a:uFillTx/>
                <a:latin typeface="Poppins" pitchFamily="2" charset="77"/>
                <a:ea typeface="+mn-ea"/>
                <a:cs typeface="Poppins" pitchFamily="2" charset="77"/>
              </a:rPr>
              <a:t>Most traditional retargeting strategies</a:t>
            </a:r>
          </a:p>
          <a:p>
            <a:pPr marL="0" marR="0" lvl="0" indent="0" algn="l" defTabSz="914400" rtl="0" eaLnBrk="1" fontAlgn="auto" latinLnBrk="0" hangingPunct="1">
              <a:lnSpc>
                <a:spcPct val="100000"/>
              </a:lnSpc>
              <a:spcBef>
                <a:spcPts val="0"/>
              </a:spcBef>
              <a:spcAft>
                <a:spcPts val="0"/>
              </a:spcAft>
              <a:buClrTx/>
              <a:buSzPct val="70000"/>
              <a:buFontTx/>
              <a:buNone/>
              <a:tabLst/>
              <a:defRPr/>
            </a:pPr>
            <a:r>
              <a:rPr lang="en-US" sz="1200" spc="20">
                <a:solidFill>
                  <a:srgbClr val="161920"/>
                </a:solidFill>
                <a:latin typeface="Poppins" pitchFamily="2" charset="77"/>
                <a:cs typeface="Poppins" pitchFamily="2" charset="77"/>
              </a:rPr>
              <a:t>   </a:t>
            </a:r>
            <a:r>
              <a:rPr kumimoji="0" lang="en-US" sz="1200" i="0" u="none" strike="noStrike" kern="1200" cap="none" spc="20" normalizeH="0" baseline="0" noProof="0">
                <a:ln>
                  <a:noFill/>
                </a:ln>
                <a:solidFill>
                  <a:srgbClr val="161920"/>
                </a:solidFill>
                <a:effectLst/>
                <a:uLnTx/>
                <a:uFillTx/>
                <a:latin typeface="Poppins" pitchFamily="2" charset="77"/>
                <a:ea typeface="+mn-ea"/>
                <a:cs typeface="Poppins" pitchFamily="2" charset="77"/>
              </a:rPr>
              <a:t>rely on third-party browser cookies.</a:t>
            </a:r>
          </a:p>
          <a:p>
            <a:pPr marL="0" marR="0" lvl="0" indent="0" algn="l" defTabSz="914400" rtl="0" eaLnBrk="1" fontAlgn="auto" latinLnBrk="0" hangingPunct="1">
              <a:lnSpc>
                <a:spcPct val="100000"/>
              </a:lnSpc>
              <a:spcBef>
                <a:spcPts val="0"/>
              </a:spcBef>
              <a:spcAft>
                <a:spcPts val="0"/>
              </a:spcAft>
              <a:buClrTx/>
              <a:buSzPct val="70000"/>
              <a:buFontTx/>
              <a:buNone/>
              <a:tabLst/>
              <a:defRPr/>
            </a:pPr>
            <a:endParaRPr lang="en-US" sz="1200" spc="20">
              <a:solidFill>
                <a:srgbClr val="161920"/>
              </a:solidFill>
              <a:latin typeface="Poppins" pitchFamily="2" charset="77"/>
              <a:cs typeface="Poppins" pitchFamily="2" charset="77"/>
            </a:endParaRPr>
          </a:p>
          <a:p>
            <a:pPr lvl="0">
              <a:buSzPct val="70000"/>
              <a:defRPr/>
            </a:pPr>
            <a:r>
              <a:rPr lang="en-US" sz="1200" b="1" spc="20">
                <a:solidFill>
                  <a:srgbClr val="2964BA"/>
                </a:solidFill>
                <a:latin typeface="Poppins Black" pitchFamily="2" charset="77"/>
                <a:cs typeface="Poppins Black" pitchFamily="2" charset="77"/>
              </a:rPr>
              <a:t>| </a:t>
            </a:r>
            <a:r>
              <a:rPr lang="en-US" sz="1200" b="1" spc="20">
                <a:solidFill>
                  <a:srgbClr val="FF9901"/>
                </a:solidFill>
                <a:latin typeface="Poppins" pitchFamily="2" charset="77"/>
                <a:cs typeface="Poppins" pitchFamily="2" charset="77"/>
              </a:rPr>
              <a:t>  </a:t>
            </a:r>
            <a:r>
              <a:rPr lang="en-US" sz="1200" spc="20">
                <a:solidFill>
                  <a:srgbClr val="161920"/>
                </a:solidFill>
                <a:latin typeface="Poppins" pitchFamily="2" charset="77"/>
                <a:cs typeface="Poppins" pitchFamily="2" charset="77"/>
              </a:rPr>
              <a:t>Traditional retargeting is limited to</a:t>
            </a:r>
          </a:p>
          <a:p>
            <a:pPr lvl="0">
              <a:buSzPct val="70000"/>
              <a:defRPr/>
            </a:pPr>
            <a:r>
              <a:rPr lang="en-US" sz="1200" spc="20">
                <a:solidFill>
                  <a:srgbClr val="161920"/>
                </a:solidFill>
                <a:latin typeface="Poppins" pitchFamily="2" charset="77"/>
                <a:cs typeface="Poppins" pitchFamily="2" charset="77"/>
              </a:rPr>
              <a:t>   specific devices.</a:t>
            </a:r>
          </a:p>
          <a:p>
            <a:pPr lvl="0">
              <a:buSzPct val="70000"/>
              <a:defRPr/>
            </a:pPr>
            <a:endParaRPr lang="en-US" sz="1200" spc="20">
              <a:solidFill>
                <a:srgbClr val="161920"/>
              </a:solidFill>
              <a:latin typeface="Poppins" pitchFamily="2" charset="77"/>
              <a:cs typeface="Poppins" pitchFamily="2" charset="77"/>
            </a:endParaRPr>
          </a:p>
          <a:p>
            <a:pPr lvl="0">
              <a:buSzPct val="70000"/>
              <a:defRPr/>
            </a:pPr>
            <a:r>
              <a:rPr lang="en-US" sz="1200" b="1" spc="20">
                <a:solidFill>
                  <a:srgbClr val="2964BA"/>
                </a:solidFill>
                <a:latin typeface="Poppins Black" pitchFamily="2" charset="77"/>
                <a:cs typeface="Poppins Black" pitchFamily="2" charset="77"/>
              </a:rPr>
              <a:t>| </a:t>
            </a:r>
            <a:r>
              <a:rPr lang="en-US" sz="1200" b="1" spc="20">
                <a:solidFill>
                  <a:srgbClr val="FF9901"/>
                </a:solidFill>
                <a:latin typeface="Poppins" pitchFamily="2" charset="77"/>
                <a:cs typeface="Poppins" pitchFamily="2" charset="77"/>
              </a:rPr>
              <a:t>  </a:t>
            </a:r>
            <a:r>
              <a:rPr lang="en-US" sz="1200" spc="20">
                <a:solidFill>
                  <a:srgbClr val="161920"/>
                </a:solidFill>
                <a:latin typeface="Poppins" pitchFamily="2" charset="77"/>
                <a:cs typeface="Poppins" pitchFamily="2" charset="77"/>
              </a:rPr>
              <a:t>Due to privacy restrictions, traditional</a:t>
            </a:r>
          </a:p>
          <a:p>
            <a:pPr lvl="0">
              <a:buSzPct val="70000"/>
              <a:defRPr/>
            </a:pPr>
            <a:r>
              <a:rPr lang="en-US" sz="1200" spc="20">
                <a:solidFill>
                  <a:srgbClr val="161920"/>
                </a:solidFill>
                <a:latin typeface="Poppins" pitchFamily="2" charset="77"/>
                <a:cs typeface="Poppins" pitchFamily="2" charset="77"/>
              </a:rPr>
              <a:t>   retargeting may only reach 31% or less</a:t>
            </a:r>
          </a:p>
          <a:p>
            <a:pPr lvl="0">
              <a:buSzPct val="70000"/>
              <a:defRPr/>
            </a:pPr>
            <a:r>
              <a:rPr lang="en-US" sz="1200" spc="20">
                <a:solidFill>
                  <a:srgbClr val="161920"/>
                </a:solidFill>
                <a:latin typeface="Poppins" pitchFamily="2" charset="77"/>
                <a:cs typeface="Poppins" pitchFamily="2" charset="77"/>
              </a:rPr>
              <a:t>   of your website audience!</a:t>
            </a:r>
          </a:p>
          <a:p>
            <a:pPr lvl="0">
              <a:buSzPct val="70000"/>
              <a:defRPr/>
            </a:pPr>
            <a:endParaRPr lang="en-US" sz="1400" spc="20">
              <a:solidFill>
                <a:srgbClr val="161920"/>
              </a:solidFill>
              <a:latin typeface="Poppins" pitchFamily="2" charset="77"/>
              <a:cs typeface="Poppins" pitchFamily="2" charset="77"/>
            </a:endParaRPr>
          </a:p>
          <a:p>
            <a:pPr>
              <a:buSzPct val="70000"/>
              <a:defRPr/>
            </a:pPr>
            <a:r>
              <a:rPr lang="en-US" sz="1400" b="1" spc="20">
                <a:latin typeface="Poppins Black" pitchFamily="2" charset="77"/>
                <a:cs typeface="Poppins Black" pitchFamily="2" charset="77"/>
              </a:rPr>
              <a:t>Audience Activator’s First Party Data Solution Puts Dealerships in Control </a:t>
            </a:r>
          </a:p>
          <a:p>
            <a:pPr>
              <a:buSzPct val="70000"/>
              <a:defRPr/>
            </a:pPr>
            <a:r>
              <a:rPr lang="en-US" sz="1400" b="1" spc="20">
                <a:latin typeface="Poppins Black" pitchFamily="2" charset="77"/>
                <a:cs typeface="Poppins Black" pitchFamily="2" charset="77"/>
              </a:rPr>
              <a:t>of Retargeting!</a:t>
            </a:r>
          </a:p>
          <a:p>
            <a:pPr>
              <a:buSzPct val="70000"/>
              <a:defRPr/>
            </a:pPr>
            <a:endParaRPr lang="en-US" sz="1400" b="1" spc="20">
              <a:latin typeface="Poppins Black" pitchFamily="2" charset="77"/>
              <a:cs typeface="Poppins Black" pitchFamily="2" charset="77"/>
            </a:endParaRPr>
          </a:p>
          <a:p>
            <a:pPr marL="0" marR="0" lvl="0" indent="0" algn="l" defTabSz="914400" rtl="0" eaLnBrk="1" fontAlgn="auto" latinLnBrk="0" hangingPunct="1">
              <a:lnSpc>
                <a:spcPct val="100000"/>
              </a:lnSpc>
              <a:spcBef>
                <a:spcPts val="0"/>
              </a:spcBef>
              <a:spcAft>
                <a:spcPts val="0"/>
              </a:spcAft>
              <a:buClrTx/>
              <a:buSzPct val="70000"/>
              <a:buFontTx/>
              <a:buNone/>
              <a:tabLst/>
              <a:defRPr/>
            </a:pPr>
            <a:endParaRPr kumimoji="0" lang="en-US" sz="1400" i="0" u="none" strike="noStrike" kern="1200" cap="none" spc="20" normalizeH="0" baseline="0" noProof="0">
              <a:ln>
                <a:noFill/>
              </a:ln>
              <a:solidFill>
                <a:srgbClr val="161920"/>
              </a:solidFill>
              <a:effectLst/>
              <a:uLnTx/>
              <a:uFillTx/>
              <a:latin typeface="Poppins" pitchFamily="2" charset="77"/>
              <a:ea typeface="+mn-ea"/>
              <a:cs typeface="Poppins" pitchFamily="2" charset="77"/>
            </a:endParaRPr>
          </a:p>
        </p:txBody>
      </p:sp>
      <p:pic>
        <p:nvPicPr>
          <p:cNvPr id="3" name="Picture 2" descr="A group of people in the shape of a pie chart&#10;&#10;AI-generated content may be incorrect.">
            <a:extLst>
              <a:ext uri="{FF2B5EF4-FFF2-40B4-BE49-F238E27FC236}">
                <a16:creationId xmlns:a16="http://schemas.microsoft.com/office/drawing/2014/main" id="{7466149D-17EC-10EB-4EEE-4F049BFAFFF3}"/>
              </a:ext>
            </a:extLst>
          </p:cNvPr>
          <p:cNvPicPr>
            <a:picLocks noChangeAspect="1"/>
          </p:cNvPicPr>
          <p:nvPr/>
        </p:nvPicPr>
        <p:blipFill>
          <a:blip r:embed="rId6"/>
          <a:srcRect l="11911" r="8876"/>
          <a:stretch>
            <a:fillRect/>
          </a:stretch>
        </p:blipFill>
        <p:spPr>
          <a:xfrm>
            <a:off x="4585217" y="0"/>
            <a:ext cx="7606783" cy="6858000"/>
          </a:xfrm>
          <a:prstGeom prst="rect">
            <a:avLst/>
          </a:prstGeom>
        </p:spPr>
      </p:pic>
      <p:sp>
        <p:nvSpPr>
          <p:cNvPr id="7" name="TextBox 6">
            <a:extLst>
              <a:ext uri="{FF2B5EF4-FFF2-40B4-BE49-F238E27FC236}">
                <a16:creationId xmlns:a16="http://schemas.microsoft.com/office/drawing/2014/main" id="{A622C09C-2797-7C95-A553-A627781FB20E}"/>
              </a:ext>
            </a:extLst>
          </p:cNvPr>
          <p:cNvSpPr txBox="1"/>
          <p:nvPr/>
        </p:nvSpPr>
        <p:spPr>
          <a:xfrm>
            <a:off x="4674281" y="6334834"/>
            <a:ext cx="4380807" cy="584775"/>
          </a:xfrm>
          <a:prstGeom prst="rect">
            <a:avLst/>
          </a:prstGeom>
          <a:noFill/>
        </p:spPr>
        <p:txBody>
          <a:bodyPr wrap="square" rtlCol="0">
            <a:spAutoFit/>
          </a:bodyPr>
          <a:lstStyle/>
          <a:p>
            <a:pPr algn="l"/>
            <a:r>
              <a:rPr lang="en-US" sz="800">
                <a:solidFill>
                  <a:schemeClr val="bg1">
                    <a:lumMod val="50000"/>
                  </a:schemeClr>
                </a:solidFill>
                <a:hlinkClick r:id="rId7">
                  <a:extLst>
                    <a:ext uri="{A12FA001-AC4F-418D-AE19-62706E023703}">
                      <ahyp:hlinkClr xmlns:ahyp="http://schemas.microsoft.com/office/drawing/2018/hyperlinkcolor" val="tx"/>
                    </a:ext>
                  </a:extLst>
                </a:hlinkClick>
              </a:rPr>
              <a:t>https://cookie-script.com/blog/how-to-improve-cookie-banner-acceptance-rate#:~:text=The%20average%20cookie%20banner%20acceptance%20rate%20is%2031%25%2C%20But%20it,and%20depends%20on%20the%20website</a:t>
            </a:r>
            <a:r>
              <a:rPr lang="en-US" sz="800">
                <a:solidFill>
                  <a:schemeClr val="bg1">
                    <a:lumMod val="50000"/>
                  </a:schemeClr>
                </a:solidFill>
              </a:rPr>
              <a:t>.</a:t>
            </a:r>
          </a:p>
          <a:p>
            <a:pPr algn="l"/>
            <a:endParaRPr lang="en-US" sz="800">
              <a:solidFill>
                <a:schemeClr val="bg1">
                  <a:lumMod val="50000"/>
                </a:schemeClr>
              </a:solidFill>
            </a:endParaRPr>
          </a:p>
        </p:txBody>
      </p:sp>
    </p:spTree>
    <p:extLst>
      <p:ext uri="{BB962C8B-B14F-4D97-AF65-F5344CB8AC3E}">
        <p14:creationId xmlns:p14="http://schemas.microsoft.com/office/powerpoint/2010/main" val="3503850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5A827-2386-AC0C-049C-583732346E3B}"/>
            </a:ext>
          </a:extLst>
        </p:cNvPr>
        <p:cNvGrpSpPr/>
        <p:nvPr/>
      </p:nvGrpSpPr>
      <p:grpSpPr>
        <a:xfrm>
          <a:off x="0" y="0"/>
          <a:ext cx="0" cy="0"/>
          <a:chOff x="0" y="0"/>
          <a:chExt cx="0" cy="0"/>
        </a:xfrm>
      </p:grpSpPr>
      <p:sp>
        <p:nvSpPr>
          <p:cNvPr id="30" name="Slide Number Placeholder 29">
            <a:extLst>
              <a:ext uri="{FF2B5EF4-FFF2-40B4-BE49-F238E27FC236}">
                <a16:creationId xmlns:a16="http://schemas.microsoft.com/office/drawing/2014/main" id="{9667E8D9-5FFD-1969-3D0E-FF6D7081139D}"/>
              </a:ext>
            </a:extLst>
          </p:cNvPr>
          <p:cNvSpPr>
            <a:spLocks noGrp="1"/>
          </p:cNvSpPr>
          <p:nvPr>
            <p:ph type="sldNum" sz="quarter" idx="4"/>
          </p:nvPr>
        </p:nvSpPr>
        <p:spPr>
          <a:xfrm>
            <a:off x="9144152" y="633483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391BA-CEDD-5849-9428-794A0F96AF47}" type="slidenum">
              <a:rPr kumimoji="0" lang="en-US" sz="800" b="0" i="0" u="none" strike="noStrike" kern="1200" cap="none" spc="0" normalizeH="0" baseline="0" noProof="0" smtClean="0">
                <a:ln>
                  <a:noFill/>
                </a:ln>
                <a:solidFill>
                  <a:srgbClr val="FFFFFF">
                    <a:lumMod val="50000"/>
                  </a:srgbClr>
                </a:solidFill>
                <a:effectLst/>
                <a:uLnTx/>
                <a:uFillTx/>
                <a:latin typeface="Delight Regular"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800" b="0" i="0" u="none" strike="noStrike" kern="1200" cap="none" spc="0" normalizeH="0" baseline="0" noProof="0">
              <a:ln>
                <a:noFill/>
              </a:ln>
              <a:solidFill>
                <a:srgbClr val="FFFFFF">
                  <a:lumMod val="50000"/>
                </a:srgbClr>
              </a:solidFill>
              <a:effectLst/>
              <a:uLnTx/>
              <a:uFillTx/>
              <a:latin typeface="Delight Regular" pitchFamily="2" charset="77"/>
              <a:ea typeface="+mn-ea"/>
              <a:cs typeface="+mn-cs"/>
            </a:endParaRPr>
          </a:p>
        </p:txBody>
      </p:sp>
      <p:sp>
        <p:nvSpPr>
          <p:cNvPr id="6" name="Header">
            <a:extLst>
              <a:ext uri="{FF2B5EF4-FFF2-40B4-BE49-F238E27FC236}">
                <a16:creationId xmlns:a16="http://schemas.microsoft.com/office/drawing/2014/main" id="{9A969662-BEA9-333B-0654-0409148090C1}"/>
              </a:ext>
            </a:extLst>
          </p:cNvPr>
          <p:cNvSpPr txBox="1"/>
          <p:nvPr/>
        </p:nvSpPr>
        <p:spPr>
          <a:xfrm>
            <a:off x="335663" y="1091757"/>
            <a:ext cx="4249553" cy="172547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900" b="1" i="0" u="none" strike="noStrike" kern="1200" cap="none" spc="120" normalizeH="0" baseline="0" noProof="0">
                <a:ln>
                  <a:noFill/>
                </a:ln>
                <a:solidFill>
                  <a:srgbClr val="2964BA"/>
                </a:solidFill>
                <a:effectLst/>
                <a:uLnTx/>
                <a:uFillTx/>
                <a:latin typeface="Poppins" pitchFamily="2" charset="77"/>
                <a:ea typeface="+mn-ea"/>
                <a:cs typeface="Poppins" pitchFamily="2" charset="77"/>
              </a:rPr>
              <a:t>AUDIENCE ACTIVATOR</a:t>
            </a:r>
          </a:p>
          <a:p>
            <a:pPr marL="0" marR="0" lvl="0" indent="0" algn="l" defTabSz="914400" rtl="0" eaLnBrk="1" fontAlgn="auto" latinLnBrk="0" hangingPunct="1">
              <a:lnSpc>
                <a:spcPts val="32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Delight Black" pitchFamily="2" charset="77"/>
              <a:ea typeface="+mn-ea"/>
              <a:cs typeface="+mn-cs"/>
            </a:endParaRP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600" b="1" i="0" u="none" strike="noStrike" kern="1200" cap="none" spc="0" normalizeH="0" baseline="0" noProof="0">
                <a:ln>
                  <a:noFill/>
                </a:ln>
                <a:solidFill>
                  <a:srgbClr val="161920"/>
                </a:solidFill>
                <a:effectLst/>
                <a:uLnTx/>
                <a:uFillTx/>
                <a:latin typeface="Poppins Black" pitchFamily="2" charset="77"/>
                <a:ea typeface="+mn-ea"/>
                <a:cs typeface="Poppins Black" pitchFamily="2" charset="77"/>
              </a:rPr>
              <a:t>The First Party Data Advantage</a:t>
            </a:r>
          </a:p>
          <a:p>
            <a:pPr marL="0" marR="0" lvl="0" indent="0" algn="l" defTabSz="914400" rtl="0" eaLnBrk="0" fontAlgn="base" latinLnBrk="0" hangingPunct="0">
              <a:lnSpc>
                <a:spcPts val="114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161920"/>
              </a:solidFill>
              <a:effectLst/>
              <a:uLnTx/>
              <a:uFillTx/>
              <a:latin typeface="Open Sans" panose="020B0606030504020204" pitchFamily="34" charset="0"/>
              <a:ea typeface="+mn-ea"/>
              <a:cs typeface="+mn-cs"/>
            </a:endParaRPr>
          </a:p>
        </p:txBody>
      </p:sp>
      <p:pic>
        <p:nvPicPr>
          <p:cNvPr id="2" name="Picture 1">
            <a:extLst>
              <a:ext uri="{FF2B5EF4-FFF2-40B4-BE49-F238E27FC236}">
                <a16:creationId xmlns:a16="http://schemas.microsoft.com/office/drawing/2014/main" id="{932695B4-5A23-778C-0EA1-EB423A16D7BC}"/>
              </a:ext>
            </a:extLst>
          </p:cNvPr>
          <p:cNvPicPr>
            <a:picLocks noChangeAspect="1"/>
          </p:cNvPicPr>
          <p:nvPr/>
        </p:nvPicPr>
        <p:blipFill>
          <a:blip r:embed="rId3">
            <a:extLst>
              <a:ext uri="{BEBA8EAE-BF5A-486C-A8C5-ECC9F3942E4B}">
                <a14:imgProps xmlns:a14="http://schemas.microsoft.com/office/drawing/2010/main">
                  <a14:imgLayer r:embed="rId4">
                    <a14:imgEffect>
                      <a14:saturation sat="139000"/>
                    </a14:imgEffect>
                    <a14:imgEffect>
                      <a14:brightnessContrast bright="-23000"/>
                    </a14:imgEffect>
                  </a14:imgLayer>
                </a14:imgProps>
              </a:ext>
            </a:extLst>
          </a:blip>
          <a:stretch>
            <a:fillRect/>
          </a:stretch>
        </p:blipFill>
        <p:spPr>
          <a:xfrm>
            <a:off x="1015796" y="5848154"/>
            <a:ext cx="3569421" cy="1024359"/>
          </a:xfrm>
          <a:prstGeom prst="rect">
            <a:avLst/>
          </a:prstGeom>
        </p:spPr>
      </p:pic>
      <p:pic>
        <p:nvPicPr>
          <p:cNvPr id="5" name="Logo-NMG-gold">
            <a:extLst>
              <a:ext uri="{FF2B5EF4-FFF2-40B4-BE49-F238E27FC236}">
                <a16:creationId xmlns:a16="http://schemas.microsoft.com/office/drawing/2014/main" id="{F30000AD-8AB7-BC53-1270-1E0BDE4598D7}"/>
              </a:ext>
            </a:extLst>
          </p:cNvPr>
          <p:cNvPicPr>
            <a:picLocks noChangeAspect="1"/>
          </p:cNvPicPr>
          <p:nvPr/>
        </p:nvPicPr>
        <p:blipFill>
          <a:blip r:embed="rId5">
            <a:lum bright="-100000"/>
          </a:blip>
          <a:stretch>
            <a:fillRect/>
          </a:stretch>
        </p:blipFill>
        <p:spPr>
          <a:xfrm>
            <a:off x="369848" y="365365"/>
            <a:ext cx="722054" cy="361027"/>
          </a:xfrm>
          <a:prstGeom prst="rect">
            <a:avLst/>
          </a:prstGeom>
        </p:spPr>
      </p:pic>
      <p:sp>
        <p:nvSpPr>
          <p:cNvPr id="12" name="TextBox 11">
            <a:extLst>
              <a:ext uri="{FF2B5EF4-FFF2-40B4-BE49-F238E27FC236}">
                <a16:creationId xmlns:a16="http://schemas.microsoft.com/office/drawing/2014/main" id="{3F3FDB0C-62B7-AC3D-AD80-B41F882665B2}"/>
              </a:ext>
            </a:extLst>
          </p:cNvPr>
          <p:cNvSpPr txBox="1"/>
          <p:nvPr/>
        </p:nvSpPr>
        <p:spPr>
          <a:xfrm>
            <a:off x="368055" y="2817229"/>
            <a:ext cx="4044920" cy="28315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Pct val="70000"/>
              <a:buFontTx/>
              <a:buNone/>
              <a:tabLst/>
              <a:defRPr/>
            </a:pPr>
            <a:r>
              <a:rPr lang="en-US" sz="1400" b="1" spc="20">
                <a:latin typeface="Poppins Black" pitchFamily="2" charset="77"/>
                <a:cs typeface="Poppins Black" pitchFamily="2" charset="77"/>
              </a:rPr>
              <a:t>Compare Our Data Solution to Traditional Retargeting</a:t>
            </a:r>
          </a:p>
          <a:p>
            <a:pPr marL="0" marR="0" lvl="0" indent="0" algn="l" defTabSz="914400" rtl="0" eaLnBrk="1" fontAlgn="auto" latinLnBrk="0" hangingPunct="1">
              <a:lnSpc>
                <a:spcPct val="100000"/>
              </a:lnSpc>
              <a:spcBef>
                <a:spcPts val="0"/>
              </a:spcBef>
              <a:spcAft>
                <a:spcPts val="0"/>
              </a:spcAft>
              <a:buClrTx/>
              <a:buSzPct val="70000"/>
              <a:buFontTx/>
              <a:buNone/>
              <a:tabLst/>
              <a:defRPr/>
            </a:pPr>
            <a:endParaRPr kumimoji="0" lang="en-US" sz="1400" b="1" i="0" u="none" strike="noStrike" kern="1200" cap="none" spc="20" normalizeH="0" baseline="0" noProof="0">
              <a:ln>
                <a:noFill/>
              </a:ln>
              <a:solidFill>
                <a:srgbClr val="2964BA"/>
              </a:solidFill>
              <a:effectLst/>
              <a:uLnTx/>
              <a:uFillTx/>
              <a:latin typeface="Poppins Black" pitchFamily="2" charset="77"/>
              <a:ea typeface="+mn-ea"/>
              <a:cs typeface="Poppins Black" pitchFamily="2" charset="77"/>
            </a:endParaRPr>
          </a:p>
          <a:p>
            <a:pPr marL="0" marR="0" lvl="0" indent="0" algn="l" defTabSz="914400" rtl="0" eaLnBrk="1" fontAlgn="auto" latinLnBrk="0" hangingPunct="1">
              <a:lnSpc>
                <a:spcPct val="100000"/>
              </a:lnSpc>
              <a:spcBef>
                <a:spcPts val="0"/>
              </a:spcBef>
              <a:spcAft>
                <a:spcPts val="0"/>
              </a:spcAft>
              <a:buClrTx/>
              <a:buSzPct val="70000"/>
              <a:buFontTx/>
              <a:buNone/>
              <a:tabLst/>
              <a:defRPr/>
            </a:pPr>
            <a:r>
              <a:rPr kumimoji="0" lang="en-US" sz="1200" b="1" i="0" u="none" strike="noStrike" kern="1200" cap="none" spc="20" normalizeH="0" baseline="0" noProof="0">
                <a:ln>
                  <a:noFill/>
                </a:ln>
                <a:solidFill>
                  <a:srgbClr val="2964BA"/>
                </a:solidFill>
                <a:effectLst/>
                <a:uLnTx/>
                <a:uFillTx/>
                <a:latin typeface="Poppins Black" pitchFamily="2" charset="77"/>
                <a:ea typeface="+mn-ea"/>
                <a:cs typeface="Poppins Black" pitchFamily="2" charset="77"/>
              </a:rPr>
              <a:t>| </a:t>
            </a:r>
            <a:r>
              <a:rPr kumimoji="0" lang="en-US" sz="1200" b="1" i="0" u="none" strike="noStrike" kern="1200" cap="none" spc="20" normalizeH="0" baseline="0" noProof="0">
                <a:ln>
                  <a:noFill/>
                </a:ln>
                <a:solidFill>
                  <a:srgbClr val="FF9901"/>
                </a:solidFill>
                <a:effectLst/>
                <a:uLnTx/>
                <a:uFillTx/>
                <a:latin typeface="Poppins" pitchFamily="2" charset="77"/>
                <a:ea typeface="+mn-ea"/>
                <a:cs typeface="Poppins" pitchFamily="2" charset="77"/>
              </a:rPr>
              <a:t>  </a:t>
            </a:r>
            <a:r>
              <a:rPr kumimoji="0" lang="en-US" sz="1200" i="0" u="none" strike="noStrike" kern="1200" cap="none" spc="20" normalizeH="0" baseline="0" noProof="0">
                <a:ln>
                  <a:noFill/>
                </a:ln>
                <a:solidFill>
                  <a:srgbClr val="161920"/>
                </a:solidFill>
                <a:effectLst/>
                <a:uLnTx/>
                <a:uFillTx/>
                <a:latin typeface="Poppins" pitchFamily="2" charset="77"/>
                <a:ea typeface="+mn-ea"/>
                <a:cs typeface="Poppins" pitchFamily="2" charset="77"/>
              </a:rPr>
              <a:t>Our proprietary technologies captures</a:t>
            </a:r>
          </a:p>
          <a:p>
            <a:pPr marL="0" marR="0" lvl="0" indent="0" algn="l" defTabSz="914400" rtl="0" eaLnBrk="1" fontAlgn="auto" latinLnBrk="0" hangingPunct="1">
              <a:lnSpc>
                <a:spcPct val="100000"/>
              </a:lnSpc>
              <a:spcBef>
                <a:spcPts val="0"/>
              </a:spcBef>
              <a:spcAft>
                <a:spcPts val="0"/>
              </a:spcAft>
              <a:buClrTx/>
              <a:buSzPct val="70000"/>
              <a:buFontTx/>
              <a:buNone/>
              <a:tabLst/>
              <a:defRPr/>
            </a:pPr>
            <a:r>
              <a:rPr lang="en-US" sz="1200" spc="20">
                <a:solidFill>
                  <a:srgbClr val="161920"/>
                </a:solidFill>
                <a:latin typeface="Poppins" pitchFamily="2" charset="77"/>
                <a:cs typeface="Poppins" pitchFamily="2" charset="77"/>
              </a:rPr>
              <a:t>   </a:t>
            </a:r>
            <a:r>
              <a:rPr kumimoji="0" lang="en-US" sz="1200" i="0" u="none" strike="noStrike" kern="1200" cap="none" spc="20" normalizeH="0" baseline="0" noProof="0">
                <a:ln>
                  <a:noFill/>
                </a:ln>
                <a:solidFill>
                  <a:srgbClr val="161920"/>
                </a:solidFill>
                <a:effectLst/>
                <a:uLnTx/>
                <a:uFillTx/>
                <a:latin typeface="Poppins" pitchFamily="2" charset="77"/>
                <a:ea typeface="+mn-ea"/>
                <a:cs typeface="Poppins" pitchFamily="2" charset="77"/>
              </a:rPr>
              <a:t>web visitor information.</a:t>
            </a:r>
          </a:p>
          <a:p>
            <a:pPr marL="0" marR="0" lvl="0" indent="0" algn="l" defTabSz="914400" rtl="0" eaLnBrk="1" fontAlgn="auto" latinLnBrk="0" hangingPunct="1">
              <a:lnSpc>
                <a:spcPct val="100000"/>
              </a:lnSpc>
              <a:spcBef>
                <a:spcPts val="0"/>
              </a:spcBef>
              <a:spcAft>
                <a:spcPts val="0"/>
              </a:spcAft>
              <a:buClrTx/>
              <a:buSzPct val="70000"/>
              <a:buFontTx/>
              <a:buNone/>
              <a:tabLst/>
              <a:defRPr/>
            </a:pPr>
            <a:endParaRPr kumimoji="0" lang="en-US" sz="1400" i="0" u="none" strike="noStrike" kern="1200" cap="none" spc="20" normalizeH="0" baseline="0" noProof="0">
              <a:ln>
                <a:noFill/>
              </a:ln>
              <a:solidFill>
                <a:srgbClr val="161920"/>
              </a:solidFill>
              <a:effectLst/>
              <a:uLnTx/>
              <a:uFillTx/>
              <a:latin typeface="Poppins" pitchFamily="2" charset="77"/>
              <a:ea typeface="+mn-ea"/>
              <a:cs typeface="Poppins" pitchFamily="2" charset="77"/>
            </a:endParaRPr>
          </a:p>
          <a:p>
            <a:pPr lvl="0">
              <a:buSzPct val="70000"/>
              <a:defRPr/>
            </a:pPr>
            <a:r>
              <a:rPr lang="en-US" sz="1200" b="1" spc="20">
                <a:solidFill>
                  <a:srgbClr val="2964BA"/>
                </a:solidFill>
                <a:latin typeface="Poppins Black" pitchFamily="2" charset="77"/>
                <a:cs typeface="Poppins Black" pitchFamily="2" charset="77"/>
              </a:rPr>
              <a:t>| </a:t>
            </a:r>
            <a:r>
              <a:rPr lang="en-US" sz="1200" b="1" spc="20">
                <a:solidFill>
                  <a:srgbClr val="FF9901"/>
                </a:solidFill>
                <a:latin typeface="Poppins" pitchFamily="2" charset="77"/>
                <a:cs typeface="Poppins" pitchFamily="2" charset="77"/>
              </a:rPr>
              <a:t>  </a:t>
            </a:r>
            <a:r>
              <a:rPr lang="en-US" sz="1200" spc="20">
                <a:solidFill>
                  <a:srgbClr val="161920"/>
                </a:solidFill>
                <a:latin typeface="Poppins" pitchFamily="2" charset="77"/>
                <a:cs typeface="Poppins" pitchFamily="2" charset="77"/>
              </a:rPr>
              <a:t>We target your web visitors at the household</a:t>
            </a:r>
          </a:p>
          <a:p>
            <a:pPr lvl="0">
              <a:buSzPct val="70000"/>
              <a:defRPr/>
            </a:pPr>
            <a:r>
              <a:rPr lang="en-US" sz="1200" spc="20">
                <a:solidFill>
                  <a:srgbClr val="161920"/>
                </a:solidFill>
                <a:latin typeface="Poppins" pitchFamily="2" charset="77"/>
                <a:cs typeface="Poppins" pitchFamily="2" charset="77"/>
              </a:rPr>
              <a:t>    level using multiple tactics including CTV,</a:t>
            </a:r>
          </a:p>
          <a:p>
            <a:pPr lvl="0">
              <a:buSzPct val="70000"/>
              <a:defRPr/>
            </a:pPr>
            <a:r>
              <a:rPr lang="en-US" sz="1200" spc="20">
                <a:solidFill>
                  <a:srgbClr val="161920"/>
                </a:solidFill>
                <a:latin typeface="Poppins" pitchFamily="2" charset="77"/>
                <a:cs typeface="Poppins" pitchFamily="2" charset="77"/>
              </a:rPr>
              <a:t>    Video, and Direct Mail!</a:t>
            </a:r>
          </a:p>
          <a:p>
            <a:pPr lvl="0">
              <a:buSzPct val="70000"/>
              <a:defRPr/>
            </a:pPr>
            <a:endParaRPr lang="en-US" sz="1400" spc="20">
              <a:solidFill>
                <a:srgbClr val="161920"/>
              </a:solidFill>
              <a:latin typeface="Poppins" pitchFamily="2" charset="77"/>
              <a:cs typeface="Poppins" pitchFamily="2" charset="77"/>
            </a:endParaRPr>
          </a:p>
          <a:p>
            <a:pPr lvl="0">
              <a:buSzPct val="70000"/>
              <a:defRPr/>
            </a:pPr>
            <a:r>
              <a:rPr lang="en-US" sz="1200" b="1" spc="20">
                <a:solidFill>
                  <a:srgbClr val="2964BA"/>
                </a:solidFill>
                <a:latin typeface="Poppins Black" pitchFamily="2" charset="77"/>
                <a:cs typeface="Poppins Black" pitchFamily="2" charset="77"/>
              </a:rPr>
              <a:t>| </a:t>
            </a:r>
            <a:r>
              <a:rPr lang="en-US" sz="1200" b="1" spc="20">
                <a:solidFill>
                  <a:srgbClr val="FF9901"/>
                </a:solidFill>
                <a:latin typeface="Poppins" pitchFamily="2" charset="77"/>
                <a:cs typeface="Poppins" pitchFamily="2" charset="77"/>
              </a:rPr>
              <a:t>  </a:t>
            </a:r>
            <a:r>
              <a:rPr lang="en-US" sz="1200" spc="20">
                <a:solidFill>
                  <a:srgbClr val="161920"/>
                </a:solidFill>
                <a:latin typeface="Poppins" pitchFamily="2" charset="77"/>
                <a:cs typeface="Poppins" pitchFamily="2" charset="77"/>
              </a:rPr>
              <a:t>Our AI prioritizes your best potential customers</a:t>
            </a:r>
          </a:p>
          <a:p>
            <a:pPr lvl="0">
              <a:buSzPct val="70000"/>
              <a:defRPr/>
            </a:pPr>
            <a:r>
              <a:rPr lang="en-US" sz="1200" spc="20">
                <a:solidFill>
                  <a:srgbClr val="161920"/>
                </a:solidFill>
                <a:latin typeface="Poppins" pitchFamily="2" charset="77"/>
                <a:cs typeface="Poppins" pitchFamily="2" charset="77"/>
              </a:rPr>
              <a:t>   based on website engagement.</a:t>
            </a:r>
          </a:p>
          <a:p>
            <a:pPr lvl="0">
              <a:buSzPct val="70000"/>
              <a:defRPr/>
            </a:pPr>
            <a:endParaRPr lang="en-US" sz="1200" spc="20">
              <a:solidFill>
                <a:srgbClr val="161920"/>
              </a:solidFill>
              <a:latin typeface="Poppins" pitchFamily="2" charset="77"/>
              <a:cs typeface="Poppins" pitchFamily="2" charset="77"/>
            </a:endParaRPr>
          </a:p>
          <a:p>
            <a:pPr lvl="0">
              <a:buSzPct val="70000"/>
              <a:defRPr/>
            </a:pPr>
            <a:r>
              <a:rPr lang="en-US" sz="1200" b="1" spc="20">
                <a:solidFill>
                  <a:srgbClr val="2964BA"/>
                </a:solidFill>
                <a:latin typeface="Poppins Black" pitchFamily="2" charset="77"/>
                <a:cs typeface="Poppins Black" pitchFamily="2" charset="77"/>
              </a:rPr>
              <a:t>| </a:t>
            </a:r>
            <a:r>
              <a:rPr lang="en-US" sz="1200" b="1" spc="20">
                <a:solidFill>
                  <a:srgbClr val="FF9901"/>
                </a:solidFill>
                <a:latin typeface="Poppins" pitchFamily="2" charset="77"/>
                <a:cs typeface="Poppins" pitchFamily="2" charset="77"/>
              </a:rPr>
              <a:t>  </a:t>
            </a:r>
            <a:r>
              <a:rPr lang="en-US" sz="1200" spc="20">
                <a:solidFill>
                  <a:srgbClr val="161920"/>
                </a:solidFill>
                <a:latin typeface="Poppins" pitchFamily="2" charset="77"/>
                <a:cs typeface="Poppins" pitchFamily="2" charset="77"/>
              </a:rPr>
              <a:t>We provide full-funnel attribution.</a:t>
            </a:r>
            <a:endParaRPr kumimoji="0" lang="en-US" sz="1400" b="1" i="0" u="none" strike="noStrike" kern="1200" cap="none" spc="20" normalizeH="0" baseline="0" noProof="0">
              <a:ln>
                <a:noFill/>
              </a:ln>
              <a:solidFill>
                <a:schemeClr val="bg1">
                  <a:lumMod val="50000"/>
                </a:schemeClr>
              </a:solidFill>
              <a:effectLst/>
              <a:uLnTx/>
              <a:uFillTx/>
              <a:latin typeface="Poppins" pitchFamily="2" charset="77"/>
              <a:ea typeface="+mn-ea"/>
              <a:cs typeface="Poppins" pitchFamily="2" charset="77"/>
            </a:endParaRPr>
          </a:p>
        </p:txBody>
      </p:sp>
      <p:pic>
        <p:nvPicPr>
          <p:cNvPr id="3" name="Picture 2" descr="A network of glowing orange icons&#10;&#10;AI-generated content may be incorrect.">
            <a:extLst>
              <a:ext uri="{FF2B5EF4-FFF2-40B4-BE49-F238E27FC236}">
                <a16:creationId xmlns:a16="http://schemas.microsoft.com/office/drawing/2014/main" id="{C138D609-ED4F-4E7C-9D72-670303FF34D3}"/>
              </a:ext>
            </a:extLst>
          </p:cNvPr>
          <p:cNvPicPr>
            <a:picLocks noChangeAspect="1"/>
          </p:cNvPicPr>
          <p:nvPr/>
        </p:nvPicPr>
        <p:blipFill>
          <a:blip r:embed="rId6"/>
          <a:srcRect l="19344" r="18495"/>
          <a:stretch>
            <a:fillRect/>
          </a:stretch>
        </p:blipFill>
        <p:spPr>
          <a:xfrm>
            <a:off x="4585217" y="0"/>
            <a:ext cx="7606783" cy="6858000"/>
          </a:xfrm>
          <a:prstGeom prst="rect">
            <a:avLst/>
          </a:prstGeom>
        </p:spPr>
      </p:pic>
    </p:spTree>
    <p:extLst>
      <p:ext uri="{BB962C8B-B14F-4D97-AF65-F5344CB8AC3E}">
        <p14:creationId xmlns:p14="http://schemas.microsoft.com/office/powerpoint/2010/main" val="2637175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60B1B29B-7B84-01AD-C3EF-4CA37B789986}"/>
            </a:ext>
          </a:extLst>
        </p:cNvPr>
        <p:cNvGrpSpPr/>
        <p:nvPr/>
      </p:nvGrpSpPr>
      <p:grpSpPr>
        <a:xfrm>
          <a:off x="0" y="0"/>
          <a:ext cx="0" cy="0"/>
          <a:chOff x="0" y="0"/>
          <a:chExt cx="0" cy="0"/>
        </a:xfrm>
      </p:grpSpPr>
      <p:pic>
        <p:nvPicPr>
          <p:cNvPr id="3" name="Picture 2" descr="A close-up of a graph&#10;&#10;AI-generated content may be incorrect.">
            <a:extLst>
              <a:ext uri="{FF2B5EF4-FFF2-40B4-BE49-F238E27FC236}">
                <a16:creationId xmlns:a16="http://schemas.microsoft.com/office/drawing/2014/main" id="{2C8A4CFB-22B5-07DB-360F-54AB74E35094}"/>
              </a:ext>
            </a:extLst>
          </p:cNvPr>
          <p:cNvPicPr>
            <a:picLocks noChangeAspect="1"/>
          </p:cNvPicPr>
          <p:nvPr/>
        </p:nvPicPr>
        <p:blipFill>
          <a:blip r:embed="rId3"/>
          <a:srcRect l="35" t="27304" r="-254"/>
          <a:stretch>
            <a:fillRect/>
          </a:stretch>
        </p:blipFill>
        <p:spPr>
          <a:xfrm>
            <a:off x="-2" y="1890787"/>
            <a:ext cx="12218621" cy="4967213"/>
          </a:xfrm>
          <a:prstGeom prst="rect">
            <a:avLst/>
          </a:prstGeom>
        </p:spPr>
      </p:pic>
      <p:sp>
        <p:nvSpPr>
          <p:cNvPr id="15" name="TextBox 14">
            <a:extLst>
              <a:ext uri="{FF2B5EF4-FFF2-40B4-BE49-F238E27FC236}">
                <a16:creationId xmlns:a16="http://schemas.microsoft.com/office/drawing/2014/main" id="{BC111DC8-A039-AB72-F730-F300AC4E73BD}"/>
              </a:ext>
            </a:extLst>
          </p:cNvPr>
          <p:cNvSpPr txBox="1"/>
          <p:nvPr/>
        </p:nvSpPr>
        <p:spPr>
          <a:xfrm>
            <a:off x="305093" y="908777"/>
            <a:ext cx="8529191" cy="538609"/>
          </a:xfrm>
          <a:prstGeom prst="rect">
            <a:avLst/>
          </a:prstGeom>
          <a:noFill/>
        </p:spPr>
        <p:txBody>
          <a:bodyPr wrap="square" lIns="91440" tIns="45720" rIns="91440" bIns="45720" anchor="b">
            <a:spAutoFit/>
          </a:body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600" b="0" i="0" u="none" strike="noStrike" kern="1200" cap="none" spc="0" normalizeH="0" baseline="0" noProof="0">
                <a:ln>
                  <a:noFill/>
                </a:ln>
                <a:solidFill>
                  <a:srgbClr val="161920"/>
                </a:solidFill>
                <a:effectLst/>
                <a:uLnTx/>
                <a:uFillTx/>
                <a:latin typeface="Poppins Light" pitchFamily="2" charset="77"/>
                <a:ea typeface="+mn-ea"/>
                <a:cs typeface="Poppins Light" pitchFamily="2" charset="77"/>
              </a:rPr>
              <a:t>The </a:t>
            </a:r>
            <a:r>
              <a:rPr kumimoji="0" lang="en-US" sz="3600" b="1" i="0" u="none" strike="noStrike" kern="1200" cap="none" spc="0" normalizeH="0" baseline="0" noProof="0">
                <a:ln>
                  <a:noFill/>
                </a:ln>
                <a:solidFill>
                  <a:srgbClr val="161920"/>
                </a:solidFill>
                <a:effectLst/>
                <a:uLnTx/>
                <a:uFillTx/>
                <a:latin typeface="Poppins Black" pitchFamily="2" charset="77"/>
                <a:ea typeface="+mn-ea"/>
                <a:cs typeface="Poppins Black" pitchFamily="2" charset="77"/>
              </a:rPr>
              <a:t>Audience Activator Difference</a:t>
            </a:r>
          </a:p>
        </p:txBody>
      </p:sp>
      <p:sp>
        <p:nvSpPr>
          <p:cNvPr id="16" name="Rectangle 15">
            <a:extLst>
              <a:ext uri="{FF2B5EF4-FFF2-40B4-BE49-F238E27FC236}">
                <a16:creationId xmlns:a16="http://schemas.microsoft.com/office/drawing/2014/main" id="{6CC4E867-A6DF-1868-7796-9AE75C6457EA}"/>
              </a:ext>
            </a:extLst>
          </p:cNvPr>
          <p:cNvSpPr/>
          <p:nvPr/>
        </p:nvSpPr>
        <p:spPr>
          <a:xfrm>
            <a:off x="6205626" y="1070402"/>
            <a:ext cx="5884185" cy="4811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1F5771"/>
              </a:solidFill>
              <a:effectLst/>
              <a:uLnTx/>
              <a:uFillTx/>
              <a:latin typeface="Arial" panose="020B0604020202020204" pitchFamily="34" charset="0"/>
              <a:ea typeface="+mn-ea"/>
              <a:cs typeface="Arial" panose="020B0604020202020204" pitchFamily="34" charset="0"/>
            </a:endParaRPr>
          </a:p>
        </p:txBody>
      </p:sp>
      <p:sp>
        <p:nvSpPr>
          <p:cNvPr id="17" name="Slide Number Placeholder 32">
            <a:extLst>
              <a:ext uri="{FF2B5EF4-FFF2-40B4-BE49-F238E27FC236}">
                <a16:creationId xmlns:a16="http://schemas.microsoft.com/office/drawing/2014/main" id="{CB7A2149-7A76-1FFB-8AF7-686C21B9C408}"/>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bg1">
                    <a:lumMod val="50000"/>
                  </a:schemeClr>
                </a:solidFill>
                <a:latin typeface="Delight Regular"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3391BA-CEDD-5849-9428-794A0F96AF47}"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800" b="0" i="0" u="none" strike="noStrike" kern="1200" cap="none" spc="0" normalizeH="0" baseline="0" noProof="0">
              <a:ln>
                <a:noFill/>
              </a:ln>
              <a:solidFill>
                <a:srgbClr val="FFFFFF">
                  <a:lumMod val="50000"/>
                </a:srgbClr>
              </a:solidFill>
              <a:effectLst/>
              <a:uLnTx/>
              <a:uFillTx/>
              <a:latin typeface="Delight Regular" pitchFamily="2" charset="77"/>
              <a:ea typeface="+mn-ea"/>
              <a:cs typeface="+mn-cs"/>
            </a:endParaRPr>
          </a:p>
        </p:txBody>
      </p:sp>
      <p:sp>
        <p:nvSpPr>
          <p:cNvPr id="12" name="TextBox 30">
            <a:extLst>
              <a:ext uri="{FF2B5EF4-FFF2-40B4-BE49-F238E27FC236}">
                <a16:creationId xmlns:a16="http://schemas.microsoft.com/office/drawing/2014/main" id="{AC3B6481-860F-84F6-D22B-366DC9E39204}"/>
              </a:ext>
            </a:extLst>
          </p:cNvPr>
          <p:cNvSpPr txBox="1"/>
          <p:nvPr/>
        </p:nvSpPr>
        <p:spPr>
          <a:xfrm>
            <a:off x="298159" y="1409638"/>
            <a:ext cx="11524571" cy="31162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200" b="0" i="0" u="none" strike="noStrike" kern="1200" cap="none" spc="80" normalizeH="0" baseline="0" noProof="0">
                <a:ln>
                  <a:noFill/>
                </a:ln>
                <a:solidFill>
                  <a:srgbClr val="161920"/>
                </a:solidFill>
                <a:effectLst/>
                <a:uLnTx/>
                <a:uFillTx/>
                <a:latin typeface="Poppins" pitchFamily="2" charset="77"/>
                <a:ea typeface="+mn-ea"/>
                <a:cs typeface="Poppins" pitchFamily="2" charset="77"/>
              </a:rPr>
              <a:t>Most websites only convert </a:t>
            </a:r>
            <a:r>
              <a:rPr kumimoji="0" lang="en-US" sz="1200" b="1" i="0" u="none" strike="noStrike" kern="1200" cap="none" spc="80" normalizeH="0" baseline="0" noProof="0">
                <a:ln>
                  <a:noFill/>
                </a:ln>
                <a:solidFill>
                  <a:srgbClr val="161920"/>
                </a:solidFill>
                <a:effectLst/>
                <a:uLnTx/>
                <a:uFillTx/>
                <a:latin typeface="Poppins" pitchFamily="2" charset="77"/>
                <a:ea typeface="+mn-ea"/>
                <a:cs typeface="Poppins" pitchFamily="2" charset="77"/>
              </a:rPr>
              <a:t>2%</a:t>
            </a:r>
            <a:r>
              <a:rPr kumimoji="0" lang="en-US" sz="1200" b="0" i="0" u="none" strike="noStrike" kern="1200" cap="none" spc="80" normalizeH="0" baseline="0" noProof="0">
                <a:ln>
                  <a:noFill/>
                </a:ln>
                <a:solidFill>
                  <a:srgbClr val="161920"/>
                </a:solidFill>
                <a:effectLst/>
                <a:uLnTx/>
                <a:uFillTx/>
                <a:latin typeface="Poppins" pitchFamily="2" charset="77"/>
                <a:ea typeface="+mn-ea"/>
                <a:cs typeface="Poppins" pitchFamily="2" charset="77"/>
              </a:rPr>
              <a:t> to </a:t>
            </a:r>
            <a:r>
              <a:rPr kumimoji="0" lang="en-US" sz="1200" b="1" i="0" u="none" strike="noStrike" kern="1200" cap="none" spc="80" normalizeH="0" baseline="0" noProof="0">
                <a:ln>
                  <a:noFill/>
                </a:ln>
                <a:solidFill>
                  <a:srgbClr val="161920"/>
                </a:solidFill>
                <a:effectLst/>
                <a:uLnTx/>
                <a:uFillTx/>
                <a:latin typeface="Poppins" pitchFamily="2" charset="77"/>
                <a:ea typeface="+mn-ea"/>
                <a:cs typeface="Poppins" pitchFamily="2" charset="77"/>
              </a:rPr>
              <a:t>5% </a:t>
            </a:r>
            <a:r>
              <a:rPr kumimoji="0" lang="en-US" sz="1200" b="0" i="0" u="none" strike="noStrike" kern="1200" cap="none" spc="80" normalizeH="0" baseline="0" noProof="0">
                <a:ln>
                  <a:noFill/>
                </a:ln>
                <a:solidFill>
                  <a:srgbClr val="161920"/>
                </a:solidFill>
                <a:effectLst/>
                <a:uLnTx/>
                <a:uFillTx/>
                <a:latin typeface="Poppins" pitchFamily="2" charset="77"/>
                <a:ea typeface="+mn-ea"/>
                <a:cs typeface="Poppins" pitchFamily="2" charset="77"/>
              </a:rPr>
              <a:t>of web visitors. This leads to wasted marketing spend and decreased return on investment.</a:t>
            </a:r>
          </a:p>
        </p:txBody>
      </p:sp>
      <p:sp>
        <p:nvSpPr>
          <p:cNvPr id="5" name="TextBox 4">
            <a:extLst>
              <a:ext uri="{FF2B5EF4-FFF2-40B4-BE49-F238E27FC236}">
                <a16:creationId xmlns:a16="http://schemas.microsoft.com/office/drawing/2014/main" id="{8FCC5613-76B2-1530-5609-2281D28E5B2F}"/>
              </a:ext>
            </a:extLst>
          </p:cNvPr>
          <p:cNvSpPr txBox="1"/>
          <p:nvPr/>
        </p:nvSpPr>
        <p:spPr>
          <a:xfrm>
            <a:off x="305091" y="519992"/>
            <a:ext cx="5174155" cy="28277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900" b="1" i="0" u="none" strike="noStrike" kern="1200" cap="none" spc="100" normalizeH="0" baseline="0" noProof="0">
                <a:ln>
                  <a:noFill/>
                </a:ln>
                <a:solidFill>
                  <a:srgbClr val="095EBA"/>
                </a:solidFill>
                <a:effectLst/>
                <a:uLnTx/>
                <a:uFillTx/>
                <a:latin typeface="Poppins" pitchFamily="2" charset="77"/>
                <a:ea typeface="+mn-ea"/>
                <a:cs typeface="Poppins" pitchFamily="2" charset="77"/>
              </a:rPr>
              <a:t>AUDIENCE ACTIVATOR</a:t>
            </a:r>
          </a:p>
        </p:txBody>
      </p:sp>
      <p:grpSp>
        <p:nvGrpSpPr>
          <p:cNvPr id="40" name="Group 39">
            <a:extLst>
              <a:ext uri="{FF2B5EF4-FFF2-40B4-BE49-F238E27FC236}">
                <a16:creationId xmlns:a16="http://schemas.microsoft.com/office/drawing/2014/main" id="{AFB44956-6B2F-E9D8-0BCE-B52E6674A7D4}"/>
              </a:ext>
            </a:extLst>
          </p:cNvPr>
          <p:cNvGrpSpPr/>
          <p:nvPr/>
        </p:nvGrpSpPr>
        <p:grpSpPr>
          <a:xfrm>
            <a:off x="779802" y="4166953"/>
            <a:ext cx="3343699" cy="1998356"/>
            <a:chOff x="1550156" y="4166953"/>
            <a:chExt cx="2789594" cy="1782270"/>
          </a:xfrm>
        </p:grpSpPr>
        <p:sp>
          <p:nvSpPr>
            <p:cNvPr id="6" name="Rounded Rectangle 5">
              <a:extLst>
                <a:ext uri="{FF2B5EF4-FFF2-40B4-BE49-F238E27FC236}">
                  <a16:creationId xmlns:a16="http://schemas.microsoft.com/office/drawing/2014/main" id="{5BCACE1C-0390-A5E1-F109-754C330B7898}"/>
                </a:ext>
              </a:extLst>
            </p:cNvPr>
            <p:cNvSpPr/>
            <p:nvPr/>
          </p:nvSpPr>
          <p:spPr>
            <a:xfrm>
              <a:off x="1550156" y="4166953"/>
              <a:ext cx="2789594" cy="178227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D66F2A6-F915-FCB6-C1D0-1B1DD4CECE76}"/>
                </a:ext>
              </a:extLst>
            </p:cNvPr>
            <p:cNvSpPr txBox="1"/>
            <p:nvPr/>
          </p:nvSpPr>
          <p:spPr>
            <a:xfrm>
              <a:off x="1738580" y="4390662"/>
              <a:ext cx="2484184" cy="1384995"/>
            </a:xfrm>
            <a:prstGeom prst="rect">
              <a:avLst/>
            </a:prstGeom>
            <a:noFill/>
          </p:spPr>
          <p:txBody>
            <a:bodyPr wrap="square" rtlCol="0">
              <a:spAutoFit/>
            </a:bodyPr>
            <a:lstStyle/>
            <a:p>
              <a:r>
                <a:rPr lang="en-US" sz="1400" b="1">
                  <a:solidFill>
                    <a:srgbClr val="0C6AC0"/>
                  </a:solidFill>
                  <a:latin typeface="Poppins" pitchFamily="2" charset="77"/>
                  <a:cs typeface="Poppins" pitchFamily="2" charset="77"/>
                </a:rPr>
                <a:t>Improved ROI</a:t>
              </a:r>
            </a:p>
            <a:p>
              <a:endParaRPr lang="en-US" sz="1400">
                <a:solidFill>
                  <a:schemeClr val="accent1"/>
                </a:solidFill>
                <a:latin typeface="Poppins" pitchFamily="2" charset="77"/>
                <a:cs typeface="Poppins" pitchFamily="2" charset="77"/>
              </a:endParaRPr>
            </a:p>
            <a:p>
              <a:r>
                <a:rPr lang="en-US" sz="1400">
                  <a:solidFill>
                    <a:schemeClr val="tx1">
                      <a:lumMod val="90000"/>
                      <a:lumOff val="10000"/>
                    </a:schemeClr>
                  </a:solidFill>
                  <a:latin typeface="Poppins" pitchFamily="2" charset="77"/>
                  <a:cs typeface="Poppins" pitchFamily="2" charset="77"/>
                </a:rPr>
                <a:t>As you drive more traffic to your website, our AI data tools and addressable marketing drives conversion.</a:t>
              </a:r>
            </a:p>
          </p:txBody>
        </p:sp>
      </p:grpSp>
      <p:grpSp>
        <p:nvGrpSpPr>
          <p:cNvPr id="42" name="Group 41">
            <a:extLst>
              <a:ext uri="{FF2B5EF4-FFF2-40B4-BE49-F238E27FC236}">
                <a16:creationId xmlns:a16="http://schemas.microsoft.com/office/drawing/2014/main" id="{3DE8124F-B3E0-298C-7166-287B1BDE34F1}"/>
              </a:ext>
            </a:extLst>
          </p:cNvPr>
          <p:cNvGrpSpPr/>
          <p:nvPr/>
        </p:nvGrpSpPr>
        <p:grpSpPr>
          <a:xfrm>
            <a:off x="4424150" y="4166953"/>
            <a:ext cx="3343699" cy="1998356"/>
            <a:chOff x="1550156" y="4166953"/>
            <a:chExt cx="2789594" cy="1782270"/>
          </a:xfrm>
        </p:grpSpPr>
        <p:sp>
          <p:nvSpPr>
            <p:cNvPr id="43" name="Rounded Rectangle 42">
              <a:extLst>
                <a:ext uri="{FF2B5EF4-FFF2-40B4-BE49-F238E27FC236}">
                  <a16:creationId xmlns:a16="http://schemas.microsoft.com/office/drawing/2014/main" id="{97A2F540-8E42-AAB4-7AEF-A0D8FA4B79AC}"/>
                </a:ext>
              </a:extLst>
            </p:cNvPr>
            <p:cNvSpPr/>
            <p:nvPr/>
          </p:nvSpPr>
          <p:spPr>
            <a:xfrm>
              <a:off x="1550156" y="4166953"/>
              <a:ext cx="2789594" cy="178227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F9E34144-A98A-A832-F1D4-6136460F1F77}"/>
                </a:ext>
              </a:extLst>
            </p:cNvPr>
            <p:cNvSpPr txBox="1"/>
            <p:nvPr/>
          </p:nvSpPr>
          <p:spPr>
            <a:xfrm>
              <a:off x="1738580" y="4390662"/>
              <a:ext cx="2434954" cy="1384995"/>
            </a:xfrm>
            <a:prstGeom prst="rect">
              <a:avLst/>
            </a:prstGeom>
            <a:noFill/>
          </p:spPr>
          <p:txBody>
            <a:bodyPr wrap="square" rtlCol="0">
              <a:spAutoFit/>
            </a:bodyPr>
            <a:lstStyle/>
            <a:p>
              <a:r>
                <a:rPr lang="en-US" sz="1400" b="1">
                  <a:solidFill>
                    <a:srgbClr val="0C6AC0"/>
                  </a:solidFill>
                  <a:latin typeface="Poppins" pitchFamily="2" charset="77"/>
                  <a:cs typeface="Poppins" pitchFamily="2" charset="77"/>
                </a:rPr>
                <a:t>Attribution</a:t>
              </a:r>
            </a:p>
            <a:p>
              <a:endParaRPr lang="en-US" sz="1400">
                <a:solidFill>
                  <a:schemeClr val="accent1"/>
                </a:solidFill>
                <a:latin typeface="Poppins" pitchFamily="2" charset="77"/>
                <a:cs typeface="Poppins" pitchFamily="2" charset="77"/>
              </a:endParaRPr>
            </a:p>
            <a:p>
              <a:r>
                <a:rPr lang="en-US" sz="1400">
                  <a:solidFill>
                    <a:schemeClr val="tx1">
                      <a:lumMod val="90000"/>
                      <a:lumOff val="10000"/>
                    </a:schemeClr>
                  </a:solidFill>
                  <a:latin typeface="Poppins" pitchFamily="2" charset="77"/>
                  <a:cs typeface="Poppins" pitchFamily="2" charset="77"/>
                </a:rPr>
                <a:t>Follow your customer journeys from first click to purchase. No more relying on limited last-touch attribution reporting.</a:t>
              </a:r>
            </a:p>
          </p:txBody>
        </p:sp>
      </p:grpSp>
      <p:grpSp>
        <p:nvGrpSpPr>
          <p:cNvPr id="48" name="Group 47">
            <a:extLst>
              <a:ext uri="{FF2B5EF4-FFF2-40B4-BE49-F238E27FC236}">
                <a16:creationId xmlns:a16="http://schemas.microsoft.com/office/drawing/2014/main" id="{27A05B3B-9453-927C-2514-5B5AD1AD5288}"/>
              </a:ext>
            </a:extLst>
          </p:cNvPr>
          <p:cNvGrpSpPr/>
          <p:nvPr/>
        </p:nvGrpSpPr>
        <p:grpSpPr>
          <a:xfrm>
            <a:off x="8108254" y="4166953"/>
            <a:ext cx="3343699" cy="1998356"/>
            <a:chOff x="1550156" y="4166953"/>
            <a:chExt cx="2789594" cy="1782270"/>
          </a:xfrm>
        </p:grpSpPr>
        <p:sp>
          <p:nvSpPr>
            <p:cNvPr id="51" name="Rounded Rectangle 50">
              <a:extLst>
                <a:ext uri="{FF2B5EF4-FFF2-40B4-BE49-F238E27FC236}">
                  <a16:creationId xmlns:a16="http://schemas.microsoft.com/office/drawing/2014/main" id="{B41C649C-2768-2F8A-E665-0610558C351F}"/>
                </a:ext>
              </a:extLst>
            </p:cNvPr>
            <p:cNvSpPr/>
            <p:nvPr/>
          </p:nvSpPr>
          <p:spPr>
            <a:xfrm>
              <a:off x="1550156" y="4166953"/>
              <a:ext cx="2789594" cy="178227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14223758-0338-706C-8060-D4CB9585FE64}"/>
                </a:ext>
              </a:extLst>
            </p:cNvPr>
            <p:cNvSpPr txBox="1"/>
            <p:nvPr/>
          </p:nvSpPr>
          <p:spPr>
            <a:xfrm>
              <a:off x="1738580" y="4390662"/>
              <a:ext cx="2434954" cy="1235233"/>
            </a:xfrm>
            <a:prstGeom prst="rect">
              <a:avLst/>
            </a:prstGeom>
            <a:noFill/>
          </p:spPr>
          <p:txBody>
            <a:bodyPr wrap="square" rtlCol="0">
              <a:spAutoFit/>
            </a:bodyPr>
            <a:lstStyle/>
            <a:p>
              <a:r>
                <a:rPr lang="en-US" sz="1400" b="1">
                  <a:solidFill>
                    <a:srgbClr val="0C6AC0"/>
                  </a:solidFill>
                  <a:latin typeface="Poppins" pitchFamily="2" charset="77"/>
                  <a:cs typeface="Poppins" pitchFamily="2" charset="77"/>
                </a:rPr>
                <a:t>Intelligent Segmentation</a:t>
              </a:r>
            </a:p>
            <a:p>
              <a:endParaRPr lang="en-US" sz="1400">
                <a:solidFill>
                  <a:schemeClr val="accent1"/>
                </a:solidFill>
                <a:latin typeface="Poppins" pitchFamily="2" charset="77"/>
                <a:cs typeface="Poppins" pitchFamily="2" charset="77"/>
              </a:endParaRPr>
            </a:p>
            <a:p>
              <a:r>
                <a:rPr lang="en-US" sz="1400">
                  <a:solidFill>
                    <a:schemeClr val="tx1">
                      <a:lumMod val="90000"/>
                      <a:lumOff val="10000"/>
                    </a:schemeClr>
                  </a:solidFill>
                  <a:latin typeface="Poppins" pitchFamily="2" charset="77"/>
                  <a:cs typeface="Poppins" pitchFamily="2" charset="77"/>
                </a:rPr>
                <a:t>Our exclusive AI segments your clients based on purchase potential and product interests.</a:t>
              </a:r>
            </a:p>
          </p:txBody>
        </p:sp>
      </p:grpSp>
    </p:spTree>
    <p:extLst>
      <p:ext uri="{BB962C8B-B14F-4D97-AF65-F5344CB8AC3E}">
        <p14:creationId xmlns:p14="http://schemas.microsoft.com/office/powerpoint/2010/main" val="1231009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6019D-E110-42CD-5440-D2B602B76634}"/>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EDCEF29-16A3-B72A-7FE5-507964C9585D}"/>
              </a:ext>
            </a:extLst>
          </p:cNvPr>
          <p:cNvSpPr>
            <a:spLocks noGrp="1"/>
          </p:cNvSpPr>
          <p:nvPr>
            <p:ph type="sldNum" sz="quarter" idx="4"/>
          </p:nvPr>
        </p:nvSpPr>
        <p:spPr/>
        <p:txBody>
          <a:bodyPr/>
          <a:lstStyle/>
          <a:p>
            <a:fld id="{8E3391BA-CEDD-5849-9428-794A0F96AF47}" type="slidenum">
              <a:rPr lang="en-US" smtClean="0"/>
              <a:pPr/>
              <a:t>7</a:t>
            </a:fld>
            <a:endParaRPr lang="en-US"/>
          </a:p>
        </p:txBody>
      </p:sp>
      <p:sp>
        <p:nvSpPr>
          <p:cNvPr id="2" name="TextBox 1">
            <a:extLst>
              <a:ext uri="{FF2B5EF4-FFF2-40B4-BE49-F238E27FC236}">
                <a16:creationId xmlns:a16="http://schemas.microsoft.com/office/drawing/2014/main" id="{246AB089-E730-A6EB-D15E-12FA7C0099B6}"/>
              </a:ext>
            </a:extLst>
          </p:cNvPr>
          <p:cNvSpPr txBox="1"/>
          <p:nvPr/>
        </p:nvSpPr>
        <p:spPr>
          <a:xfrm>
            <a:off x="305093" y="923247"/>
            <a:ext cx="5657290" cy="948978"/>
          </a:xfrm>
          <a:prstGeom prst="rect">
            <a:avLst/>
          </a:prstGeom>
          <a:noFill/>
        </p:spPr>
        <p:txBody>
          <a:bodyPr wrap="square" lIns="91440" tIns="45720" rIns="91440" bIns="45720" anchor="b">
            <a:spAutoFit/>
          </a:bodyPr>
          <a:lstStyle/>
          <a:p>
            <a:pPr>
              <a:lnSpc>
                <a:spcPts val="3200"/>
              </a:lnSpc>
            </a:pPr>
            <a:r>
              <a:rPr lang="en-US" sz="3600" b="1">
                <a:latin typeface="Poppins Black" pitchFamily="2" charset="77"/>
                <a:cs typeface="Poppins Black" pitchFamily="2" charset="77"/>
              </a:rPr>
              <a:t>Expand Your Conversion Pipeline</a:t>
            </a:r>
            <a:endParaRPr lang="en-US" sz="3600">
              <a:latin typeface="Poppins Light" pitchFamily="2" charset="77"/>
              <a:cs typeface="Poppins Light" pitchFamily="2" charset="77"/>
            </a:endParaRPr>
          </a:p>
        </p:txBody>
      </p:sp>
      <p:sp>
        <p:nvSpPr>
          <p:cNvPr id="3" name="TextBox 2">
            <a:extLst>
              <a:ext uri="{FF2B5EF4-FFF2-40B4-BE49-F238E27FC236}">
                <a16:creationId xmlns:a16="http://schemas.microsoft.com/office/drawing/2014/main" id="{28F78489-9F74-0A43-B520-71A3C3AB2ED0}"/>
              </a:ext>
            </a:extLst>
          </p:cNvPr>
          <p:cNvSpPr txBox="1"/>
          <p:nvPr/>
        </p:nvSpPr>
        <p:spPr>
          <a:xfrm>
            <a:off x="305091" y="519992"/>
            <a:ext cx="5174155" cy="282770"/>
          </a:xfrm>
          <a:prstGeom prst="rect">
            <a:avLst/>
          </a:prstGeom>
          <a:noFill/>
        </p:spPr>
        <p:txBody>
          <a:bodyPr wrap="square" lIns="91440" tIns="45720" rIns="91440" bIns="45720" rtlCol="0" anchor="t">
            <a:spAutoFit/>
          </a:bodyPr>
          <a:lstStyle/>
          <a:p>
            <a:pPr>
              <a:lnSpc>
                <a:spcPct val="150000"/>
              </a:lnSpc>
            </a:pPr>
            <a:r>
              <a:rPr lang="en-US" sz="900" b="1" spc="100">
                <a:solidFill>
                  <a:srgbClr val="0C6AC0"/>
                </a:solidFill>
                <a:latin typeface="Poppins" pitchFamily="2" charset="77"/>
                <a:cs typeface="Poppins" pitchFamily="2" charset="77"/>
              </a:rPr>
              <a:t>AUDIENCE ACTIVATOR</a:t>
            </a:r>
          </a:p>
        </p:txBody>
      </p:sp>
      <p:grpSp>
        <p:nvGrpSpPr>
          <p:cNvPr id="72" name="Group 71">
            <a:extLst>
              <a:ext uri="{FF2B5EF4-FFF2-40B4-BE49-F238E27FC236}">
                <a16:creationId xmlns:a16="http://schemas.microsoft.com/office/drawing/2014/main" id="{24E31ECB-E1BF-340B-9D89-0A47C0453A13}"/>
              </a:ext>
            </a:extLst>
          </p:cNvPr>
          <p:cNvGrpSpPr/>
          <p:nvPr/>
        </p:nvGrpSpPr>
        <p:grpSpPr>
          <a:xfrm>
            <a:off x="5651478" y="1447386"/>
            <a:ext cx="5479649" cy="5078674"/>
            <a:chOff x="5596813" y="1212113"/>
            <a:chExt cx="5699953" cy="5282858"/>
          </a:xfrm>
        </p:grpSpPr>
        <p:grpSp>
          <p:nvGrpSpPr>
            <p:cNvPr id="73" name="Group 72">
              <a:extLst>
                <a:ext uri="{FF2B5EF4-FFF2-40B4-BE49-F238E27FC236}">
                  <a16:creationId xmlns:a16="http://schemas.microsoft.com/office/drawing/2014/main" id="{1430C8A2-1355-13A0-6C40-0586BC0F0580}"/>
                </a:ext>
              </a:extLst>
            </p:cNvPr>
            <p:cNvGrpSpPr/>
            <p:nvPr/>
          </p:nvGrpSpPr>
          <p:grpSpPr>
            <a:xfrm>
              <a:off x="5596813" y="1381731"/>
              <a:ext cx="5699953" cy="4684060"/>
              <a:chOff x="12098289" y="1381731"/>
              <a:chExt cx="5699953" cy="4684060"/>
            </a:xfrm>
          </p:grpSpPr>
          <p:sp>
            <p:nvSpPr>
              <p:cNvPr id="79" name="Freeform 78">
                <a:extLst>
                  <a:ext uri="{FF2B5EF4-FFF2-40B4-BE49-F238E27FC236}">
                    <a16:creationId xmlns:a16="http://schemas.microsoft.com/office/drawing/2014/main" id="{83275563-CBE1-A54E-4B2E-592BE34BEF2A}"/>
                  </a:ext>
                </a:extLst>
              </p:cNvPr>
              <p:cNvSpPr/>
              <p:nvPr/>
            </p:nvSpPr>
            <p:spPr>
              <a:xfrm>
                <a:off x="12568114" y="2580370"/>
                <a:ext cx="4760302" cy="390275"/>
              </a:xfrm>
              <a:custGeom>
                <a:avLst/>
                <a:gdLst>
                  <a:gd name="connsiteX0" fmla="*/ 4282263 w 4282262"/>
                  <a:gd name="connsiteY0" fmla="*/ 175542 h 351083"/>
                  <a:gd name="connsiteX1" fmla="*/ 2141131 w 4282262"/>
                  <a:gd name="connsiteY1" fmla="*/ 351084 h 351083"/>
                  <a:gd name="connsiteX2" fmla="*/ 0 w 4282262"/>
                  <a:gd name="connsiteY2" fmla="*/ 175542 h 351083"/>
                  <a:gd name="connsiteX3" fmla="*/ 2141131 w 4282262"/>
                  <a:gd name="connsiteY3" fmla="*/ 0 h 351083"/>
                  <a:gd name="connsiteX4" fmla="*/ 4282263 w 4282262"/>
                  <a:gd name="connsiteY4" fmla="*/ 175542 h 351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2262" h="351083">
                    <a:moveTo>
                      <a:pt x="4282263" y="175542"/>
                    </a:moveTo>
                    <a:cubicBezTo>
                      <a:pt x="4282263" y="272491"/>
                      <a:pt x="3323645" y="351084"/>
                      <a:pt x="2141131" y="351084"/>
                    </a:cubicBezTo>
                    <a:cubicBezTo>
                      <a:pt x="958617" y="351084"/>
                      <a:pt x="0" y="272491"/>
                      <a:pt x="0" y="175542"/>
                    </a:cubicBezTo>
                    <a:cubicBezTo>
                      <a:pt x="0" y="78593"/>
                      <a:pt x="958617" y="0"/>
                      <a:pt x="2141131" y="0"/>
                    </a:cubicBezTo>
                    <a:cubicBezTo>
                      <a:pt x="3323645" y="0"/>
                      <a:pt x="4282263" y="78593"/>
                      <a:pt x="4282263" y="175542"/>
                    </a:cubicBezTo>
                    <a:close/>
                  </a:path>
                </a:pathLst>
              </a:custGeom>
              <a:solidFill>
                <a:schemeClr val="bg1">
                  <a:lumMod val="65000"/>
                </a:schemeClr>
              </a:solidFill>
              <a:ln w="0" cap="flat">
                <a:noFill/>
                <a:prstDash val="solid"/>
                <a:miter/>
              </a:ln>
            </p:spPr>
            <p:txBody>
              <a:bodyPr rtlCol="0" anchor="ctr"/>
              <a:lstStyle/>
              <a:p>
                <a:endParaRPr lang="en-US">
                  <a:latin typeface="Poppins" pitchFamily="2" charset="77"/>
                </a:endParaRPr>
              </a:p>
            </p:txBody>
          </p:sp>
          <p:sp>
            <p:nvSpPr>
              <p:cNvPr id="80" name="Freeform 79">
                <a:extLst>
                  <a:ext uri="{FF2B5EF4-FFF2-40B4-BE49-F238E27FC236}">
                    <a16:creationId xmlns:a16="http://schemas.microsoft.com/office/drawing/2014/main" id="{A822C24A-E0B4-FD0C-466C-5886282785AB}"/>
                  </a:ext>
                </a:extLst>
              </p:cNvPr>
              <p:cNvSpPr/>
              <p:nvPr/>
            </p:nvSpPr>
            <p:spPr>
              <a:xfrm>
                <a:off x="13073989" y="3761745"/>
                <a:ext cx="3748552" cy="366120"/>
              </a:xfrm>
              <a:custGeom>
                <a:avLst/>
                <a:gdLst>
                  <a:gd name="connsiteX0" fmla="*/ 3372114 w 3372114"/>
                  <a:gd name="connsiteY0" fmla="*/ 164676 h 329353"/>
                  <a:gd name="connsiteX1" fmla="*/ 1686057 w 3372114"/>
                  <a:gd name="connsiteY1" fmla="*/ 329353 h 329353"/>
                  <a:gd name="connsiteX2" fmla="*/ 0 w 3372114"/>
                  <a:gd name="connsiteY2" fmla="*/ 164676 h 329353"/>
                  <a:gd name="connsiteX3" fmla="*/ 1686057 w 3372114"/>
                  <a:gd name="connsiteY3" fmla="*/ 0 h 329353"/>
                  <a:gd name="connsiteX4" fmla="*/ 3372114 w 3372114"/>
                  <a:gd name="connsiteY4" fmla="*/ 164676 h 329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2114" h="329353">
                    <a:moveTo>
                      <a:pt x="3372114" y="164676"/>
                    </a:moveTo>
                    <a:cubicBezTo>
                      <a:pt x="3372114" y="255625"/>
                      <a:pt x="2617241" y="329353"/>
                      <a:pt x="1686057" y="329353"/>
                    </a:cubicBezTo>
                    <a:cubicBezTo>
                      <a:pt x="754874" y="329353"/>
                      <a:pt x="0" y="255625"/>
                      <a:pt x="0" y="164676"/>
                    </a:cubicBezTo>
                    <a:cubicBezTo>
                      <a:pt x="0" y="73728"/>
                      <a:pt x="754873" y="0"/>
                      <a:pt x="1686057" y="0"/>
                    </a:cubicBezTo>
                    <a:cubicBezTo>
                      <a:pt x="2617241" y="0"/>
                      <a:pt x="3372114" y="73728"/>
                      <a:pt x="3372114" y="164676"/>
                    </a:cubicBezTo>
                    <a:close/>
                  </a:path>
                </a:pathLst>
              </a:custGeom>
              <a:solidFill>
                <a:schemeClr val="bg1">
                  <a:lumMod val="50000"/>
                </a:schemeClr>
              </a:solidFill>
              <a:ln w="0" cap="flat">
                <a:noFill/>
                <a:prstDash val="solid"/>
                <a:miter/>
              </a:ln>
            </p:spPr>
            <p:txBody>
              <a:bodyPr rtlCol="0" anchor="ctr"/>
              <a:lstStyle/>
              <a:p>
                <a:endParaRPr lang="en-US">
                  <a:latin typeface="Poppins" pitchFamily="2" charset="77"/>
                </a:endParaRPr>
              </a:p>
            </p:txBody>
          </p:sp>
          <p:sp>
            <p:nvSpPr>
              <p:cNvPr id="81" name="Freeform 80">
                <a:extLst>
                  <a:ext uri="{FF2B5EF4-FFF2-40B4-BE49-F238E27FC236}">
                    <a16:creationId xmlns:a16="http://schemas.microsoft.com/office/drawing/2014/main" id="{19E7530E-0247-2D3E-4C1E-62F4D9108EF5}"/>
                  </a:ext>
                </a:extLst>
              </p:cNvPr>
              <p:cNvSpPr/>
              <p:nvPr/>
            </p:nvSpPr>
            <p:spPr>
              <a:xfrm>
                <a:off x="13498334" y="4869000"/>
                <a:ext cx="2899863" cy="350682"/>
              </a:xfrm>
              <a:custGeom>
                <a:avLst/>
                <a:gdLst>
                  <a:gd name="connsiteX0" fmla="*/ 2608653 w 2608652"/>
                  <a:gd name="connsiteY0" fmla="*/ 157733 h 315466"/>
                  <a:gd name="connsiteX1" fmla="*/ 1304326 w 2608652"/>
                  <a:gd name="connsiteY1" fmla="*/ 315467 h 315466"/>
                  <a:gd name="connsiteX2" fmla="*/ 0 w 2608652"/>
                  <a:gd name="connsiteY2" fmla="*/ 157733 h 315466"/>
                  <a:gd name="connsiteX3" fmla="*/ 1304326 w 2608652"/>
                  <a:gd name="connsiteY3" fmla="*/ 0 h 315466"/>
                  <a:gd name="connsiteX4" fmla="*/ 2608653 w 2608652"/>
                  <a:gd name="connsiteY4" fmla="*/ 157733 h 315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8652" h="315466">
                    <a:moveTo>
                      <a:pt x="2608653" y="157733"/>
                    </a:moveTo>
                    <a:cubicBezTo>
                      <a:pt x="2608653" y="244847"/>
                      <a:pt x="2024686" y="315467"/>
                      <a:pt x="1304326" y="315467"/>
                    </a:cubicBezTo>
                    <a:cubicBezTo>
                      <a:pt x="583967" y="315467"/>
                      <a:pt x="0" y="244847"/>
                      <a:pt x="0" y="157733"/>
                    </a:cubicBezTo>
                    <a:cubicBezTo>
                      <a:pt x="0" y="70620"/>
                      <a:pt x="583967" y="0"/>
                      <a:pt x="1304326" y="0"/>
                    </a:cubicBezTo>
                    <a:cubicBezTo>
                      <a:pt x="2024686" y="0"/>
                      <a:pt x="2608653" y="70620"/>
                      <a:pt x="2608653" y="157733"/>
                    </a:cubicBezTo>
                    <a:close/>
                  </a:path>
                </a:pathLst>
              </a:custGeom>
              <a:solidFill>
                <a:schemeClr val="bg1">
                  <a:lumMod val="65000"/>
                </a:schemeClr>
              </a:solidFill>
              <a:ln w="0" cap="flat">
                <a:noFill/>
                <a:prstDash val="solid"/>
                <a:miter/>
              </a:ln>
            </p:spPr>
            <p:txBody>
              <a:bodyPr rtlCol="0" anchor="ctr"/>
              <a:lstStyle/>
              <a:p>
                <a:endParaRPr lang="en-US">
                  <a:latin typeface="Poppins" pitchFamily="2" charset="77"/>
                </a:endParaRPr>
              </a:p>
            </p:txBody>
          </p:sp>
          <p:sp>
            <p:nvSpPr>
              <p:cNvPr id="82" name="Freeform 81">
                <a:extLst>
                  <a:ext uri="{FF2B5EF4-FFF2-40B4-BE49-F238E27FC236}">
                    <a16:creationId xmlns:a16="http://schemas.microsoft.com/office/drawing/2014/main" id="{E5F0118E-2A24-49CE-3D33-5DCE212E83A0}"/>
                  </a:ext>
                </a:extLst>
              </p:cNvPr>
              <p:cNvSpPr/>
              <p:nvPr/>
            </p:nvSpPr>
            <p:spPr>
              <a:xfrm>
                <a:off x="12098289" y="1381731"/>
                <a:ext cx="5699953" cy="402295"/>
              </a:xfrm>
              <a:custGeom>
                <a:avLst/>
                <a:gdLst>
                  <a:gd name="connsiteX0" fmla="*/ 5127552 w 5127551"/>
                  <a:gd name="connsiteY0" fmla="*/ 180948 h 361896"/>
                  <a:gd name="connsiteX1" fmla="*/ 2563776 w 5127551"/>
                  <a:gd name="connsiteY1" fmla="*/ 361896 h 361896"/>
                  <a:gd name="connsiteX2" fmla="*/ 0 w 5127551"/>
                  <a:gd name="connsiteY2" fmla="*/ 180948 h 361896"/>
                  <a:gd name="connsiteX3" fmla="*/ 2563776 w 5127551"/>
                  <a:gd name="connsiteY3" fmla="*/ 0 h 361896"/>
                  <a:gd name="connsiteX4" fmla="*/ 5127552 w 5127551"/>
                  <a:gd name="connsiteY4" fmla="*/ 180948 h 361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551" h="361896">
                    <a:moveTo>
                      <a:pt x="5127552" y="180948"/>
                    </a:moveTo>
                    <a:cubicBezTo>
                      <a:pt x="5127552" y="280883"/>
                      <a:pt x="3979710" y="361896"/>
                      <a:pt x="2563776" y="361896"/>
                    </a:cubicBezTo>
                    <a:cubicBezTo>
                      <a:pt x="1147842" y="361896"/>
                      <a:pt x="0" y="280883"/>
                      <a:pt x="0" y="180948"/>
                    </a:cubicBezTo>
                    <a:cubicBezTo>
                      <a:pt x="0" y="81013"/>
                      <a:pt x="1147842" y="0"/>
                      <a:pt x="2563776" y="0"/>
                    </a:cubicBezTo>
                    <a:cubicBezTo>
                      <a:pt x="3979710" y="0"/>
                      <a:pt x="5127552" y="81013"/>
                      <a:pt x="5127552" y="180948"/>
                    </a:cubicBezTo>
                    <a:close/>
                  </a:path>
                </a:pathLst>
              </a:custGeom>
              <a:solidFill>
                <a:schemeClr val="bg1">
                  <a:lumMod val="65000"/>
                </a:schemeClr>
              </a:solidFill>
              <a:ln w="0" cap="flat">
                <a:noFill/>
                <a:prstDash val="solid"/>
                <a:miter/>
              </a:ln>
            </p:spPr>
            <p:txBody>
              <a:bodyPr rtlCol="0" anchor="ctr"/>
              <a:lstStyle/>
              <a:p>
                <a:endParaRPr lang="en-US">
                  <a:latin typeface="Poppins" pitchFamily="2" charset="77"/>
                </a:endParaRPr>
              </a:p>
            </p:txBody>
          </p:sp>
          <p:sp>
            <p:nvSpPr>
              <p:cNvPr id="83" name="Freeform 82">
                <a:extLst>
                  <a:ext uri="{FF2B5EF4-FFF2-40B4-BE49-F238E27FC236}">
                    <a16:creationId xmlns:a16="http://schemas.microsoft.com/office/drawing/2014/main" id="{7E2EC4D2-09FF-0741-B408-650A0FBB1660}"/>
                  </a:ext>
                </a:extLst>
              </p:cNvPr>
              <p:cNvSpPr/>
              <p:nvPr/>
            </p:nvSpPr>
            <p:spPr>
              <a:xfrm>
                <a:off x="13524828" y="5110920"/>
                <a:ext cx="2846811" cy="954871"/>
              </a:xfrm>
              <a:custGeom>
                <a:avLst/>
                <a:gdLst>
                  <a:gd name="connsiteX0" fmla="*/ 1280493 w 2560928"/>
                  <a:gd name="connsiteY0" fmla="*/ 127734 h 858981"/>
                  <a:gd name="connsiteX1" fmla="*/ 0 w 2560928"/>
                  <a:gd name="connsiteY1" fmla="*/ 0 h 858981"/>
                  <a:gd name="connsiteX2" fmla="*/ 287568 w 2560928"/>
                  <a:gd name="connsiteY2" fmla="*/ 705613 h 858981"/>
                  <a:gd name="connsiteX3" fmla="*/ 288405 w 2560928"/>
                  <a:gd name="connsiteY3" fmla="*/ 707627 h 858981"/>
                  <a:gd name="connsiteX4" fmla="*/ 289689 w 2560928"/>
                  <a:gd name="connsiteY4" fmla="*/ 710807 h 858981"/>
                  <a:gd name="connsiteX5" fmla="*/ 292089 w 2560928"/>
                  <a:gd name="connsiteY5" fmla="*/ 716637 h 858981"/>
                  <a:gd name="connsiteX6" fmla="*/ 377489 w 2560928"/>
                  <a:gd name="connsiteY6" fmla="*/ 766141 h 858981"/>
                  <a:gd name="connsiteX7" fmla="*/ 553256 w 2560928"/>
                  <a:gd name="connsiteY7" fmla="*/ 807694 h 858981"/>
                  <a:gd name="connsiteX8" fmla="*/ 1015028 w 2560928"/>
                  <a:gd name="connsiteY8" fmla="*/ 852216 h 858981"/>
                  <a:gd name="connsiteX9" fmla="*/ 1950071 w 2560928"/>
                  <a:gd name="connsiteY9" fmla="*/ 816705 h 858981"/>
                  <a:gd name="connsiteX10" fmla="*/ 2165579 w 2560928"/>
                  <a:gd name="connsiteY10" fmla="*/ 771971 h 858981"/>
                  <a:gd name="connsiteX11" fmla="*/ 2268896 w 2560928"/>
                  <a:gd name="connsiteY11" fmla="*/ 716637 h 858981"/>
                  <a:gd name="connsiteX12" fmla="*/ 2271240 w 2560928"/>
                  <a:gd name="connsiteY12" fmla="*/ 710807 h 858981"/>
                  <a:gd name="connsiteX13" fmla="*/ 2272524 w 2560928"/>
                  <a:gd name="connsiteY13" fmla="*/ 707627 h 858981"/>
                  <a:gd name="connsiteX14" fmla="*/ 2273361 w 2560928"/>
                  <a:gd name="connsiteY14" fmla="*/ 705613 h 858981"/>
                  <a:gd name="connsiteX15" fmla="*/ 2560929 w 2560928"/>
                  <a:gd name="connsiteY15" fmla="*/ 0 h 858981"/>
                  <a:gd name="connsiteX16" fmla="*/ 1280437 w 2560928"/>
                  <a:gd name="connsiteY16" fmla="*/ 127734 h 85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60928" h="858981">
                    <a:moveTo>
                      <a:pt x="1280493" y="127734"/>
                    </a:moveTo>
                    <a:cubicBezTo>
                      <a:pt x="644907" y="127734"/>
                      <a:pt x="115820" y="72771"/>
                      <a:pt x="0" y="0"/>
                    </a:cubicBezTo>
                    <a:lnTo>
                      <a:pt x="287568" y="705613"/>
                    </a:lnTo>
                    <a:lnTo>
                      <a:pt x="288405" y="707627"/>
                    </a:lnTo>
                    <a:cubicBezTo>
                      <a:pt x="288740" y="708687"/>
                      <a:pt x="289243" y="709747"/>
                      <a:pt x="289689" y="710807"/>
                    </a:cubicBezTo>
                    <a:lnTo>
                      <a:pt x="292089" y="716637"/>
                    </a:lnTo>
                    <a:cubicBezTo>
                      <a:pt x="309281" y="743032"/>
                      <a:pt x="348576" y="756176"/>
                      <a:pt x="377489" y="766141"/>
                    </a:cubicBezTo>
                    <a:cubicBezTo>
                      <a:pt x="434254" y="785698"/>
                      <a:pt x="493978" y="797571"/>
                      <a:pt x="553256" y="807694"/>
                    </a:cubicBezTo>
                    <a:cubicBezTo>
                      <a:pt x="705524" y="833612"/>
                      <a:pt x="860639" y="845485"/>
                      <a:pt x="1015028" y="852216"/>
                    </a:cubicBezTo>
                    <a:cubicBezTo>
                      <a:pt x="1325537" y="865784"/>
                      <a:pt x="1642297" y="861332"/>
                      <a:pt x="1950071" y="816705"/>
                    </a:cubicBezTo>
                    <a:cubicBezTo>
                      <a:pt x="2022577" y="806210"/>
                      <a:pt x="2095696" y="793596"/>
                      <a:pt x="2165579" y="771971"/>
                    </a:cubicBezTo>
                    <a:cubicBezTo>
                      <a:pt x="2199460" y="761477"/>
                      <a:pt x="2248746" y="747537"/>
                      <a:pt x="2268896" y="716637"/>
                    </a:cubicBezTo>
                    <a:lnTo>
                      <a:pt x="2271240" y="710807"/>
                    </a:lnTo>
                    <a:cubicBezTo>
                      <a:pt x="2271687" y="709747"/>
                      <a:pt x="2272245" y="708687"/>
                      <a:pt x="2272524" y="707627"/>
                    </a:cubicBezTo>
                    <a:lnTo>
                      <a:pt x="2273361" y="705613"/>
                    </a:lnTo>
                    <a:lnTo>
                      <a:pt x="2560929" y="0"/>
                    </a:lnTo>
                    <a:cubicBezTo>
                      <a:pt x="2445109" y="72771"/>
                      <a:pt x="1915966" y="127734"/>
                      <a:pt x="1280437" y="127734"/>
                    </a:cubicBezTo>
                    <a:close/>
                  </a:path>
                </a:pathLst>
              </a:custGeom>
              <a:solidFill>
                <a:schemeClr val="bg1">
                  <a:lumMod val="75000"/>
                </a:schemeClr>
              </a:solidFill>
              <a:ln w="0" cap="flat">
                <a:noFill/>
                <a:prstDash val="solid"/>
                <a:miter/>
              </a:ln>
            </p:spPr>
            <p:txBody>
              <a:bodyPr rtlCol="0" anchor="ctr"/>
              <a:lstStyle/>
              <a:p>
                <a:endParaRPr lang="en-US">
                  <a:latin typeface="Poppins" pitchFamily="2" charset="77"/>
                </a:endParaRPr>
              </a:p>
            </p:txBody>
          </p:sp>
          <p:sp>
            <p:nvSpPr>
              <p:cNvPr id="84" name="Freeform 83">
                <a:extLst>
                  <a:ext uri="{FF2B5EF4-FFF2-40B4-BE49-F238E27FC236}">
                    <a16:creationId xmlns:a16="http://schemas.microsoft.com/office/drawing/2014/main" id="{ECC20B42-9FF7-AE07-BFDB-14D7614A8693}"/>
                  </a:ext>
                </a:extLst>
              </p:cNvPr>
              <p:cNvSpPr/>
              <p:nvPr/>
            </p:nvSpPr>
            <p:spPr>
              <a:xfrm>
                <a:off x="13099926" y="4008554"/>
                <a:ext cx="3696680" cy="1001642"/>
              </a:xfrm>
              <a:custGeom>
                <a:avLst/>
                <a:gdLst>
                  <a:gd name="connsiteX0" fmla="*/ 1662726 w 3325451"/>
                  <a:gd name="connsiteY0" fmla="*/ 137275 h 901055"/>
                  <a:gd name="connsiteX1" fmla="*/ 0 w 3325451"/>
                  <a:gd name="connsiteY1" fmla="*/ 0 h 901055"/>
                  <a:gd name="connsiteX2" fmla="*/ 301411 w 3325451"/>
                  <a:gd name="connsiteY2" fmla="*/ 739428 h 901055"/>
                  <a:gd name="connsiteX3" fmla="*/ 331831 w 3325451"/>
                  <a:gd name="connsiteY3" fmla="*/ 771229 h 901055"/>
                  <a:gd name="connsiteX4" fmla="*/ 408076 w 3325451"/>
                  <a:gd name="connsiteY4" fmla="*/ 800380 h 901055"/>
                  <a:gd name="connsiteX5" fmla="*/ 683030 w 3325451"/>
                  <a:gd name="connsiteY5" fmla="*/ 850679 h 901055"/>
                  <a:gd name="connsiteX6" fmla="*/ 1397429 w 3325451"/>
                  <a:gd name="connsiteY6" fmla="*/ 897903 h 901055"/>
                  <a:gd name="connsiteX7" fmla="*/ 1799142 w 3325451"/>
                  <a:gd name="connsiteY7" fmla="*/ 900235 h 901055"/>
                  <a:gd name="connsiteX8" fmla="*/ 2402745 w 3325451"/>
                  <a:gd name="connsiteY8" fmla="*/ 874582 h 901055"/>
                  <a:gd name="connsiteX9" fmla="*/ 2702704 w 3325451"/>
                  <a:gd name="connsiteY9" fmla="*/ 842622 h 901055"/>
                  <a:gd name="connsiteX10" fmla="*/ 2926082 w 3325451"/>
                  <a:gd name="connsiteY10" fmla="*/ 797889 h 901055"/>
                  <a:gd name="connsiteX11" fmla="*/ 3024041 w 3325451"/>
                  <a:gd name="connsiteY11" fmla="*/ 739481 h 901055"/>
                  <a:gd name="connsiteX12" fmla="*/ 3325452 w 3325451"/>
                  <a:gd name="connsiteY12" fmla="*/ 0 h 901055"/>
                  <a:gd name="connsiteX13" fmla="*/ 1662726 w 3325451"/>
                  <a:gd name="connsiteY13" fmla="*/ 137275 h 901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25451" h="901055">
                    <a:moveTo>
                      <a:pt x="1662726" y="137275"/>
                    </a:moveTo>
                    <a:cubicBezTo>
                      <a:pt x="827093" y="137275"/>
                      <a:pt x="133625" y="77913"/>
                      <a:pt x="0" y="0"/>
                    </a:cubicBezTo>
                    <a:lnTo>
                      <a:pt x="301411" y="739428"/>
                    </a:lnTo>
                    <a:cubicBezTo>
                      <a:pt x="303643" y="754162"/>
                      <a:pt x="319495" y="764286"/>
                      <a:pt x="331831" y="771229"/>
                    </a:cubicBezTo>
                    <a:cubicBezTo>
                      <a:pt x="355330" y="784479"/>
                      <a:pt x="382010" y="792907"/>
                      <a:pt x="408076" y="800380"/>
                    </a:cubicBezTo>
                    <a:cubicBezTo>
                      <a:pt x="497327" y="825927"/>
                      <a:pt x="590821" y="839124"/>
                      <a:pt x="683030" y="850679"/>
                    </a:cubicBezTo>
                    <a:cubicBezTo>
                      <a:pt x="919637" y="880307"/>
                      <a:pt x="1158980" y="892285"/>
                      <a:pt x="1397429" y="897903"/>
                    </a:cubicBezTo>
                    <a:cubicBezTo>
                      <a:pt x="1531333" y="901031"/>
                      <a:pt x="1665238" y="901878"/>
                      <a:pt x="1799142" y="900235"/>
                    </a:cubicBezTo>
                    <a:cubicBezTo>
                      <a:pt x="2000529" y="897797"/>
                      <a:pt x="2201972" y="890324"/>
                      <a:pt x="2402745" y="874582"/>
                    </a:cubicBezTo>
                    <a:cubicBezTo>
                      <a:pt x="2502991" y="866738"/>
                      <a:pt x="2603183" y="856827"/>
                      <a:pt x="2702704" y="842622"/>
                    </a:cubicBezTo>
                    <a:cubicBezTo>
                      <a:pt x="2777722" y="831916"/>
                      <a:pt x="2853577" y="819620"/>
                      <a:pt x="2926082" y="797889"/>
                    </a:cubicBezTo>
                    <a:cubicBezTo>
                      <a:pt x="2953433" y="789674"/>
                      <a:pt x="3018794" y="773720"/>
                      <a:pt x="3024041" y="739481"/>
                    </a:cubicBezTo>
                    <a:lnTo>
                      <a:pt x="3325452" y="0"/>
                    </a:lnTo>
                    <a:cubicBezTo>
                      <a:pt x="3191882" y="77913"/>
                      <a:pt x="2498359" y="137275"/>
                      <a:pt x="1662726" y="137275"/>
                    </a:cubicBezTo>
                    <a:close/>
                  </a:path>
                </a:pathLst>
              </a:custGeom>
              <a:solidFill>
                <a:schemeClr val="tx1"/>
              </a:solidFill>
              <a:ln w="0" cap="flat">
                <a:noFill/>
                <a:prstDash val="solid"/>
                <a:miter/>
              </a:ln>
            </p:spPr>
            <p:txBody>
              <a:bodyPr rtlCol="0" anchor="ctr"/>
              <a:lstStyle/>
              <a:p>
                <a:endParaRPr lang="en-US">
                  <a:latin typeface="Poppins" pitchFamily="2" charset="77"/>
                </a:endParaRPr>
              </a:p>
            </p:txBody>
          </p:sp>
          <p:sp>
            <p:nvSpPr>
              <p:cNvPr id="85" name="Freeform 84">
                <a:extLst>
                  <a:ext uri="{FF2B5EF4-FFF2-40B4-BE49-F238E27FC236}">
                    <a16:creationId xmlns:a16="http://schemas.microsoft.com/office/drawing/2014/main" id="{55BDE074-61E6-A98F-6455-5B0E619E9B50}"/>
                  </a:ext>
                </a:extLst>
              </p:cNvPr>
              <p:cNvSpPr/>
              <p:nvPr/>
            </p:nvSpPr>
            <p:spPr>
              <a:xfrm>
                <a:off x="12591878" y="2836312"/>
                <a:ext cx="4712835" cy="1074791"/>
              </a:xfrm>
              <a:custGeom>
                <a:avLst/>
                <a:gdLst>
                  <a:gd name="connsiteX0" fmla="*/ 2119754 w 4239562"/>
                  <a:gd name="connsiteY0" fmla="*/ 150737 h 966858"/>
                  <a:gd name="connsiteX1" fmla="*/ 0 w 4239562"/>
                  <a:gd name="connsiteY1" fmla="*/ 0 h 966858"/>
                  <a:gd name="connsiteX2" fmla="*/ 322509 w 4239562"/>
                  <a:gd name="connsiteY2" fmla="*/ 791264 h 966858"/>
                  <a:gd name="connsiteX3" fmla="*/ 328258 w 4239562"/>
                  <a:gd name="connsiteY3" fmla="*/ 805309 h 966858"/>
                  <a:gd name="connsiteX4" fmla="*/ 330100 w 4239562"/>
                  <a:gd name="connsiteY4" fmla="*/ 809814 h 966858"/>
                  <a:gd name="connsiteX5" fmla="*/ 468303 w 4239562"/>
                  <a:gd name="connsiteY5" fmla="*/ 861120 h 966858"/>
                  <a:gd name="connsiteX6" fmla="*/ 746326 w 4239562"/>
                  <a:gd name="connsiteY6" fmla="*/ 904688 h 966858"/>
                  <a:gd name="connsiteX7" fmla="*/ 1600267 w 4239562"/>
                  <a:gd name="connsiteY7" fmla="*/ 959385 h 966858"/>
                  <a:gd name="connsiteX8" fmla="*/ 2119754 w 4239562"/>
                  <a:gd name="connsiteY8" fmla="*/ 966859 h 966858"/>
                  <a:gd name="connsiteX9" fmla="*/ 3041400 w 4239562"/>
                  <a:gd name="connsiteY9" fmla="*/ 942054 h 966858"/>
                  <a:gd name="connsiteX10" fmla="*/ 3743854 w 4239562"/>
                  <a:gd name="connsiteY10" fmla="*/ 867003 h 966858"/>
                  <a:gd name="connsiteX11" fmla="*/ 3849738 w 4239562"/>
                  <a:gd name="connsiteY11" fmla="*/ 839813 h 966858"/>
                  <a:gd name="connsiteX12" fmla="*/ 3909462 w 4239562"/>
                  <a:gd name="connsiteY12" fmla="*/ 809867 h 966858"/>
                  <a:gd name="connsiteX13" fmla="*/ 3911304 w 4239562"/>
                  <a:gd name="connsiteY13" fmla="*/ 805362 h 966858"/>
                  <a:gd name="connsiteX14" fmla="*/ 3917053 w 4239562"/>
                  <a:gd name="connsiteY14" fmla="*/ 791317 h 966858"/>
                  <a:gd name="connsiteX15" fmla="*/ 4239563 w 4239562"/>
                  <a:gd name="connsiteY15" fmla="*/ 53 h 966858"/>
                  <a:gd name="connsiteX16" fmla="*/ 2119809 w 4239562"/>
                  <a:gd name="connsiteY16" fmla="*/ 150790 h 966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39562" h="966858">
                    <a:moveTo>
                      <a:pt x="2119754" y="150737"/>
                    </a:moveTo>
                    <a:cubicBezTo>
                      <a:pt x="1040034" y="150737"/>
                      <a:pt x="147077" y="85227"/>
                      <a:pt x="0" y="0"/>
                    </a:cubicBezTo>
                    <a:lnTo>
                      <a:pt x="322509" y="791264"/>
                    </a:lnTo>
                    <a:cubicBezTo>
                      <a:pt x="322509" y="795981"/>
                      <a:pt x="324463" y="800645"/>
                      <a:pt x="328258" y="805309"/>
                    </a:cubicBezTo>
                    <a:lnTo>
                      <a:pt x="330100" y="809814"/>
                    </a:lnTo>
                    <a:cubicBezTo>
                      <a:pt x="363870" y="841191"/>
                      <a:pt x="424487" y="851262"/>
                      <a:pt x="468303" y="861120"/>
                    </a:cubicBezTo>
                    <a:cubicBezTo>
                      <a:pt x="559675" y="881632"/>
                      <a:pt x="653168" y="893981"/>
                      <a:pt x="746326" y="904688"/>
                    </a:cubicBezTo>
                    <a:cubicBezTo>
                      <a:pt x="1029540" y="937284"/>
                      <a:pt x="1315266" y="950905"/>
                      <a:pt x="1600267" y="959385"/>
                    </a:cubicBezTo>
                    <a:cubicBezTo>
                      <a:pt x="1773355" y="964526"/>
                      <a:pt x="1946610" y="966859"/>
                      <a:pt x="2119754" y="966859"/>
                    </a:cubicBezTo>
                    <a:cubicBezTo>
                      <a:pt x="2427081" y="966859"/>
                      <a:pt x="2734631" y="959968"/>
                      <a:pt x="3041400" y="942054"/>
                    </a:cubicBezTo>
                    <a:cubicBezTo>
                      <a:pt x="3275440" y="928432"/>
                      <a:pt x="3514000" y="913804"/>
                      <a:pt x="3743854" y="867003"/>
                    </a:cubicBezTo>
                    <a:cubicBezTo>
                      <a:pt x="3779577" y="859742"/>
                      <a:pt x="3815355" y="851527"/>
                      <a:pt x="3849738" y="839813"/>
                    </a:cubicBezTo>
                    <a:cubicBezTo>
                      <a:pt x="3870335" y="832817"/>
                      <a:pt x="3893499" y="824655"/>
                      <a:pt x="3909462" y="809867"/>
                    </a:cubicBezTo>
                    <a:lnTo>
                      <a:pt x="3911304" y="805362"/>
                    </a:lnTo>
                    <a:cubicBezTo>
                      <a:pt x="3915044" y="800751"/>
                      <a:pt x="3917053" y="796034"/>
                      <a:pt x="3917053" y="791317"/>
                    </a:cubicBezTo>
                    <a:lnTo>
                      <a:pt x="4239563" y="53"/>
                    </a:lnTo>
                    <a:cubicBezTo>
                      <a:pt x="4092486" y="85227"/>
                      <a:pt x="3199585" y="150790"/>
                      <a:pt x="2119809" y="150790"/>
                    </a:cubicBezTo>
                    <a:close/>
                  </a:path>
                </a:pathLst>
              </a:custGeom>
              <a:solidFill>
                <a:schemeClr val="bg1">
                  <a:lumMod val="75000"/>
                </a:schemeClr>
              </a:solidFill>
              <a:ln w="0" cap="flat">
                <a:noFill/>
                <a:prstDash val="solid"/>
                <a:miter/>
              </a:ln>
            </p:spPr>
            <p:txBody>
              <a:bodyPr rtlCol="0" anchor="ctr"/>
              <a:lstStyle/>
              <a:p>
                <a:endParaRPr lang="en-US">
                  <a:latin typeface="Poppins" pitchFamily="2" charset="77"/>
                </a:endParaRPr>
              </a:p>
            </p:txBody>
          </p:sp>
          <p:sp>
            <p:nvSpPr>
              <p:cNvPr id="86" name="Freeform 85">
                <a:extLst>
                  <a:ext uri="{FF2B5EF4-FFF2-40B4-BE49-F238E27FC236}">
                    <a16:creationId xmlns:a16="http://schemas.microsoft.com/office/drawing/2014/main" id="{E7EF9C15-C0FF-BC51-2F78-97AD9634CF85}"/>
                  </a:ext>
                </a:extLst>
              </p:cNvPr>
              <p:cNvSpPr/>
              <p:nvPr/>
            </p:nvSpPr>
            <p:spPr>
              <a:xfrm>
                <a:off x="12122549" y="1642445"/>
                <a:ext cx="5651308" cy="1111277"/>
              </a:xfrm>
              <a:custGeom>
                <a:avLst/>
                <a:gdLst>
                  <a:gd name="connsiteX0" fmla="*/ 2541952 w 5083791"/>
                  <a:gd name="connsiteY0" fmla="*/ 157309 h 999680"/>
                  <a:gd name="connsiteX1" fmla="*/ 0 w 5083791"/>
                  <a:gd name="connsiteY1" fmla="*/ 0 h 999680"/>
                  <a:gd name="connsiteX2" fmla="*/ 335124 w 5083791"/>
                  <a:gd name="connsiteY2" fmla="*/ 822270 h 999680"/>
                  <a:gd name="connsiteX3" fmla="*/ 399090 w 5083791"/>
                  <a:gd name="connsiteY3" fmla="*/ 862180 h 999680"/>
                  <a:gd name="connsiteX4" fmla="*/ 474108 w 5083791"/>
                  <a:gd name="connsiteY4" fmla="*/ 882056 h 999680"/>
                  <a:gd name="connsiteX5" fmla="*/ 665782 w 5083791"/>
                  <a:gd name="connsiteY5" fmla="*/ 914016 h 999680"/>
                  <a:gd name="connsiteX6" fmla="*/ 1102046 w 5083791"/>
                  <a:gd name="connsiteY6" fmla="*/ 955781 h 999680"/>
                  <a:gd name="connsiteX7" fmla="*/ 2029609 w 5083791"/>
                  <a:gd name="connsiteY7" fmla="*/ 994685 h 999680"/>
                  <a:gd name="connsiteX8" fmla="*/ 2939423 w 5083791"/>
                  <a:gd name="connsiteY8" fmla="*/ 996646 h 999680"/>
                  <a:gd name="connsiteX9" fmla="*/ 3866093 w 5083791"/>
                  <a:gd name="connsiteY9" fmla="*/ 963414 h 999680"/>
                  <a:gd name="connsiteX10" fmla="*/ 4301798 w 5083791"/>
                  <a:gd name="connsiteY10" fmla="*/ 927849 h 999680"/>
                  <a:gd name="connsiteX11" fmla="*/ 4681687 w 5083791"/>
                  <a:gd name="connsiteY11" fmla="*/ 863187 h 999680"/>
                  <a:gd name="connsiteX12" fmla="*/ 4746435 w 5083791"/>
                  <a:gd name="connsiteY12" fmla="*/ 827782 h 999680"/>
                  <a:gd name="connsiteX13" fmla="*/ 4748668 w 5083791"/>
                  <a:gd name="connsiteY13" fmla="*/ 822270 h 999680"/>
                  <a:gd name="connsiteX14" fmla="*/ 5083792 w 5083791"/>
                  <a:gd name="connsiteY14" fmla="*/ 0 h 999680"/>
                  <a:gd name="connsiteX15" fmla="*/ 2541840 w 5083791"/>
                  <a:gd name="connsiteY15" fmla="*/ 157309 h 99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3791" h="999680">
                    <a:moveTo>
                      <a:pt x="2541952" y="157309"/>
                    </a:moveTo>
                    <a:cubicBezTo>
                      <a:pt x="1239690" y="157309"/>
                      <a:pt x="164325" y="88778"/>
                      <a:pt x="0" y="0"/>
                    </a:cubicBezTo>
                    <a:lnTo>
                      <a:pt x="335124" y="822270"/>
                    </a:lnTo>
                    <a:cubicBezTo>
                      <a:pt x="340650" y="844848"/>
                      <a:pt x="379722" y="855767"/>
                      <a:pt x="399090" y="862180"/>
                    </a:cubicBezTo>
                    <a:cubicBezTo>
                      <a:pt x="423593" y="870289"/>
                      <a:pt x="448823" y="876491"/>
                      <a:pt x="474108" y="882056"/>
                    </a:cubicBezTo>
                    <a:cubicBezTo>
                      <a:pt x="537348" y="895889"/>
                      <a:pt x="601593" y="905536"/>
                      <a:pt x="665782" y="914016"/>
                    </a:cubicBezTo>
                    <a:cubicBezTo>
                      <a:pt x="810571" y="933096"/>
                      <a:pt x="956309" y="945552"/>
                      <a:pt x="1102046" y="955781"/>
                    </a:cubicBezTo>
                    <a:cubicBezTo>
                      <a:pt x="1410713" y="977459"/>
                      <a:pt x="1720161" y="988589"/>
                      <a:pt x="2029609" y="994685"/>
                    </a:cubicBezTo>
                    <a:cubicBezTo>
                      <a:pt x="2332806" y="1000621"/>
                      <a:pt x="2636226" y="1001257"/>
                      <a:pt x="2939423" y="996646"/>
                    </a:cubicBezTo>
                    <a:cubicBezTo>
                      <a:pt x="3248480" y="991928"/>
                      <a:pt x="3557594" y="982388"/>
                      <a:pt x="3866093" y="963414"/>
                    </a:cubicBezTo>
                    <a:cubicBezTo>
                      <a:pt x="4011551" y="954456"/>
                      <a:pt x="4156954" y="943485"/>
                      <a:pt x="4301798" y="927849"/>
                    </a:cubicBezTo>
                    <a:cubicBezTo>
                      <a:pt x="4427889" y="914281"/>
                      <a:pt x="4560844" y="902302"/>
                      <a:pt x="4681687" y="863187"/>
                    </a:cubicBezTo>
                    <a:cubicBezTo>
                      <a:pt x="4702619" y="856403"/>
                      <a:pt x="4734490" y="847446"/>
                      <a:pt x="4746435" y="827782"/>
                    </a:cubicBezTo>
                    <a:cubicBezTo>
                      <a:pt x="4747551" y="825927"/>
                      <a:pt x="4748221" y="824072"/>
                      <a:pt x="4748668" y="822270"/>
                    </a:cubicBezTo>
                    <a:lnTo>
                      <a:pt x="5083792" y="0"/>
                    </a:lnTo>
                    <a:cubicBezTo>
                      <a:pt x="4919467" y="88778"/>
                      <a:pt x="3844101" y="157309"/>
                      <a:pt x="2541840" y="157309"/>
                    </a:cubicBezTo>
                    <a:close/>
                  </a:path>
                </a:pathLst>
              </a:custGeom>
              <a:solidFill>
                <a:schemeClr val="bg1">
                  <a:lumMod val="75000"/>
                </a:schemeClr>
              </a:solidFill>
              <a:ln w="0" cap="flat">
                <a:noFill/>
                <a:prstDash val="solid"/>
                <a:miter/>
              </a:ln>
            </p:spPr>
            <p:txBody>
              <a:bodyPr rtlCol="0" anchor="ctr"/>
              <a:lstStyle/>
              <a:p>
                <a:endParaRPr lang="en-US">
                  <a:latin typeface="Poppins" pitchFamily="2" charset="77"/>
                </a:endParaRPr>
              </a:p>
            </p:txBody>
          </p:sp>
        </p:grpSp>
        <p:sp>
          <p:nvSpPr>
            <p:cNvPr id="74" name="Rectangle 73">
              <a:extLst>
                <a:ext uri="{FF2B5EF4-FFF2-40B4-BE49-F238E27FC236}">
                  <a16:creationId xmlns:a16="http://schemas.microsoft.com/office/drawing/2014/main" id="{3CF3EAFC-F1C8-F460-4A29-A06ABAE484FD}"/>
                </a:ext>
              </a:extLst>
            </p:cNvPr>
            <p:cNvSpPr/>
            <p:nvPr/>
          </p:nvSpPr>
          <p:spPr>
            <a:xfrm>
              <a:off x="7879001" y="2005290"/>
              <a:ext cx="2833239" cy="53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800" b="1">
                  <a:solidFill>
                    <a:schemeClr val="tx1"/>
                  </a:solidFill>
                  <a:latin typeface="Poppins" pitchFamily="2" charset="77"/>
                  <a:cs typeface="Poppins" pitchFamily="2" charset="77"/>
                </a:rPr>
                <a:t>AWARENESS</a:t>
              </a:r>
              <a:br>
                <a:rPr lang="en-US" sz="1400" b="1">
                  <a:solidFill>
                    <a:schemeClr val="tx1"/>
                  </a:solidFill>
                  <a:latin typeface="Poppins" pitchFamily="2" charset="77"/>
                  <a:cs typeface="Poppins" pitchFamily="2" charset="77"/>
                </a:rPr>
              </a:br>
              <a:r>
                <a:rPr lang="en-US" sz="1200" b="1">
                  <a:solidFill>
                    <a:schemeClr val="tx1"/>
                  </a:solidFill>
                  <a:latin typeface="Poppins" pitchFamily="2" charset="77"/>
                  <a:cs typeface="Poppins" pitchFamily="2" charset="77"/>
                </a:rPr>
                <a:t>Top of the funnel</a:t>
              </a:r>
              <a:endParaRPr lang="en-US" sz="1200">
                <a:solidFill>
                  <a:schemeClr val="tx1"/>
                </a:solidFill>
                <a:latin typeface="Poppins" pitchFamily="2" charset="77"/>
                <a:cs typeface="Poppins" pitchFamily="2" charset="77"/>
              </a:endParaRPr>
            </a:p>
          </p:txBody>
        </p:sp>
        <p:sp>
          <p:nvSpPr>
            <p:cNvPr id="75" name="Rectangle 74">
              <a:extLst>
                <a:ext uri="{FF2B5EF4-FFF2-40B4-BE49-F238E27FC236}">
                  <a16:creationId xmlns:a16="http://schemas.microsoft.com/office/drawing/2014/main" id="{976AAD5E-20C5-C715-5BF3-4AFCE8DCD54E}"/>
                </a:ext>
              </a:extLst>
            </p:cNvPr>
            <p:cNvSpPr/>
            <p:nvPr/>
          </p:nvSpPr>
          <p:spPr>
            <a:xfrm>
              <a:off x="7879000" y="3185499"/>
              <a:ext cx="2576228" cy="53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800" b="1">
                  <a:solidFill>
                    <a:schemeClr val="tx1"/>
                  </a:solidFill>
                  <a:latin typeface="Poppins" pitchFamily="2" charset="77"/>
                  <a:cs typeface="Poppins" pitchFamily="2" charset="77"/>
                </a:rPr>
                <a:t>CONSIDERATION</a:t>
              </a:r>
              <a:br>
                <a:rPr lang="en-US" sz="1400" b="1">
                  <a:solidFill>
                    <a:schemeClr val="tx1"/>
                  </a:solidFill>
                  <a:latin typeface="Poppins" pitchFamily="2" charset="77"/>
                  <a:cs typeface="Poppins" pitchFamily="2" charset="77"/>
                </a:rPr>
              </a:br>
              <a:r>
                <a:rPr lang="en-US" sz="1200" b="1">
                  <a:solidFill>
                    <a:schemeClr val="tx1"/>
                  </a:solidFill>
                  <a:latin typeface="Poppins" pitchFamily="2" charset="77"/>
                  <a:cs typeface="Poppins" pitchFamily="2" charset="77"/>
                </a:rPr>
                <a:t>Middle of the funnel</a:t>
              </a:r>
              <a:endParaRPr lang="en-US" sz="1200">
                <a:solidFill>
                  <a:schemeClr val="tx1"/>
                </a:solidFill>
                <a:latin typeface="Poppins" pitchFamily="2" charset="77"/>
                <a:cs typeface="Poppins" pitchFamily="2" charset="77"/>
              </a:endParaRPr>
            </a:p>
          </p:txBody>
        </p:sp>
        <p:sp>
          <p:nvSpPr>
            <p:cNvPr id="76" name="Rectangle 75">
              <a:extLst>
                <a:ext uri="{FF2B5EF4-FFF2-40B4-BE49-F238E27FC236}">
                  <a16:creationId xmlns:a16="http://schemas.microsoft.com/office/drawing/2014/main" id="{243025D3-7520-8E1A-48D2-606BCF93EC7F}"/>
                </a:ext>
              </a:extLst>
            </p:cNvPr>
            <p:cNvSpPr/>
            <p:nvPr/>
          </p:nvSpPr>
          <p:spPr>
            <a:xfrm>
              <a:off x="7879000" y="4307703"/>
              <a:ext cx="2183379" cy="53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800" b="1">
                  <a:solidFill>
                    <a:schemeClr val="bg1"/>
                  </a:solidFill>
                  <a:latin typeface="Poppins" pitchFamily="2" charset="77"/>
                  <a:cs typeface="Poppins" pitchFamily="2" charset="77"/>
                </a:rPr>
                <a:t>CONVERSION</a:t>
              </a:r>
              <a:br>
                <a:rPr lang="en-US" sz="1400" b="1">
                  <a:solidFill>
                    <a:schemeClr val="bg1"/>
                  </a:solidFill>
                  <a:latin typeface="Poppins" pitchFamily="2" charset="77"/>
                  <a:cs typeface="Poppins" pitchFamily="2" charset="77"/>
                </a:rPr>
              </a:br>
              <a:r>
                <a:rPr lang="en-US" sz="1200" b="1">
                  <a:solidFill>
                    <a:schemeClr val="bg1"/>
                  </a:solidFill>
                  <a:latin typeface="Poppins" pitchFamily="2" charset="77"/>
                  <a:cs typeface="Poppins" pitchFamily="2" charset="77"/>
                </a:rPr>
                <a:t>Bottom of the funnel</a:t>
              </a:r>
              <a:endParaRPr lang="en-US" sz="1200">
                <a:solidFill>
                  <a:schemeClr val="bg1"/>
                </a:solidFill>
                <a:latin typeface="Poppins" pitchFamily="2" charset="77"/>
                <a:cs typeface="Poppins" pitchFamily="2" charset="77"/>
              </a:endParaRPr>
            </a:p>
          </p:txBody>
        </p:sp>
        <p:sp>
          <p:nvSpPr>
            <p:cNvPr id="77" name="Rectangle 76">
              <a:extLst>
                <a:ext uri="{FF2B5EF4-FFF2-40B4-BE49-F238E27FC236}">
                  <a16:creationId xmlns:a16="http://schemas.microsoft.com/office/drawing/2014/main" id="{4EFC4DCE-BE4B-FB0C-9AAE-6E6B6BEE1EAE}"/>
                </a:ext>
              </a:extLst>
            </p:cNvPr>
            <p:cNvSpPr/>
            <p:nvPr/>
          </p:nvSpPr>
          <p:spPr>
            <a:xfrm>
              <a:off x="7879000" y="5366715"/>
              <a:ext cx="1774202" cy="53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800" b="1">
                  <a:solidFill>
                    <a:schemeClr val="tx1"/>
                  </a:solidFill>
                  <a:latin typeface="Poppins" pitchFamily="2" charset="77"/>
                  <a:cs typeface="Poppins" pitchFamily="2" charset="77"/>
                </a:rPr>
                <a:t>LOYALTY</a:t>
              </a:r>
              <a:endParaRPr lang="en-US" sz="1800">
                <a:solidFill>
                  <a:schemeClr val="tx1"/>
                </a:solidFill>
                <a:latin typeface="Poppins" pitchFamily="2" charset="77"/>
                <a:cs typeface="Poppins" pitchFamily="2" charset="77"/>
              </a:endParaRPr>
            </a:p>
          </p:txBody>
        </p:sp>
        <p:cxnSp>
          <p:nvCxnSpPr>
            <p:cNvPr id="78" name="Straight Arrow Connector 77">
              <a:extLst>
                <a:ext uri="{FF2B5EF4-FFF2-40B4-BE49-F238E27FC236}">
                  <a16:creationId xmlns:a16="http://schemas.microsoft.com/office/drawing/2014/main" id="{4D39607A-601C-F1AA-0216-06D5EC26C5C6}"/>
                </a:ext>
              </a:extLst>
            </p:cNvPr>
            <p:cNvCxnSpPr>
              <a:cxnSpLocks/>
            </p:cNvCxnSpPr>
            <p:nvPr/>
          </p:nvCxnSpPr>
          <p:spPr>
            <a:xfrm>
              <a:off x="7720014" y="1212113"/>
              <a:ext cx="0" cy="5282858"/>
            </a:xfrm>
            <a:prstGeom prst="straightConnector1">
              <a:avLst/>
            </a:prstGeom>
            <a:ln w="76200">
              <a:solidFill>
                <a:srgbClr val="0C6AC0"/>
              </a:solidFill>
              <a:tailEnd type="triangle"/>
            </a:ln>
          </p:spPr>
          <p:style>
            <a:lnRef idx="2">
              <a:schemeClr val="accent1"/>
            </a:lnRef>
            <a:fillRef idx="0">
              <a:schemeClr val="accent1"/>
            </a:fillRef>
            <a:effectRef idx="1">
              <a:schemeClr val="accent1"/>
            </a:effectRef>
            <a:fontRef idx="minor">
              <a:schemeClr val="tx1"/>
            </a:fontRef>
          </p:style>
        </p:cxnSp>
      </p:grpSp>
      <p:sp>
        <p:nvSpPr>
          <p:cNvPr id="88" name="TextBox 87">
            <a:extLst>
              <a:ext uri="{FF2B5EF4-FFF2-40B4-BE49-F238E27FC236}">
                <a16:creationId xmlns:a16="http://schemas.microsoft.com/office/drawing/2014/main" id="{21496453-D85C-E823-2E2F-AE077FA57926}"/>
              </a:ext>
            </a:extLst>
          </p:cNvPr>
          <p:cNvSpPr txBox="1"/>
          <p:nvPr/>
        </p:nvSpPr>
        <p:spPr>
          <a:xfrm>
            <a:off x="318949" y="2070671"/>
            <a:ext cx="4254357" cy="3172663"/>
          </a:xfrm>
          <a:prstGeom prst="rect">
            <a:avLst/>
          </a:prstGeom>
          <a:noFill/>
        </p:spPr>
        <p:txBody>
          <a:bodyPr wrap="square" lIns="91440" tIns="45720" rIns="91440" bIns="45720" rtlCol="0" anchor="t">
            <a:spAutoFit/>
          </a:bodyPr>
          <a:lstStyle/>
          <a:p>
            <a:pPr>
              <a:lnSpc>
                <a:spcPts val="1600"/>
              </a:lnSpc>
            </a:pPr>
            <a:r>
              <a:rPr lang="en-US" sz="1400" b="1">
                <a:solidFill>
                  <a:srgbClr val="0C6AC0"/>
                </a:solidFill>
                <a:latin typeface="Poppins" pitchFamily="2" charset="77"/>
                <a:cs typeface="Poppins" pitchFamily="2" charset="77"/>
              </a:rPr>
              <a:t>Convert Website Visitors to Customers</a:t>
            </a:r>
          </a:p>
          <a:p>
            <a:pPr>
              <a:lnSpc>
                <a:spcPts val="1600"/>
              </a:lnSpc>
            </a:pPr>
            <a:endParaRPr lang="en-US" sz="1400" b="1">
              <a:latin typeface="Poppins" pitchFamily="2" charset="77"/>
              <a:cs typeface="Poppins" pitchFamily="2" charset="77"/>
            </a:endParaRPr>
          </a:p>
          <a:p>
            <a:pPr>
              <a:lnSpc>
                <a:spcPts val="1600"/>
              </a:lnSpc>
            </a:pPr>
            <a:r>
              <a:rPr lang="en-US" sz="1400" b="1">
                <a:latin typeface="Poppins" pitchFamily="2" charset="77"/>
                <a:cs typeface="Poppins" pitchFamily="2" charset="77"/>
              </a:rPr>
              <a:t>Audience Activator </a:t>
            </a:r>
            <a:r>
              <a:rPr lang="en-US" sz="1400">
                <a:latin typeface="Poppins" pitchFamily="2" charset="77"/>
                <a:cs typeface="Poppins" pitchFamily="2" charset="77"/>
              </a:rPr>
              <a:t>identifies and ranks web visitors for high-frequency multi-platform targeting at the HOUSEHOLD LEVEL.</a:t>
            </a:r>
          </a:p>
          <a:p>
            <a:pPr>
              <a:lnSpc>
                <a:spcPts val="1600"/>
              </a:lnSpc>
            </a:pPr>
            <a:endParaRPr lang="en-US" sz="1400">
              <a:latin typeface="Poppins" pitchFamily="2" charset="77"/>
              <a:cs typeface="Poppins" pitchFamily="2" charset="77"/>
            </a:endParaRPr>
          </a:p>
          <a:p>
            <a:pPr>
              <a:lnSpc>
                <a:spcPts val="1600"/>
              </a:lnSpc>
            </a:pPr>
            <a:r>
              <a:rPr lang="en-US" sz="1400">
                <a:latin typeface="Poppins" pitchFamily="2" charset="77"/>
                <a:cs typeface="Poppins" pitchFamily="2" charset="77"/>
              </a:rPr>
              <a:t>We target your best web visitors with a high-frequency campaign using a variety of coop-approved marketing tactics including direct mail, CTV, Online Video, and Display.</a:t>
            </a:r>
          </a:p>
          <a:p>
            <a:pPr>
              <a:lnSpc>
                <a:spcPts val="1600"/>
              </a:lnSpc>
            </a:pPr>
            <a:endParaRPr lang="en-US" sz="1400" b="1">
              <a:latin typeface="Poppins" pitchFamily="2" charset="77"/>
              <a:cs typeface="Poppins" pitchFamily="2" charset="77"/>
            </a:endParaRPr>
          </a:p>
          <a:p>
            <a:pPr>
              <a:lnSpc>
                <a:spcPts val="1600"/>
              </a:lnSpc>
            </a:pPr>
            <a:r>
              <a:rPr lang="en-US" sz="1400" b="1">
                <a:latin typeface="Poppins" pitchFamily="2" charset="77"/>
                <a:cs typeface="Poppins" pitchFamily="2" charset="77"/>
              </a:rPr>
              <a:t>Audience Activator drives conversions with customers closest to the point of sale – your web audience!</a:t>
            </a:r>
          </a:p>
          <a:p>
            <a:pPr>
              <a:lnSpc>
                <a:spcPts val="1600"/>
              </a:lnSpc>
            </a:pPr>
            <a:endParaRPr lang="en-US" sz="1400" b="1" spc="50">
              <a:latin typeface="Poppins" pitchFamily="2" charset="77"/>
              <a:cs typeface="Poppins" pitchFamily="2" charset="77"/>
            </a:endParaRPr>
          </a:p>
        </p:txBody>
      </p:sp>
    </p:spTree>
    <p:extLst>
      <p:ext uri="{BB962C8B-B14F-4D97-AF65-F5344CB8AC3E}">
        <p14:creationId xmlns:p14="http://schemas.microsoft.com/office/powerpoint/2010/main" val="958266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C6AC0"/>
        </a:solidFill>
        <a:effectLst/>
      </p:bgPr>
    </p:bg>
    <p:spTree>
      <p:nvGrpSpPr>
        <p:cNvPr id="1" name="">
          <a:extLst>
            <a:ext uri="{FF2B5EF4-FFF2-40B4-BE49-F238E27FC236}">
              <a16:creationId xmlns:a16="http://schemas.microsoft.com/office/drawing/2014/main" id="{DB3E2FBC-C5EC-E1D2-87CF-47FDFFDCA7B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651E71B-D5CB-479B-BD1B-229C61C2FECF}"/>
              </a:ext>
            </a:extLst>
          </p:cNvPr>
          <p:cNvSpPr txBox="1"/>
          <p:nvPr/>
        </p:nvSpPr>
        <p:spPr>
          <a:xfrm>
            <a:off x="1358187" y="2643081"/>
            <a:ext cx="9475672" cy="643766"/>
          </a:xfrm>
          <a:prstGeom prst="rect">
            <a:avLst/>
          </a:prstGeom>
          <a:noFill/>
        </p:spPr>
        <p:txBody>
          <a:bodyPr wrap="none" rtlCol="0" anchor="b">
            <a:spAutoFit/>
          </a:bodyPr>
          <a:lstStyle/>
          <a:p>
            <a:pPr algn="ctr">
              <a:lnSpc>
                <a:spcPts val="4300"/>
              </a:lnSpc>
            </a:pPr>
            <a:r>
              <a:rPr lang="en-US" sz="3800" b="1">
                <a:latin typeface="Poppins Black" pitchFamily="2" charset="77"/>
                <a:cs typeface="Poppins Black" pitchFamily="2" charset="77"/>
              </a:rPr>
              <a:t>THE AUDIENCE ACTIVATOR PLATFORM</a:t>
            </a:r>
          </a:p>
        </p:txBody>
      </p:sp>
      <p:sp>
        <p:nvSpPr>
          <p:cNvPr id="3" name="Rectangle 1">
            <a:extLst>
              <a:ext uri="{FF2B5EF4-FFF2-40B4-BE49-F238E27FC236}">
                <a16:creationId xmlns:a16="http://schemas.microsoft.com/office/drawing/2014/main" id="{A261D51A-4403-2CB5-A8FF-B22A0B8C666C}"/>
              </a:ext>
            </a:extLst>
          </p:cNvPr>
          <p:cNvSpPr txBox="1">
            <a:spLocks noChangeArrowheads="1"/>
          </p:cNvSpPr>
          <p:nvPr/>
        </p:nvSpPr>
        <p:spPr bwMode="auto">
          <a:xfrm>
            <a:off x="3697287" y="3299547"/>
            <a:ext cx="47974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0" fontAlgn="base" hangingPunct="0">
              <a:lnSpc>
                <a:spcPct val="100000"/>
              </a:lnSpc>
              <a:spcBef>
                <a:spcPct val="0"/>
              </a:spcBef>
              <a:spcAft>
                <a:spcPct val="0"/>
              </a:spcAft>
              <a:buFont typeface="Arial" panose="020B0604020202020204" pitchFamily="34" charset="0"/>
              <a:buNone/>
            </a:pPr>
            <a:r>
              <a:rPr lang="en-US" altLang="en-US" sz="1400" b="1">
                <a:solidFill>
                  <a:srgbClr val="0C6AC0"/>
                </a:solidFill>
                <a:latin typeface="Poppins" pitchFamily="2" charset="77"/>
                <a:cs typeface="Poppins" pitchFamily="2" charset="77"/>
              </a:rPr>
              <a:t>Data Capture  |  Marketing  |  Attribution</a:t>
            </a:r>
          </a:p>
        </p:txBody>
      </p:sp>
    </p:spTree>
    <p:extLst>
      <p:ext uri="{BB962C8B-B14F-4D97-AF65-F5344CB8AC3E}">
        <p14:creationId xmlns:p14="http://schemas.microsoft.com/office/powerpoint/2010/main" val="4071779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6019D-E110-42CD-5440-D2B602B76634}"/>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EDCEF29-16A3-B72A-7FE5-507964C9585D}"/>
              </a:ext>
            </a:extLst>
          </p:cNvPr>
          <p:cNvSpPr>
            <a:spLocks noGrp="1"/>
          </p:cNvSpPr>
          <p:nvPr>
            <p:ph type="sldNum" sz="quarter" idx="4"/>
          </p:nvPr>
        </p:nvSpPr>
        <p:spPr/>
        <p:txBody>
          <a:bodyPr/>
          <a:lstStyle/>
          <a:p>
            <a:fld id="{8E3391BA-CEDD-5849-9428-794A0F96AF47}" type="slidenum">
              <a:rPr lang="en-US" smtClean="0"/>
              <a:pPr/>
              <a:t>9</a:t>
            </a:fld>
            <a:endParaRPr lang="en-US"/>
          </a:p>
        </p:txBody>
      </p:sp>
      <p:sp>
        <p:nvSpPr>
          <p:cNvPr id="2" name="TextBox 1">
            <a:extLst>
              <a:ext uri="{FF2B5EF4-FFF2-40B4-BE49-F238E27FC236}">
                <a16:creationId xmlns:a16="http://schemas.microsoft.com/office/drawing/2014/main" id="{246AB089-E730-A6EB-D15E-12FA7C0099B6}"/>
              </a:ext>
            </a:extLst>
          </p:cNvPr>
          <p:cNvSpPr txBox="1"/>
          <p:nvPr/>
        </p:nvSpPr>
        <p:spPr>
          <a:xfrm>
            <a:off x="305093" y="940211"/>
            <a:ext cx="7371614" cy="538609"/>
          </a:xfrm>
          <a:prstGeom prst="rect">
            <a:avLst/>
          </a:prstGeom>
          <a:noFill/>
        </p:spPr>
        <p:txBody>
          <a:bodyPr wrap="square" lIns="91440" tIns="45720" rIns="91440" bIns="45720" anchor="b">
            <a:spAutoFit/>
          </a:bodyPr>
          <a:lstStyle/>
          <a:p>
            <a:pPr>
              <a:lnSpc>
                <a:spcPts val="3200"/>
              </a:lnSpc>
            </a:pPr>
            <a:r>
              <a:rPr lang="en-US" sz="3600" b="1">
                <a:latin typeface="Poppins Black" pitchFamily="2" charset="77"/>
                <a:cs typeface="Poppins Black" pitchFamily="2" charset="77"/>
              </a:rPr>
              <a:t>Comprehensive Reporting</a:t>
            </a:r>
            <a:endParaRPr lang="en-US" sz="3600">
              <a:latin typeface="Poppins Light" pitchFamily="2" charset="77"/>
              <a:cs typeface="Poppins Light" pitchFamily="2" charset="77"/>
            </a:endParaRPr>
          </a:p>
        </p:txBody>
      </p:sp>
      <p:sp>
        <p:nvSpPr>
          <p:cNvPr id="3" name="TextBox 2">
            <a:extLst>
              <a:ext uri="{FF2B5EF4-FFF2-40B4-BE49-F238E27FC236}">
                <a16:creationId xmlns:a16="http://schemas.microsoft.com/office/drawing/2014/main" id="{28F78489-9F74-0A43-B520-71A3C3AB2ED0}"/>
              </a:ext>
            </a:extLst>
          </p:cNvPr>
          <p:cNvSpPr txBox="1"/>
          <p:nvPr/>
        </p:nvSpPr>
        <p:spPr>
          <a:xfrm>
            <a:off x="305091" y="519992"/>
            <a:ext cx="5174155" cy="282770"/>
          </a:xfrm>
          <a:prstGeom prst="rect">
            <a:avLst/>
          </a:prstGeom>
          <a:noFill/>
        </p:spPr>
        <p:txBody>
          <a:bodyPr wrap="square" lIns="91440" tIns="45720" rIns="91440" bIns="45720" rtlCol="0" anchor="t">
            <a:spAutoFit/>
          </a:bodyPr>
          <a:lstStyle/>
          <a:p>
            <a:pPr>
              <a:lnSpc>
                <a:spcPct val="150000"/>
              </a:lnSpc>
            </a:pPr>
            <a:r>
              <a:rPr lang="en-US" sz="900" b="1" spc="100">
                <a:solidFill>
                  <a:srgbClr val="0C6AC0"/>
                </a:solidFill>
                <a:latin typeface="Poppins" pitchFamily="2" charset="77"/>
                <a:cs typeface="Poppins" pitchFamily="2" charset="77"/>
              </a:rPr>
              <a:t>AUDIENCE ACTIVATOR</a:t>
            </a:r>
          </a:p>
        </p:txBody>
      </p:sp>
      <p:grpSp>
        <p:nvGrpSpPr>
          <p:cNvPr id="9" name="Group 8">
            <a:extLst>
              <a:ext uri="{FF2B5EF4-FFF2-40B4-BE49-F238E27FC236}">
                <a16:creationId xmlns:a16="http://schemas.microsoft.com/office/drawing/2014/main" id="{05B37095-8F1E-A3A0-8D5F-3EC94D7742A6}"/>
              </a:ext>
            </a:extLst>
          </p:cNvPr>
          <p:cNvGrpSpPr/>
          <p:nvPr/>
        </p:nvGrpSpPr>
        <p:grpSpPr>
          <a:xfrm>
            <a:off x="981738" y="1150266"/>
            <a:ext cx="10164726" cy="5353572"/>
            <a:chOff x="476142" y="926020"/>
            <a:chExt cx="10711626" cy="5641615"/>
          </a:xfrm>
        </p:grpSpPr>
        <p:pic>
          <p:nvPicPr>
            <p:cNvPr id="4" name="Picture 3">
              <a:extLst>
                <a:ext uri="{FF2B5EF4-FFF2-40B4-BE49-F238E27FC236}">
                  <a16:creationId xmlns:a16="http://schemas.microsoft.com/office/drawing/2014/main" id="{F1DB4E2A-2F76-B7BB-0BA0-0C7DAE5C49A9}"/>
                </a:ext>
              </a:extLst>
            </p:cNvPr>
            <p:cNvPicPr/>
            <p:nvPr/>
          </p:nvPicPr>
          <p:blipFill>
            <a:blip r:embed="rId3"/>
            <a:stretch>
              <a:fillRect/>
            </a:stretch>
          </p:blipFill>
          <p:spPr>
            <a:xfrm>
              <a:off x="476142" y="1366985"/>
              <a:ext cx="10711626" cy="5200650"/>
            </a:xfrm>
            <a:prstGeom prst="rect">
              <a:avLst/>
            </a:prstGeom>
          </p:spPr>
        </p:pic>
        <p:sp>
          <p:nvSpPr>
            <p:cNvPr id="5" name="TextBox 4">
              <a:extLst>
                <a:ext uri="{FF2B5EF4-FFF2-40B4-BE49-F238E27FC236}">
                  <a16:creationId xmlns:a16="http://schemas.microsoft.com/office/drawing/2014/main" id="{872CF417-1E54-D9E2-5302-8BC6562EFB6D}"/>
                </a:ext>
              </a:extLst>
            </p:cNvPr>
            <p:cNvSpPr txBox="1"/>
            <p:nvPr/>
          </p:nvSpPr>
          <p:spPr>
            <a:xfrm>
              <a:off x="7385098" y="926020"/>
              <a:ext cx="279669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accent2"/>
                  </a:solidFill>
                  <a:effectLst/>
                  <a:uLnTx/>
                  <a:uFillTx/>
                  <a:latin typeface="Poppins" panose="00000500000000000000" pitchFamily="2" charset="0"/>
                  <a:cs typeface="Poppins" panose="00000500000000000000" pitchFamily="2" charset="0"/>
                </a:rPr>
                <a:t>Matched transactions to targeted households</a:t>
              </a:r>
            </a:p>
          </p:txBody>
        </p:sp>
        <p:sp>
          <p:nvSpPr>
            <p:cNvPr id="6" name="Rectangle 5">
              <a:extLst>
                <a:ext uri="{FF2B5EF4-FFF2-40B4-BE49-F238E27FC236}">
                  <a16:creationId xmlns:a16="http://schemas.microsoft.com/office/drawing/2014/main" id="{78E09E40-FC24-9A92-C2B0-8B85AEB217D5}"/>
                </a:ext>
              </a:extLst>
            </p:cNvPr>
            <p:cNvSpPr/>
            <p:nvPr/>
          </p:nvSpPr>
          <p:spPr>
            <a:xfrm>
              <a:off x="7705445" y="2129421"/>
              <a:ext cx="3370248" cy="952064"/>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21A67A07-3577-D49E-98D8-9E993CAD224C}"/>
                </a:ext>
              </a:extLst>
            </p:cNvPr>
            <p:cNvCxnSpPr>
              <a:cxnSpLocks/>
            </p:cNvCxnSpPr>
            <p:nvPr/>
          </p:nvCxnSpPr>
          <p:spPr>
            <a:xfrm>
              <a:off x="8503329" y="1272251"/>
              <a:ext cx="0" cy="1031089"/>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92310251"/>
      </p:ext>
    </p:extLst>
  </p:cSld>
  <p:clrMapOvr>
    <a:masterClrMapping/>
  </p:clrMapOvr>
</p:sld>
</file>

<file path=ppt/theme/theme1.xml><?xml version="1.0" encoding="utf-8"?>
<a:theme xmlns:a="http://schemas.openxmlformats.org/drawingml/2006/main" name="Office Theme">
  <a:themeElements>
    <a:clrScheme name="Custom 1">
      <a:dk1>
        <a:srgbClr val="161920"/>
      </a:dk1>
      <a:lt1>
        <a:srgbClr val="FFFFFF"/>
      </a:lt1>
      <a:dk2>
        <a:srgbClr val="C5A754"/>
      </a:dk2>
      <a:lt2>
        <a:srgbClr val="E8E8E8"/>
      </a:lt2>
      <a:accent1>
        <a:srgbClr val="0056EB"/>
      </a:accent1>
      <a:accent2>
        <a:srgbClr val="FE4500"/>
      </a:accent2>
      <a:accent3>
        <a:srgbClr val="F4F1EC"/>
      </a:accent3>
      <a:accent4>
        <a:srgbClr val="000000"/>
      </a:accent4>
      <a:accent5>
        <a:srgbClr val="03889C"/>
      </a:accent5>
      <a:accent6>
        <a:srgbClr val="000000"/>
      </a:accent6>
      <a:hlink>
        <a:srgbClr val="FE4500"/>
      </a:hlink>
      <a:folHlink>
        <a:srgbClr val="FE45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ec9cd43-71d2-42aa-9f53-16ba154810bf">
      <Terms xmlns="http://schemas.microsoft.com/office/infopath/2007/PartnerControls"/>
    </lcf76f155ced4ddcb4097134ff3c332f>
    <TaxCatchAll xmlns="1a63e8af-6b01-4562-89a5-b4fa7b41e93a" xsi:nil="true"/>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B664CC0ACB45543BE53B02CCF154AA9" ma:contentTypeVersion="16" ma:contentTypeDescription="Create a new document." ma:contentTypeScope="" ma:versionID="9196b417c31fa024c11d62f9f8fc4cd7">
  <xsd:schema xmlns:xsd="http://www.w3.org/2001/XMLSchema" xmlns:xs="http://www.w3.org/2001/XMLSchema" xmlns:p="http://schemas.microsoft.com/office/2006/metadata/properties" xmlns:ns1="http://schemas.microsoft.com/sharepoint/v3" xmlns:ns2="2ec9cd43-71d2-42aa-9f53-16ba154810bf" xmlns:ns3="1a63e8af-6b01-4562-89a5-b4fa7b41e93a" targetNamespace="http://schemas.microsoft.com/office/2006/metadata/properties" ma:root="true" ma:fieldsID="a9b647f7e143aa386b16903715e7c0be" ns1:_="" ns2:_="" ns3:_="">
    <xsd:import namespace="http://schemas.microsoft.com/sharepoint/v3"/>
    <xsd:import namespace="2ec9cd43-71d2-42aa-9f53-16ba154810bf"/>
    <xsd:import namespace="1a63e8af-6b01-4562-89a5-b4fa7b41e9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ec9cd43-71d2-42aa-9f53-16ba154810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fbca267-065f-4e9d-a2b4-ef5e218161bb"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a63e8af-6b01-4562-89a5-b4fa7b41e93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f27e667-9e51-43d1-a9bb-771799ef7aab}" ma:internalName="TaxCatchAll" ma:showField="CatchAllData" ma:web="1a63e8af-6b01-4562-89a5-b4fa7b41e93a">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E73ACF-09CB-414F-8B24-0736884FD8D7}">
  <ds:schemaRefs>
    <ds:schemaRef ds:uri="1968cb53-46a9-4117-bd13-8e877aa504a3"/>
    <ds:schemaRef ds:uri="1a63e8af-6b01-4562-89a5-b4fa7b41e93a"/>
    <ds:schemaRef ds:uri="2ec9cd43-71d2-42aa-9f53-16ba154810bf"/>
    <ds:schemaRef ds:uri="84df0ec3-0a12-4b43-9df1-00c026216d0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3E873C7-726E-4EAE-91A8-6D64EB1EF065}">
  <ds:schemaRefs>
    <ds:schemaRef ds:uri="http://schemas.microsoft.com/sharepoint/v3/contenttype/forms"/>
  </ds:schemaRefs>
</ds:datastoreItem>
</file>

<file path=customXml/itemProps3.xml><?xml version="1.0" encoding="utf-8"?>
<ds:datastoreItem xmlns:ds="http://schemas.openxmlformats.org/officeDocument/2006/customXml" ds:itemID="{F250C579-3D1A-47B0-B8B2-1AED6B087B21}">
  <ds:schemaRefs>
    <ds:schemaRef ds:uri="1a63e8af-6b01-4562-89a5-b4fa7b41e93a"/>
    <ds:schemaRef ds:uri="2ec9cd43-71d2-42aa-9f53-16ba154810b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24c5e14f-e80a-4b69-bf97-63c3609bd020}" enabled="0" method="" siteId="{24c5e14f-e80a-4b69-bf97-63c3609bd020}" removed="1"/>
</clbl:labelList>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20</Slides>
  <Notes>20</Notes>
  <HiddenSlides>0</HiddenSlide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Laura Lamattina</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 Nexstar Upfront Presentation</dc:title>
  <dc:subject/>
  <dc:creator>Sandra Kwon</dc:creator>
  <cp:keywords/>
  <dc:description/>
  <cp:revision>2</cp:revision>
  <dcterms:created xsi:type="dcterms:W3CDTF">2025-02-19T23:29:23Z</dcterms:created>
  <dcterms:modified xsi:type="dcterms:W3CDTF">2025-07-02T11:25:54Z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e4d9da4-fe0d-41ed-9e5c-09814f1447dd_Enabled">
    <vt:lpwstr>true</vt:lpwstr>
  </property>
  <property fmtid="{D5CDD505-2E9C-101B-9397-08002B2CF9AE}" pid="3" name="MSIP_Label_6e4d9da4-fe0d-41ed-9e5c-09814f1447dd_SetDate">
    <vt:lpwstr>2025-04-22T19:03:04Z</vt:lpwstr>
  </property>
  <property fmtid="{D5CDD505-2E9C-101B-9397-08002B2CF9AE}" pid="4" name="MSIP_Label_6e4d9da4-fe0d-41ed-9e5c-09814f1447dd_Method">
    <vt:lpwstr>Privileged</vt:lpwstr>
  </property>
  <property fmtid="{D5CDD505-2E9C-101B-9397-08002B2CF9AE}" pid="5" name="MSIP_Label_6e4d9da4-fe0d-41ed-9e5c-09814f1447dd_Name">
    <vt:lpwstr>6e4d9da4-fe0d-41ed-9e5c-09814f1447dd</vt:lpwstr>
  </property>
  <property fmtid="{D5CDD505-2E9C-101B-9397-08002B2CF9AE}" pid="6" name="MSIP_Label_6e4d9da4-fe0d-41ed-9e5c-09814f1447dd_SiteId">
    <vt:lpwstr>9e5488e2-e838-44f6-886c-c7608242767e</vt:lpwstr>
  </property>
  <property fmtid="{D5CDD505-2E9C-101B-9397-08002B2CF9AE}" pid="7" name="MSIP_Label_6e4d9da4-fe0d-41ed-9e5c-09814f1447dd_ActionId">
    <vt:lpwstr>6bd97d55-2319-4bc7-a3fc-bca343542de0</vt:lpwstr>
  </property>
  <property fmtid="{D5CDD505-2E9C-101B-9397-08002B2CF9AE}" pid="8" name="MSIP_Label_6e4d9da4-fe0d-41ed-9e5c-09814f1447dd_ContentBits">
    <vt:lpwstr>0</vt:lpwstr>
  </property>
  <property fmtid="{D5CDD505-2E9C-101B-9397-08002B2CF9AE}" pid="9" name="MSIP_Label_6e4d9da4-fe0d-41ed-9e5c-09814f1447dd_Tag">
    <vt:lpwstr>50, 0, 1, 1</vt:lpwstr>
  </property>
  <property fmtid="{D5CDD505-2E9C-101B-9397-08002B2CF9AE}" pid="10" name="ContentTypeId">
    <vt:lpwstr>0x010100CB664CC0ACB45543BE53B02CCF154AA9</vt:lpwstr>
  </property>
  <property fmtid="{D5CDD505-2E9C-101B-9397-08002B2CF9AE}" pid="11" name="MediaServiceImageTags">
    <vt:lpwstr/>
  </property>
</Properties>
</file>