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147482596" r:id="rId5"/>
    <p:sldId id="2147482590" r:id="rId6"/>
    <p:sldId id="2147482591" r:id="rId7"/>
    <p:sldId id="2147482592" r:id="rId8"/>
    <p:sldId id="2147482593" r:id="rId9"/>
    <p:sldId id="2147482581" r:id="rId10"/>
    <p:sldId id="2147482580" r:id="rId11"/>
    <p:sldId id="2147473374" r:id="rId12"/>
    <p:sldId id="2147482582" r:id="rId13"/>
    <p:sldId id="2147468537" r:id="rId14"/>
    <p:sldId id="2147469000" r:id="rId15"/>
    <p:sldId id="2147482594" r:id="rId16"/>
    <p:sldId id="2147482583" r:id="rId17"/>
    <p:sldId id="2147482595" r:id="rId18"/>
    <p:sldId id="2147482584" r:id="rId19"/>
    <p:sldId id="2147482597" r:id="rId20"/>
    <p:sldId id="214747453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1CAA05-A594-7404-0698-428109073E14}" name="Tiffany Ihle" initials="TI" userId="S::tihle@nexstar.tv::749f2e67-c3c4-4c87-b6d7-e0583c8336ba" providerId="AD"/>
  <p188:author id="{A13F0880-E72C-CD32-8692-125A3606BEE4}" name="Sandra Kwon" initials="" userId="S::SKwon@Nexstar.tv::2fa86f72-8aed-43b5-83c9-0dd09513744f" providerId="AD"/>
  <p188:author id="{768456CB-6B30-283C-407F-1753F2BECFBD}" name="Tiffany Ihle" initials="TI" userId="S::TIhle@Nexstar.tv::749f2e67-c3c4-4c87-b6d7-e0583c8336ba" providerId="AD"/>
  <p188:author id="{3839C8EE-974D-79DC-091D-9ECB469C5301}" name="Laura Lamattina" initials="LL" userId="S::llamattina@nexstar.tv::aa1c3f50-8deb-4abb-b040-69ffae662e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B31"/>
    <a:srgbClr val="0C6AC0"/>
    <a:srgbClr val="D8B85D"/>
    <a:srgbClr val="0056EC"/>
    <a:srgbClr val="D0049F"/>
    <a:srgbClr val="FDC803"/>
    <a:srgbClr val="2135A8"/>
    <a:srgbClr val="F5F1ED"/>
    <a:srgbClr val="355CCE"/>
    <a:srgbClr val="198E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C695E6-FEF0-4135-BDE7-B257E38214F5}" v="8" dt="2025-08-29T22:54:13.7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26781" autoAdjust="0"/>
  </p:normalViewPr>
  <p:slideViewPr>
    <p:cSldViewPr snapToGrid="0">
      <p:cViewPr varScale="1">
        <p:scale>
          <a:sx n="17" d="100"/>
          <a:sy n="17" d="100"/>
        </p:scale>
        <p:origin x="2540" y="1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A88FF-B259-75FF-6BB0-DDF28A13CF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4FF5B4A-375B-2C62-2584-832FD9A659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F2093B6-16A2-C64D-B0E1-C094D74CCBD6}" type="datetimeFigureOut">
              <a:rPr lang="en-US" smtClean="0"/>
              <a:t>10/2/2025</a:t>
            </a:fld>
            <a:endParaRPr lang="en-US"/>
          </a:p>
        </p:txBody>
      </p:sp>
      <p:sp>
        <p:nvSpPr>
          <p:cNvPr id="4" name="Footer Placeholder 3">
            <a:extLst>
              <a:ext uri="{FF2B5EF4-FFF2-40B4-BE49-F238E27FC236}">
                <a16:creationId xmlns:a16="http://schemas.microsoft.com/office/drawing/2014/main" id="{61DBB693-9C57-F5A0-8436-1BF66BB864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E6FAF6-4964-3502-D90F-4F700FD522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3B57F9-3E7A-3846-9E6F-E549A6124809}" type="slidenum">
              <a:rPr lang="en-US" smtClean="0"/>
              <a:t>‹#›</a:t>
            </a:fld>
            <a:endParaRPr lang="en-US"/>
          </a:p>
        </p:txBody>
      </p:sp>
    </p:spTree>
    <p:extLst>
      <p:ext uri="{BB962C8B-B14F-4D97-AF65-F5344CB8AC3E}">
        <p14:creationId xmlns:p14="http://schemas.microsoft.com/office/powerpoint/2010/main" val="10955729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88F15-2E06-AB4B-93EC-59266E69542D}"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4D572D-1C25-A04F-84FE-AFDB279DD615}" type="slidenum">
              <a:rPr lang="en-US" smtClean="0"/>
              <a:t>‹#›</a:t>
            </a:fld>
            <a:endParaRPr lang="en-US"/>
          </a:p>
        </p:txBody>
      </p:sp>
    </p:spTree>
    <p:extLst>
      <p:ext uri="{BB962C8B-B14F-4D97-AF65-F5344CB8AC3E}">
        <p14:creationId xmlns:p14="http://schemas.microsoft.com/office/powerpoint/2010/main" val="1180859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our AMM partners, we are evolving the dealer advertising space in 3 ways: </a:t>
            </a:r>
          </a:p>
          <a:p>
            <a:pPr marL="228600" indent="-228600">
              <a:buAutoNum type="arabicPeriod"/>
            </a:pPr>
            <a:r>
              <a:rPr lang="en-US" dirty="0"/>
              <a:t>Smarter ad targeting – 95% of your website shoppers aren’t filling out a lead form. We are transforming the outdated “cookie device targeting” to immersive household targeting. Let’s focus on converting more sales opportunities from your virtual showroom. </a:t>
            </a:r>
          </a:p>
          <a:p>
            <a:pPr marL="228600" indent="-228600">
              <a:buAutoNum type="arabicPeriod"/>
            </a:pPr>
            <a:r>
              <a:rPr lang="en-US" dirty="0"/>
              <a:t>2. Smarter media spending – focus dollars on those addressable households. Mitigate media waste. </a:t>
            </a:r>
          </a:p>
          <a:p>
            <a:pPr marL="228600" indent="-228600">
              <a:buAutoNum type="arabicPeriod"/>
            </a:pPr>
            <a:r>
              <a:rPr lang="en-US" dirty="0"/>
              <a:t>3. Measure what matters – focus on sales and service transactions, not media KPIs. And a platform to see all your customer journeys and buyer behaviors to strategically plan next month’s media investment. </a:t>
            </a:r>
          </a:p>
        </p:txBody>
      </p:sp>
      <p:sp>
        <p:nvSpPr>
          <p:cNvPr id="4" name="Slide Number Placeholder 3"/>
          <p:cNvSpPr>
            <a:spLocks noGrp="1"/>
          </p:cNvSpPr>
          <p:nvPr>
            <p:ph type="sldNum" sz="quarter" idx="5"/>
          </p:nvPr>
        </p:nvSpPr>
        <p:spPr/>
        <p:txBody>
          <a:bodyPr/>
          <a:lstStyle/>
          <a:p>
            <a:fld id="{B44D572D-1C25-A04F-84FE-AFDB279DD615}" type="slidenum">
              <a:rPr lang="en-US" smtClean="0"/>
              <a:t>1</a:t>
            </a:fld>
            <a:endParaRPr lang="en-US"/>
          </a:p>
        </p:txBody>
      </p:sp>
    </p:spTree>
    <p:extLst>
      <p:ext uri="{BB962C8B-B14F-4D97-AF65-F5344CB8AC3E}">
        <p14:creationId xmlns:p14="http://schemas.microsoft.com/office/powerpoint/2010/main" val="270855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a:solidFill>
                <a:srgbClr val="444444"/>
              </a:solidFill>
              <a:effectLst/>
              <a:latin typeface="Calibri" panose="020F0502020204030204" pitchFamily="34" charset="0"/>
            </a:endParaRPr>
          </a:p>
          <a:p>
            <a:endParaRPr lang="en-US"/>
          </a:p>
        </p:txBody>
      </p:sp>
    </p:spTree>
    <p:extLst>
      <p:ext uri="{BB962C8B-B14F-4D97-AF65-F5344CB8AC3E}">
        <p14:creationId xmlns:p14="http://schemas.microsoft.com/office/powerpoint/2010/main" val="191479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98138-D354-924C-22C2-1C397A4249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E1176-89CC-CB08-342B-EC1571DF3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38E89-F7DE-589C-97D8-E96715BCA5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394682-3C70-A7B8-80A3-9B5398D1DD74}"/>
              </a:ext>
            </a:extLst>
          </p:cNvPr>
          <p:cNvSpPr>
            <a:spLocks noGrp="1"/>
          </p:cNvSpPr>
          <p:nvPr>
            <p:ph type="sldNum" sz="quarter" idx="5"/>
          </p:nvPr>
        </p:nvSpPr>
        <p:spPr/>
        <p:txBody>
          <a:bodyPr/>
          <a:lstStyle/>
          <a:p>
            <a:fld id="{25802F13-CE54-433A-9201-F068AE792526}" type="slidenum">
              <a:rPr lang="en-US" smtClean="0"/>
              <a:t>12</a:t>
            </a:fld>
            <a:endParaRPr lang="en-US"/>
          </a:p>
        </p:txBody>
      </p:sp>
    </p:spTree>
    <p:extLst>
      <p:ext uri="{BB962C8B-B14F-4D97-AF65-F5344CB8AC3E}">
        <p14:creationId xmlns:p14="http://schemas.microsoft.com/office/powerpoint/2010/main" val="3387059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r>
              <a:rPr lang="en-US"/>
              <a:t>We provide fully-transparent and segmented household data.</a:t>
            </a:r>
          </a:p>
          <a:p>
            <a:endParaRPr lang="en-US"/>
          </a:p>
          <a:p>
            <a:r>
              <a:rPr lang="en-US"/>
              <a:t>The latest visit sources provides a full-funnel view of potential/current customers.</a:t>
            </a:r>
          </a:p>
          <a:p>
            <a:endParaRPr lang="en-US"/>
          </a:p>
          <a:p>
            <a:r>
              <a:rPr lang="en-US"/>
              <a:t>Our AI tracks user engagement and categorizes your leads based on propensity to buy.</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13</a:t>
            </a:fld>
            <a:endParaRPr lang="en-US"/>
          </a:p>
        </p:txBody>
      </p:sp>
    </p:spTree>
    <p:extLst>
      <p:ext uri="{BB962C8B-B14F-4D97-AF65-F5344CB8AC3E}">
        <p14:creationId xmlns:p14="http://schemas.microsoft.com/office/powerpoint/2010/main" val="1079799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Your platform will detail audience segments and customer journeys.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14</a:t>
            </a:fld>
            <a:endParaRPr lang="en-US"/>
          </a:p>
        </p:txBody>
      </p:sp>
    </p:spTree>
    <p:extLst>
      <p:ext uri="{BB962C8B-B14F-4D97-AF65-F5344CB8AC3E}">
        <p14:creationId xmlns:p14="http://schemas.microsoft.com/office/powerpoint/2010/main" val="350045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View at the household level or expand for a neighborhood, city, region, or national view of your potential customers.</a:t>
            </a:r>
          </a:p>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15</a:t>
            </a:fld>
            <a:endParaRPr lang="en-US"/>
          </a:p>
        </p:txBody>
      </p:sp>
    </p:spTree>
    <p:extLst>
      <p:ext uri="{BB962C8B-B14F-4D97-AF65-F5344CB8AC3E}">
        <p14:creationId xmlns:p14="http://schemas.microsoft.com/office/powerpoint/2010/main" val="214156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6F18C-79DD-B419-315D-4491DAB6C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60CA9-8191-31E9-2CCB-76DFAB168A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FEA918-8595-A22B-05DD-3E8E8E431E5B}"/>
              </a:ext>
            </a:extLst>
          </p:cNvPr>
          <p:cNvSpPr>
            <a:spLocks noGrp="1"/>
          </p:cNvSpPr>
          <p:nvPr>
            <p:ph type="body" idx="1"/>
          </p:nvPr>
        </p:nvSpPr>
        <p:spPr/>
        <p:txBody>
          <a:bodyPr/>
          <a:lstStyle/>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B9E77E73-5383-9E0C-67AE-9601C95AEC52}"/>
              </a:ext>
            </a:extLst>
          </p:cNvPr>
          <p:cNvSpPr>
            <a:spLocks noGrp="1"/>
          </p:cNvSpPr>
          <p:nvPr>
            <p:ph type="sldNum" sz="quarter" idx="5"/>
          </p:nvPr>
        </p:nvSpPr>
        <p:spPr/>
        <p:txBody>
          <a:bodyPr/>
          <a:lstStyle/>
          <a:p>
            <a:fld id="{B44D572D-1C25-A04F-84FE-AFDB279DD615}" type="slidenum">
              <a:rPr lang="en-US" smtClean="0"/>
              <a:t>16</a:t>
            </a:fld>
            <a:endParaRPr lang="en-US"/>
          </a:p>
        </p:txBody>
      </p:sp>
    </p:spTree>
    <p:extLst>
      <p:ext uri="{BB962C8B-B14F-4D97-AF65-F5344CB8AC3E}">
        <p14:creationId xmlns:p14="http://schemas.microsoft.com/office/powerpoint/2010/main" val="3853925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856D4-72BF-0A7B-3405-9EC341EC3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5AB7C-FE76-7A43-6D73-A87F573180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A8F48-52B8-BF77-BB0D-913E8592F5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FCED715-9304-FCF1-4997-8684756F5F32}"/>
              </a:ext>
            </a:extLst>
          </p:cNvPr>
          <p:cNvSpPr>
            <a:spLocks noGrp="1"/>
          </p:cNvSpPr>
          <p:nvPr>
            <p:ph type="sldNum" sz="quarter" idx="5"/>
          </p:nvPr>
        </p:nvSpPr>
        <p:spPr/>
        <p:txBody>
          <a:bodyPr/>
          <a:lstStyle/>
          <a:p>
            <a:fld id="{B44D572D-1C25-A04F-84FE-AFDB279DD615}" type="slidenum">
              <a:rPr lang="en-US" smtClean="0"/>
              <a:t>17</a:t>
            </a:fld>
            <a:endParaRPr lang="en-US"/>
          </a:p>
        </p:txBody>
      </p:sp>
    </p:spTree>
    <p:extLst>
      <p:ext uri="{BB962C8B-B14F-4D97-AF65-F5344CB8AC3E}">
        <p14:creationId xmlns:p14="http://schemas.microsoft.com/office/powerpoint/2010/main" val="188973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effectLst/>
              <a:latin typeface="Helvetica"/>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a:effectLst/>
                <a:latin typeface="Helvetica"/>
                <a:cs typeface="Helvetica"/>
              </a:rPr>
              <a:t>Nexstar </a:t>
            </a:r>
            <a:r>
              <a:rPr lang="en-US" i="1" dirty="0">
                <a:effectLst/>
                <a:latin typeface="Helvetica"/>
                <a:cs typeface="Helvetica"/>
              </a:rPr>
              <a:t>has partnered with Fullthrottle.ai </a:t>
            </a:r>
            <a:r>
              <a:rPr lang="en-US" sz="1200" b="0" i="0" kern="1200" dirty="0">
                <a:solidFill>
                  <a:schemeClr val="tx1"/>
                </a:solidFill>
                <a:effectLst/>
                <a:latin typeface="+mn-lt"/>
                <a:ea typeface="+mn-ea"/>
                <a:cs typeface="+mn-cs"/>
              </a:rPr>
              <a:t>and has access to a patented AI-powered digital technology, with the ability to identify anonymous website visitors down to Your USPS household level, where we can then deliver targeted digital ads, direct mail, and video media to qualified people in the household across all their devices that are actively shopping on your site – the next best thing to a lead.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250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Your sales team is available to connect with customers when they complete an online form or pick up the phone and call.</a:t>
            </a:r>
            <a:r>
              <a:rPr lang="en-US" sz="1200" b="0" i="0" kern="1200" dirty="0">
                <a:solidFill>
                  <a:schemeClr val="tx1"/>
                </a:solidFill>
                <a:effectLst/>
                <a:latin typeface="+mn-lt"/>
                <a:ea typeface="+mn-ea"/>
                <a:cs typeface="+mn-cs"/>
              </a:rPr>
              <a:t> But only approximately 5% of your website visitors fill out a lead form. That's a problem. We want to help convert the other 95% into sales or leads for you. </a:t>
            </a:r>
          </a:p>
          <a:p>
            <a:endParaRPr lang="en-US" i="1" u="sng"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9886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know that Retargeting website visitors is proven to lift engagement and organic search while increasing overall conversions.</a:t>
            </a:r>
          </a:p>
          <a:p>
            <a:endParaRPr lang="en-US" dirty="0"/>
          </a:p>
          <a:p>
            <a:r>
              <a:rPr lang="en-US" dirty="0"/>
              <a:t>There are three main challenges with traditional cookie-based retargeting:</a:t>
            </a:r>
          </a:p>
          <a:p>
            <a:pPr marL="228600" indent="-228600">
              <a:buAutoNum type="arabicParenR"/>
            </a:pPr>
            <a:r>
              <a:rPr lang="en-US" dirty="0"/>
              <a:t>It focuses on the device rather than the household.</a:t>
            </a:r>
          </a:p>
          <a:p>
            <a:pPr marL="228600" indent="-228600">
              <a:buAutoNum type="arabicParenR"/>
            </a:pPr>
            <a:r>
              <a:rPr lang="en-US" dirty="0"/>
              <a:t>It can miss two-thirds of potential customers due to privacy limitations.</a:t>
            </a:r>
          </a:p>
          <a:p>
            <a:pPr marL="228600" indent="-228600">
              <a:buAutoNum type="arabicParenR"/>
            </a:pPr>
            <a:r>
              <a:rPr lang="en-US" dirty="0"/>
              <a:t>It doesn’t identify a business outcome. </a:t>
            </a:r>
          </a:p>
          <a:p>
            <a:pPr marL="228600" indent="-228600">
              <a:buAutoNum type="arabicParen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We measure sales data, not just media numbers, to provide business outcomes to the media efforts we deploy.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Audience Activator can identify and target web visitors without the use of cookies. And most importantly, </a:t>
            </a:r>
            <a:r>
              <a:rPr lang="en-US" sz="1200" b="0" i="0" kern="1200" dirty="0">
                <a:solidFill>
                  <a:schemeClr val="tx1"/>
                </a:solidFill>
                <a:effectLst/>
                <a:latin typeface="+mn-lt"/>
                <a:ea typeface="+mn-ea"/>
                <a:cs typeface="+mn-cs"/>
              </a:rPr>
              <a:t>We can get your brand back in front of your site traffic. </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2079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96E10-85E4-D057-EADC-5DC1999F5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A61A5-A725-581D-5E00-07B9923FE9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A530A-D9C2-2BE9-261B-3BF244B875AB}"/>
              </a:ext>
            </a:extLst>
          </p:cNvPr>
          <p:cNvSpPr>
            <a:spLocks noGrp="1"/>
          </p:cNvSpPr>
          <p:nvPr>
            <p:ph type="body" idx="1"/>
          </p:nvPr>
        </p:nvSpPr>
        <p:spPr/>
        <p:txBody>
          <a:bodyPr/>
          <a:lstStyle/>
          <a:p>
            <a:r>
              <a:rPr lang="en-US" dirty="0"/>
              <a:t>We identify, Market and Measure </a:t>
            </a:r>
          </a:p>
          <a:p>
            <a:endParaRPr lang="en-US" dirty="0"/>
          </a:p>
          <a:p>
            <a:r>
              <a:rPr lang="en-US" dirty="0"/>
              <a:t>We capture user data based on opt-in location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target at the household level across devices. We are cross device targeting. This adds frequency and loops in family decision influencers.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t>
            </a:r>
            <a:r>
              <a:rPr lang="en-US" sz="1200" b="0" i="0" kern="1200" dirty="0">
                <a:solidFill>
                  <a:schemeClr val="tx1"/>
                </a:solidFill>
                <a:effectLst/>
                <a:latin typeface="+mn-lt"/>
                <a:ea typeface="+mn-ea"/>
                <a:cs typeface="+mn-cs"/>
              </a:rPr>
              <a:t>deliver targeted ads and get your brand back in front of your online shoppers through digital, direct mail, and video media to qualified people in the household across all their device.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We use AI to target your most active shoppers and deliver ads to customers most likely to do business with your company.</a:t>
            </a:r>
          </a:p>
          <a:p>
            <a:endParaRPr lang="en-US" dirty="0"/>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9974181-12DE-F1A2-4F34-F9C016C327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4D572D-1C25-A04F-84FE-AFDB279DD61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0571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9EB9-C90C-239D-5A74-8B83ADA15A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95EF3-93C6-4715-3BF2-345AFEC18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1D48AF-8E33-7765-F41A-DF4D77043581}"/>
              </a:ext>
            </a:extLst>
          </p:cNvPr>
          <p:cNvSpPr>
            <a:spLocks noGrp="1"/>
          </p:cNvSpPr>
          <p:nvPr>
            <p:ph type="body" idx="1"/>
          </p:nvPr>
        </p:nvSpPr>
        <p:spPr/>
        <p:txBody>
          <a:bodyPr/>
          <a:lstStyle/>
          <a:p>
            <a:r>
              <a:rPr lang="en-US" dirty="0"/>
              <a:t>Audience Activator improves the performance of all your marketing channels.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top-funnel marketing drives more traffic to the website, Audience Activator has more opportunity to capture data, market to the high-value prospects that you are working hard to funnel to your website.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not just getting in front of everyone, we are getting in front of the right person at the right time and pushing them down the funnel.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8BD53F8-5E63-2A9D-721F-42831A1E2C1F}"/>
              </a:ext>
            </a:extLst>
          </p:cNvPr>
          <p:cNvSpPr>
            <a:spLocks noGrp="1"/>
          </p:cNvSpPr>
          <p:nvPr>
            <p:ph type="sldNum" sz="quarter" idx="5"/>
          </p:nvPr>
        </p:nvSpPr>
        <p:spPr/>
        <p:txBody>
          <a:bodyPr/>
          <a:lstStyle/>
          <a:p>
            <a:fld id="{25802F13-CE54-433A-9201-F068AE792526}" type="slidenum">
              <a:rPr lang="en-US" smtClean="0"/>
              <a:t>6</a:t>
            </a:fld>
            <a:endParaRPr lang="en-US"/>
          </a:p>
        </p:txBody>
      </p:sp>
    </p:spTree>
    <p:extLst>
      <p:ext uri="{BB962C8B-B14F-4D97-AF65-F5344CB8AC3E}">
        <p14:creationId xmlns:p14="http://schemas.microsoft.com/office/powerpoint/2010/main" val="3694349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78129-9522-0878-186B-76B2A6DAC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1AE838-EECF-6C39-9AB3-D3A0BE46B8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80B4E0-390D-F7CC-BE10-4D5CB7CF7884}"/>
              </a:ext>
            </a:extLst>
          </p:cNvPr>
          <p:cNvSpPr>
            <a:spLocks noGrp="1"/>
          </p:cNvSpPr>
          <p:nvPr>
            <p:ph type="body" idx="1"/>
          </p:nvPr>
        </p:nvSpPr>
        <p:spPr/>
        <p:txBody>
          <a:bodyPr/>
          <a:lstStyle/>
          <a:p>
            <a:r>
              <a:rPr lang="en-US"/>
              <a:t>With Audience Activator, you get access to a platform that details:</a:t>
            </a:r>
          </a:p>
          <a:p>
            <a:pPr marL="171450" indent="-171450">
              <a:buFont typeface="Arial" panose="020B0604020202020204" pitchFamily="34" charset="0"/>
              <a:buChar char="•"/>
            </a:pPr>
            <a:r>
              <a:rPr lang="en-US"/>
              <a:t>Web traffic and marketing sources.</a:t>
            </a:r>
          </a:p>
          <a:p>
            <a:pPr marL="171450" indent="-171450">
              <a:buFont typeface="Arial" panose="020B0604020202020204" pitchFamily="34" charset="0"/>
              <a:buChar char="•"/>
            </a:pPr>
            <a:r>
              <a:rPr lang="en-US"/>
              <a:t>Conversion data.</a:t>
            </a:r>
          </a:p>
          <a:p>
            <a:pPr marL="171450" indent="-171450">
              <a:buFont typeface="Arial" panose="020B0604020202020204" pitchFamily="34" charset="0"/>
              <a:buChar char="•"/>
            </a:pPr>
            <a:r>
              <a:rPr lang="en-US"/>
              <a:t>Much more.</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Conversion data (measurement) is clear and simple to follow so you know how your campaign is working.</a:t>
            </a:r>
          </a:p>
          <a:p>
            <a:endParaRPr lang="en-US">
              <a:solidFill>
                <a:srgbClr val="FFFFFF"/>
              </a:solidFill>
              <a:effectLst/>
              <a:latin typeface="Helvetica" pitchFamily="2" charset="0"/>
            </a:endParaRPr>
          </a:p>
        </p:txBody>
      </p:sp>
      <p:sp>
        <p:nvSpPr>
          <p:cNvPr id="4" name="Slide Number Placeholder 3">
            <a:extLst>
              <a:ext uri="{FF2B5EF4-FFF2-40B4-BE49-F238E27FC236}">
                <a16:creationId xmlns:a16="http://schemas.microsoft.com/office/drawing/2014/main" id="{A00F2466-9F47-3C89-3AAF-9F28319A20C4}"/>
              </a:ext>
            </a:extLst>
          </p:cNvPr>
          <p:cNvSpPr>
            <a:spLocks noGrp="1"/>
          </p:cNvSpPr>
          <p:nvPr>
            <p:ph type="sldNum" sz="quarter" idx="5"/>
          </p:nvPr>
        </p:nvSpPr>
        <p:spPr/>
        <p:txBody>
          <a:bodyPr/>
          <a:lstStyle/>
          <a:p>
            <a:fld id="{B44D572D-1C25-A04F-84FE-AFDB279DD615}" type="slidenum">
              <a:rPr lang="en-US" smtClean="0"/>
              <a:t>7</a:t>
            </a:fld>
            <a:endParaRPr lang="en-US"/>
          </a:p>
        </p:txBody>
      </p:sp>
    </p:spTree>
    <p:extLst>
      <p:ext uri="{BB962C8B-B14F-4D97-AF65-F5344CB8AC3E}">
        <p14:creationId xmlns:p14="http://schemas.microsoft.com/office/powerpoint/2010/main" val="194114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DB8E0D-DBC7-4E6C-B36F-704FFD9F9D07}" type="slidenum">
              <a:rPr lang="en-US" smtClean="0"/>
              <a:t>8</a:t>
            </a:fld>
            <a:endParaRPr lang="en-US"/>
          </a:p>
        </p:txBody>
      </p:sp>
    </p:spTree>
    <p:extLst>
      <p:ext uri="{BB962C8B-B14F-4D97-AF65-F5344CB8AC3E}">
        <p14:creationId xmlns:p14="http://schemas.microsoft.com/office/powerpoint/2010/main" val="102603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98F0A-569C-8B49-1382-A7F09663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9FCA58-D5DE-1B7A-4C99-D7B900031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FCF33-196A-2E15-DE4A-DAC2FE58AB5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632CD16-A8E7-B7AF-FCE4-0D614FE46633}"/>
              </a:ext>
            </a:extLst>
          </p:cNvPr>
          <p:cNvSpPr>
            <a:spLocks noGrp="1"/>
          </p:cNvSpPr>
          <p:nvPr>
            <p:ph type="sldNum" sz="quarter" idx="5"/>
          </p:nvPr>
        </p:nvSpPr>
        <p:spPr/>
        <p:txBody>
          <a:bodyPr/>
          <a:lstStyle/>
          <a:p>
            <a:fld id="{25802F13-CE54-433A-9201-F068AE792526}" type="slidenum">
              <a:rPr lang="en-US" smtClean="0"/>
              <a:t>9</a:t>
            </a:fld>
            <a:endParaRPr lang="en-US"/>
          </a:p>
        </p:txBody>
      </p:sp>
    </p:spTree>
    <p:extLst>
      <p:ext uri="{BB962C8B-B14F-4D97-AF65-F5344CB8AC3E}">
        <p14:creationId xmlns:p14="http://schemas.microsoft.com/office/powerpoint/2010/main" val="3502260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emf"/><Relationship Id="rId1" Type="http://schemas.openxmlformats.org/officeDocument/2006/relationships/slideMaster" Target="../slideMasters/slideMaster1.xml"/><Relationship Id="rId4" Type="http://schemas.microsoft.com/office/2007/relationships/hdphoto" Target="../media/hdphoto5.wdp"/></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7.emf"/></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7.emf"/><Relationship Id="rId5" Type="http://schemas.microsoft.com/office/2007/relationships/hdphoto" Target="../media/hdphoto6.wdp"/><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4.emf"/><Relationship Id="rId4"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1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4.sv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ck/Gold Cover 1">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2">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3"/>
          <a:srcRect b="95464"/>
          <a:stretch/>
        </p:blipFill>
        <p:spPr>
          <a:xfrm>
            <a:off x="1863648" y="5233"/>
            <a:ext cx="10335489" cy="311691"/>
          </a:xfrm>
          <a:prstGeom prst="rect">
            <a:avLst/>
          </a:prstGeom>
        </p:spPr>
      </p:pic>
      <p:pic>
        <p:nvPicPr>
          <p:cNvPr id="2" name="Picture 2" descr="Nexstar Media Group - Wikipedia">
            <a:extLst>
              <a:ext uri="{FF2B5EF4-FFF2-40B4-BE49-F238E27FC236}">
                <a16:creationId xmlns:a16="http://schemas.microsoft.com/office/drawing/2014/main" id="{4CED5E52-8D48-EE75-31A8-BF0F253F7AB4}"/>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4" name="Stations/Affiliates">
            <a:extLst>
              <a:ext uri="{FF2B5EF4-FFF2-40B4-BE49-F238E27FC236}">
                <a16:creationId xmlns:a16="http://schemas.microsoft.com/office/drawing/2014/main" id="{85AA273C-FF29-86FB-75E0-A065FA1EC3F4}"/>
              </a:ext>
            </a:extLst>
          </p:cNvPr>
          <p:cNvPicPr>
            <a:picLocks noChangeAspect="1"/>
          </p:cNvPicPr>
          <p:nvPr userDrawn="1"/>
        </p:nvPicPr>
        <p:blipFill>
          <a:blip r:embed="rId6">
            <a:alphaModFix amt="66000"/>
            <a:lum bright="100000"/>
          </a:blip>
          <a:stretch>
            <a:fillRect/>
          </a:stretch>
        </p:blipFill>
        <p:spPr>
          <a:xfrm>
            <a:off x="272779" y="6339419"/>
            <a:ext cx="4812424" cy="201656"/>
          </a:xfrm>
          <a:prstGeom prst="rect">
            <a:avLst/>
          </a:prstGeom>
        </p:spPr>
      </p:pic>
    </p:spTree>
    <p:extLst>
      <p:ext uri="{BB962C8B-B14F-4D97-AF65-F5344CB8AC3E}">
        <p14:creationId xmlns:p14="http://schemas.microsoft.com/office/powerpoint/2010/main" val="131541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Panel_BG">
            <a:extLst>
              <a:ext uri="{FF2B5EF4-FFF2-40B4-BE49-F238E27FC236}">
                <a16:creationId xmlns:a16="http://schemas.microsoft.com/office/drawing/2014/main" id="{2536EA89-59BE-1CE0-E926-3DE0B66CF1D2}"/>
              </a:ext>
            </a:extLst>
          </p:cNvPr>
          <p:cNvSpPr/>
          <p:nvPr userDrawn="1"/>
        </p:nvSpPr>
        <p:spPr>
          <a:xfrm>
            <a:off x="3697" y="0"/>
            <a:ext cx="371105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11" name="Stripes-R Corner-gold">
            <a:extLst>
              <a:ext uri="{FF2B5EF4-FFF2-40B4-BE49-F238E27FC236}">
                <a16:creationId xmlns:a16="http://schemas.microsoft.com/office/drawing/2014/main" id="{3BBFC3D7-3B0F-2B71-DEEA-93B7953B99E3}"/>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32265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ck/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AE3B61ED-39F6-A99F-EABC-5BE20A3B6F7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
        <p:nvSpPr>
          <p:cNvPr id="2" name="Panel_BG">
            <a:extLst>
              <a:ext uri="{FF2B5EF4-FFF2-40B4-BE49-F238E27FC236}">
                <a16:creationId xmlns:a16="http://schemas.microsoft.com/office/drawing/2014/main" id="{4533F432-AC1D-9C71-22B2-D7BCD6C41CD7}"/>
              </a:ext>
            </a:extLst>
          </p:cNvPr>
          <p:cNvSpPr/>
          <p:nvPr userDrawn="1"/>
        </p:nvSpPr>
        <p:spPr>
          <a:xfrm>
            <a:off x="3697" y="0"/>
            <a:ext cx="3949738"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2C1B21E9-A2AC-3828-C57F-C4011CDA7B10}"/>
              </a:ext>
            </a:extLst>
          </p:cNvPr>
          <p:cNvPicPr>
            <a:picLocks noChangeAspect="1"/>
          </p:cNvPicPr>
          <p:nvPr userDrawn="1"/>
        </p:nvPicPr>
        <p:blipFill>
          <a:blip r:embed="rId3"/>
          <a:stretch>
            <a:fillRect/>
          </a:stretch>
        </p:blipFill>
        <p:spPr>
          <a:xfrm>
            <a:off x="301923" y="5862968"/>
            <a:ext cx="3646062" cy="1000443"/>
          </a:xfrm>
          <a:prstGeom prst="rect">
            <a:avLst/>
          </a:prstGeom>
        </p:spPr>
      </p:pic>
      <p:pic>
        <p:nvPicPr>
          <p:cNvPr id="4" name="Logo-NMG-gold">
            <a:extLst>
              <a:ext uri="{FF2B5EF4-FFF2-40B4-BE49-F238E27FC236}">
                <a16:creationId xmlns:a16="http://schemas.microsoft.com/office/drawing/2014/main" id="{C0069393-E7FA-B86B-175C-CED6A67303C6}"/>
              </a:ext>
            </a:extLst>
          </p:cNvPr>
          <p:cNvPicPr>
            <a:picLocks noChangeAspect="1"/>
          </p:cNvPicPr>
          <p:nvPr userDrawn="1"/>
        </p:nvPicPr>
        <p:blipFill>
          <a:blip r:embed="rId2">
            <a:lum bright="100000"/>
          </a:blip>
          <a:stretch>
            <a:fillRect/>
          </a:stretch>
        </p:blipFill>
        <p:spPr>
          <a:xfrm>
            <a:off x="363293" y="363404"/>
            <a:ext cx="735168" cy="367584"/>
          </a:xfrm>
          <a:prstGeom prst="rect">
            <a:avLst/>
          </a:prstGeom>
        </p:spPr>
      </p:pic>
    </p:spTree>
    <p:extLst>
      <p:ext uri="{BB962C8B-B14F-4D97-AF65-F5344CB8AC3E}">
        <p14:creationId xmlns:p14="http://schemas.microsoft.com/office/powerpoint/2010/main" val="3297051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ck/Gold Content Row 1">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descr="A black and blue background&#10;&#10;AI-generated content may be incorrect.">
            <a:extLst>
              <a:ext uri="{FF2B5EF4-FFF2-40B4-BE49-F238E27FC236}">
                <a16:creationId xmlns:a16="http://schemas.microsoft.com/office/drawing/2014/main" id="{9B993A64-0189-ECD9-4B34-8699B54FE996}"/>
              </a:ext>
            </a:extLst>
          </p:cNvPr>
          <p:cNvPicPr>
            <a:picLocks noChangeAspect="1"/>
          </p:cNvPicPr>
          <p:nvPr userDrawn="1"/>
        </p:nvPicPr>
        <p:blipFill>
          <a:blip r:embed="rId2">
            <a:extLst>
              <a:ext uri="{28A0092B-C50C-407E-A947-70E740481C1C}">
                <a14:useLocalDpi xmlns:a14="http://schemas.microsoft.com/office/drawing/2010/main"/>
              </a:ext>
            </a:extLst>
          </a:blip>
          <a:srcRect b="57533"/>
          <a:stretch/>
        </p:blipFill>
        <p:spPr>
          <a:xfrm>
            <a:off x="-1" y="0"/>
            <a:ext cx="12199041" cy="1861927"/>
          </a:xfrm>
          <a:prstGeom prst="rect">
            <a:avLst/>
          </a:prstGeom>
        </p:spPr>
      </p:pic>
      <p:sp>
        <p:nvSpPr>
          <p:cNvPr id="8" name="Rectangle 7">
            <a:extLst>
              <a:ext uri="{FF2B5EF4-FFF2-40B4-BE49-F238E27FC236}">
                <a16:creationId xmlns:a16="http://schemas.microsoft.com/office/drawing/2014/main" id="{251A4E90-02DC-F97B-6A88-0548D0BFEA74}"/>
              </a:ext>
            </a:extLst>
          </p:cNvPr>
          <p:cNvSpPr/>
          <p:nvPr userDrawn="1"/>
        </p:nvSpPr>
        <p:spPr>
          <a:xfrm>
            <a:off x="-5482" y="1861927"/>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377430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ck/Gold Content Row 2">
    <p:bg>
      <p:bgPr>
        <a:solidFill>
          <a:schemeClr val="accent3"/>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1007E1A-B754-8192-404E-5078F51F2222}"/>
              </a:ext>
            </a:extLst>
          </p:cNvPr>
          <p:cNvPicPr>
            <a:picLocks noChangeAspect="1"/>
          </p:cNvPicPr>
          <p:nvPr userDrawn="1"/>
        </p:nvPicPr>
        <p:blipFill>
          <a:blip r:embed="rId2">
            <a:extLst>
              <a:ext uri="{28A0092B-C50C-407E-A947-70E740481C1C}">
                <a14:useLocalDpi xmlns:a14="http://schemas.microsoft.com/office/drawing/2010/main"/>
              </a:ext>
            </a:extLst>
          </a:blip>
          <a:srcRect t="1" b="49470"/>
          <a:stretch/>
        </p:blipFill>
        <p:spPr>
          <a:xfrm>
            <a:off x="-1" y="0"/>
            <a:ext cx="12199041" cy="2215430"/>
          </a:xfrm>
          <a:prstGeom prst="rect">
            <a:avLst/>
          </a:prstGeom>
        </p:spPr>
      </p:pic>
      <p:sp>
        <p:nvSpPr>
          <p:cNvPr id="3" name="Rectangle 2">
            <a:extLst>
              <a:ext uri="{FF2B5EF4-FFF2-40B4-BE49-F238E27FC236}">
                <a16:creationId xmlns:a16="http://schemas.microsoft.com/office/drawing/2014/main" id="{62893F27-A818-92D4-01B8-ED4E1BA2DE06}"/>
              </a:ext>
            </a:extLst>
          </p:cNvPr>
          <p:cNvSpPr/>
          <p:nvPr userDrawn="1"/>
        </p:nvSpPr>
        <p:spPr>
          <a:xfrm>
            <a:off x="-5482" y="221543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9" name="Logo-NMG-gold">
            <a:extLst>
              <a:ext uri="{FF2B5EF4-FFF2-40B4-BE49-F238E27FC236}">
                <a16:creationId xmlns:a16="http://schemas.microsoft.com/office/drawing/2014/main" id="{6C27DB08-BE6D-559F-72F1-3226FF3B10C0}"/>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3214640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Picture 1" descr="A black and blue background&#10;&#10;AI-generated content may be incorrect.">
            <a:extLst>
              <a:ext uri="{FF2B5EF4-FFF2-40B4-BE49-F238E27FC236}">
                <a16:creationId xmlns:a16="http://schemas.microsoft.com/office/drawing/2014/main" id="{1DD8D3C2-9430-CA2A-53DF-4B0A8FB2E3B7}"/>
              </a:ext>
            </a:extLst>
          </p:cNvPr>
          <p:cNvPicPr>
            <a:picLocks noChangeAspect="1"/>
          </p:cNvPicPr>
          <p:nvPr userDrawn="1"/>
        </p:nvPicPr>
        <p:blipFill>
          <a:blip r:embed="rId2">
            <a:extLst>
              <a:ext uri="{28A0092B-C50C-407E-A947-70E740481C1C}">
                <a14:useLocalDpi xmlns:a14="http://schemas.microsoft.com/office/drawing/2010/main"/>
              </a:ext>
            </a:extLst>
          </a:blip>
          <a:srcRect b="20894"/>
          <a:stretch/>
        </p:blipFill>
        <p:spPr>
          <a:xfrm>
            <a:off x="-1" y="0"/>
            <a:ext cx="12199041" cy="3468334"/>
          </a:xfrm>
          <a:prstGeom prst="rect">
            <a:avLst/>
          </a:prstGeom>
        </p:spPr>
      </p:pic>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5110B858-15E5-EBB8-09F1-37708919551E}"/>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1103801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ck/Gold Content Row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Picture 3" descr="A black and blue background&#10;&#10;AI-generated content may be incorrect.">
            <a:extLst>
              <a:ext uri="{FF2B5EF4-FFF2-40B4-BE49-F238E27FC236}">
                <a16:creationId xmlns:a16="http://schemas.microsoft.com/office/drawing/2014/main" id="{47C03F00-F95E-8127-52CA-9DCDB42BE212}"/>
              </a:ext>
            </a:extLst>
          </p:cNvPr>
          <p:cNvPicPr>
            <a:picLocks noChangeAspect="1"/>
          </p:cNvPicPr>
          <p:nvPr userDrawn="1"/>
        </p:nvPicPr>
        <p:blipFill>
          <a:blip r:embed="rId2">
            <a:extLst>
              <a:ext uri="{28A0092B-C50C-407E-A947-70E740481C1C}">
                <a14:useLocalDpi xmlns:a14="http://schemas.microsoft.com/office/drawing/2010/main"/>
              </a:ext>
            </a:extLst>
          </a:blip>
          <a:srcRect t="1" b="61620"/>
          <a:stretch/>
        </p:blipFill>
        <p:spPr>
          <a:xfrm>
            <a:off x="-1" y="0"/>
            <a:ext cx="12199041" cy="1682701"/>
          </a:xfrm>
          <a:prstGeom prst="rect">
            <a:avLst/>
          </a:prstGeom>
        </p:spPr>
      </p:pic>
      <p:sp>
        <p:nvSpPr>
          <p:cNvPr id="7" name="Rectangle 6">
            <a:extLst>
              <a:ext uri="{FF2B5EF4-FFF2-40B4-BE49-F238E27FC236}">
                <a16:creationId xmlns:a16="http://schemas.microsoft.com/office/drawing/2014/main" id="{686EC7F7-EF86-038D-FB56-C66F0FD9365B}"/>
              </a:ext>
            </a:extLst>
          </p:cNvPr>
          <p:cNvSpPr/>
          <p:nvPr userDrawn="1"/>
        </p:nvSpPr>
        <p:spPr>
          <a:xfrm>
            <a:off x="-5482" y="1623121"/>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Logo-NMG-gold">
            <a:extLst>
              <a:ext uri="{FF2B5EF4-FFF2-40B4-BE49-F238E27FC236}">
                <a16:creationId xmlns:a16="http://schemas.microsoft.com/office/drawing/2014/main" id="{04E025FD-81A0-7CA5-E635-C36644C18BA3}"/>
              </a:ext>
            </a:extLst>
          </p:cNvPr>
          <p:cNvPicPr>
            <a:picLocks noChangeAspect="1"/>
          </p:cNvPicPr>
          <p:nvPr userDrawn="1"/>
        </p:nvPicPr>
        <p:blipFill>
          <a:blip r:embed="rId3">
            <a:lum bright="100000"/>
          </a:blip>
          <a:stretch>
            <a:fillRect/>
          </a:stretch>
        </p:blipFill>
        <p:spPr>
          <a:xfrm>
            <a:off x="11151741" y="363404"/>
            <a:ext cx="735168" cy="367584"/>
          </a:xfrm>
          <a:prstGeom prst="rect">
            <a:avLst/>
          </a:prstGeom>
        </p:spPr>
      </p:pic>
    </p:spTree>
    <p:extLst>
      <p:ext uri="{BB962C8B-B14F-4D97-AF65-F5344CB8AC3E}">
        <p14:creationId xmlns:p14="http://schemas.microsoft.com/office/powerpoint/2010/main" val="3419248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ck/Gold Breaker 2">
    <p:bg>
      <p:bgPr>
        <a:solidFill>
          <a:srgbClr val="D8B85D"/>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DC2C7351-EA64-3033-1A00-6A2C47521CA7}"/>
              </a:ext>
            </a:extLst>
          </p:cNvPr>
          <p:cNvPicPr>
            <a:picLocks noChangeAspect="1"/>
          </p:cNvPicPr>
          <p:nvPr userDrawn="1"/>
        </p:nvPicPr>
        <p:blipFill>
          <a:blip r:embed="rId2"/>
          <a:srcRect b="4876"/>
          <a:stretch/>
        </p:blipFill>
        <p:spPr>
          <a:xfrm>
            <a:off x="0" y="-3"/>
            <a:ext cx="12195520" cy="6525539"/>
          </a:xfrm>
          <a:prstGeom prst="rect">
            <a:avLst/>
          </a:prstGeom>
        </p:spPr>
      </p:pic>
      <p:grpSp>
        <p:nvGrpSpPr>
          <p:cNvPr id="5" name="Logo-Nexstar-Lockup-gold">
            <a:extLst>
              <a:ext uri="{FF2B5EF4-FFF2-40B4-BE49-F238E27FC236}">
                <a16:creationId xmlns:a16="http://schemas.microsoft.com/office/drawing/2014/main" id="{558E43D8-A77E-CFBF-FDA8-672D1EC8BA8F}"/>
              </a:ext>
            </a:extLst>
          </p:cNvPr>
          <p:cNvGrpSpPr/>
          <p:nvPr userDrawn="1"/>
        </p:nvGrpSpPr>
        <p:grpSpPr>
          <a:xfrm>
            <a:off x="2104540" y="4484901"/>
            <a:ext cx="7772400" cy="1517418"/>
            <a:chOff x="2191038" y="1173288"/>
            <a:chExt cx="7772400" cy="1517418"/>
          </a:xfrm>
        </p:grpSpPr>
        <p:pic>
          <p:nvPicPr>
            <p:cNvPr id="6" name="Logo-Nexstar-gold">
              <a:extLst>
                <a:ext uri="{FF2B5EF4-FFF2-40B4-BE49-F238E27FC236}">
                  <a16:creationId xmlns:a16="http://schemas.microsoft.com/office/drawing/2014/main" id="{33F51B9B-9EB1-9270-6E66-9467576FEB9D}"/>
                </a:ext>
              </a:extLst>
            </p:cNvPr>
            <p:cNvPicPr>
              <a:picLocks noChangeAspect="1"/>
            </p:cNvPicPr>
            <p:nvPr/>
          </p:nvPicPr>
          <p:blipFill>
            <a:blip r:embed="rId3"/>
            <a:stretch>
              <a:fillRect/>
            </a:stretch>
          </p:blipFill>
          <p:spPr>
            <a:xfrm>
              <a:off x="5072643" y="1173288"/>
              <a:ext cx="2046715" cy="1015569"/>
            </a:xfrm>
            <a:prstGeom prst="rect">
              <a:avLst/>
            </a:prstGeom>
          </p:spPr>
        </p:pic>
        <p:pic>
          <p:nvPicPr>
            <p:cNvPr id="7" name="Stations/Affiliates">
              <a:extLst>
                <a:ext uri="{FF2B5EF4-FFF2-40B4-BE49-F238E27FC236}">
                  <a16:creationId xmlns:a16="http://schemas.microsoft.com/office/drawing/2014/main" id="{0FB60AFA-8466-0F7C-C8AA-9D9F21964316}"/>
                </a:ext>
              </a:extLst>
            </p:cNvPr>
            <p:cNvPicPr>
              <a:picLocks noChangeAspect="1"/>
            </p:cNvPicPr>
            <p:nvPr/>
          </p:nvPicPr>
          <p:blipFill>
            <a:blip r:embed="rId4">
              <a:alphaModFix amt="66000"/>
            </a:blip>
            <a:stretch>
              <a:fillRect/>
            </a:stretch>
          </p:blipFill>
          <p:spPr>
            <a:xfrm>
              <a:off x="2191038" y="2365017"/>
              <a:ext cx="7772400" cy="325689"/>
            </a:xfrm>
            <a:prstGeom prst="rect">
              <a:avLst/>
            </a:prstGeom>
          </p:spPr>
        </p:pic>
      </p:grpSp>
      <p:sp>
        <p:nvSpPr>
          <p:cNvPr id="8" name="Rectangle 7">
            <a:extLst>
              <a:ext uri="{FF2B5EF4-FFF2-40B4-BE49-F238E27FC236}">
                <a16:creationId xmlns:a16="http://schemas.microsoft.com/office/drawing/2014/main" id="{6E431F42-E54F-8C4A-5F9B-624DA4A63C0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050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hite BG ">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45339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 BG w/ NMG Logo Lef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3019618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Textue 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878983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ck/Gold Cover 2">
    <p:bg>
      <p:bgPr>
        <a:solidFill>
          <a:schemeClr val="tx1"/>
        </a:solidFill>
        <a:effectLst/>
      </p:bgPr>
    </p:bg>
    <p:spTree>
      <p:nvGrpSpPr>
        <p:cNvPr id="1" name=""/>
        <p:cNvGrpSpPr/>
        <p:nvPr/>
      </p:nvGrpSpPr>
      <p:grpSpPr>
        <a:xfrm>
          <a:off x="0" y="0"/>
          <a:ext cx="0" cy="0"/>
          <a:chOff x="0" y="0"/>
          <a:chExt cx="0" cy="0"/>
        </a:xfrm>
      </p:grpSpPr>
      <p:pic>
        <p:nvPicPr>
          <p:cNvPr id="3" name="Logos-Lockup">
            <a:extLst>
              <a:ext uri="{FF2B5EF4-FFF2-40B4-BE49-F238E27FC236}">
                <a16:creationId xmlns:a16="http://schemas.microsoft.com/office/drawing/2014/main" id="{431369A6-91A1-9393-7698-1FDECA188979}"/>
              </a:ext>
            </a:extLst>
          </p:cNvPr>
          <p:cNvPicPr/>
          <p:nvPr userDrawn="1"/>
        </p:nvPicPr>
        <p:blipFill>
          <a:blip r:embed="rId2"/>
          <a:stretch>
            <a:fillRect/>
          </a:stretch>
        </p:blipFill>
        <p:spPr>
          <a:xfrm>
            <a:off x="673100" y="5759381"/>
            <a:ext cx="3848100" cy="646632"/>
          </a:xfrm>
          <a:prstGeom prst="rect">
            <a:avLst/>
          </a:prstGeom>
        </p:spPr>
      </p:pic>
      <p:pic>
        <p:nvPicPr>
          <p:cNvPr id="5" name="Picture 4">
            <a:extLst>
              <a:ext uri="{FF2B5EF4-FFF2-40B4-BE49-F238E27FC236}">
                <a16:creationId xmlns:a16="http://schemas.microsoft.com/office/drawing/2014/main" id="{09946F71-7478-79FF-8AFE-8DBC64DD302B}"/>
              </a:ext>
            </a:extLst>
          </p:cNvPr>
          <p:cNvPicPr>
            <a:picLocks noChangeAspect="1"/>
          </p:cNvPicPr>
          <p:nvPr userDrawn="1"/>
        </p:nvPicPr>
        <p:blipFill>
          <a:blip r:embed="rId3">
            <a:lum bright="100000"/>
          </a:blip>
          <a:stretch>
            <a:fillRect/>
          </a:stretch>
        </p:blipFill>
        <p:spPr>
          <a:xfrm>
            <a:off x="-1" y="0"/>
            <a:ext cx="1913710" cy="284470"/>
          </a:xfrm>
          <a:prstGeom prst="rect">
            <a:avLst/>
          </a:prstGeom>
        </p:spPr>
      </p:pic>
      <p:pic>
        <p:nvPicPr>
          <p:cNvPr id="6" name="Picture 5">
            <a:extLst>
              <a:ext uri="{FF2B5EF4-FFF2-40B4-BE49-F238E27FC236}">
                <a16:creationId xmlns:a16="http://schemas.microsoft.com/office/drawing/2014/main" id="{7666D430-D228-0782-A02E-B9AC8F31D9EF}"/>
              </a:ext>
            </a:extLst>
          </p:cNvPr>
          <p:cNvPicPr>
            <a:picLocks noChangeAspect="1"/>
          </p:cNvPicPr>
          <p:nvPr userDrawn="1"/>
        </p:nvPicPr>
        <p:blipFill>
          <a:blip r:embed="rId4"/>
          <a:srcRect b="95464"/>
          <a:stretch/>
        </p:blipFill>
        <p:spPr>
          <a:xfrm>
            <a:off x="1863648" y="5233"/>
            <a:ext cx="10335489" cy="311691"/>
          </a:xfrm>
          <a:prstGeom prst="rect">
            <a:avLst/>
          </a:prstGeom>
        </p:spPr>
      </p:pic>
    </p:spTree>
    <p:extLst>
      <p:ext uri="{BB962C8B-B14F-4D97-AF65-F5344CB8AC3E}">
        <p14:creationId xmlns:p14="http://schemas.microsoft.com/office/powerpoint/2010/main" val="3416476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Texture BG w/ Logo Left">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3208E02E-8BF9-3D39-FE7A-53E125362BB8}"/>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30"/>
          <a:stretch>
            <a:fillRect/>
          </a:stretch>
        </p:blipFill>
        <p:spPr>
          <a:xfrm>
            <a:off x="-22571" y="0"/>
            <a:ext cx="12195520" cy="6857999"/>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Logo-NMG-gold">
            <a:extLst>
              <a:ext uri="{FF2B5EF4-FFF2-40B4-BE49-F238E27FC236}">
                <a16:creationId xmlns:a16="http://schemas.microsoft.com/office/drawing/2014/main" id="{AD292B94-66C0-8A68-CF72-9EE67FCB27F0}"/>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503538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BG w/ NMG Logo Righ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Logo-NMG-gold">
            <a:extLst>
              <a:ext uri="{FF2B5EF4-FFF2-40B4-BE49-F238E27FC236}">
                <a16:creationId xmlns:a16="http://schemas.microsoft.com/office/drawing/2014/main" id="{3C6A8A14-E2C4-5345-3FBA-A6DD11EA6DC5}"/>
              </a:ext>
            </a:extLst>
          </p:cNvPr>
          <p:cNvPicPr>
            <a:picLocks noChangeAspect="1"/>
          </p:cNvPicPr>
          <p:nvPr userDrawn="1"/>
        </p:nvPicPr>
        <p:blipFill>
          <a:blip r:embed="rId2">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552610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ff White BG">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956799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Gold Texture Breaker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AF9B2E33-97D4-B54C-D936-D352ACEDE18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7E42DBC5-1D5A-895E-2698-1C57BCEB19A7}"/>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4057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FC61589-7C8E-67B7-FB7D-66816AC5EE98}"/>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Logo-NMG-gold">
            <a:extLst>
              <a:ext uri="{FF2B5EF4-FFF2-40B4-BE49-F238E27FC236}">
                <a16:creationId xmlns:a16="http://schemas.microsoft.com/office/drawing/2014/main" id="{C8BC1CE0-557E-DF6E-5597-89B3BDBBDC68}"/>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D23D98DF-7C21-7D62-3BB2-6C7979C6DF6F}"/>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37950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Gold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C9F487E3-6E41-5CA4-4570-E84944205146}"/>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Logo-NMG-gold">
            <a:extLst>
              <a:ext uri="{FF2B5EF4-FFF2-40B4-BE49-F238E27FC236}">
                <a16:creationId xmlns:a16="http://schemas.microsoft.com/office/drawing/2014/main" id="{A04A9BF1-5E52-2842-5094-CB9BC38131EB}"/>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4" name="Stripes-R Corner-gold">
            <a:extLst>
              <a:ext uri="{FF2B5EF4-FFF2-40B4-BE49-F238E27FC236}">
                <a16:creationId xmlns:a16="http://schemas.microsoft.com/office/drawing/2014/main" id="{3DF1DAC6-1007-BA7C-FB3A-926A8957103F}"/>
              </a:ext>
            </a:extLst>
          </p:cNvPr>
          <p:cNvPicPr>
            <a:picLocks noChangeAspect="1"/>
          </p:cNvPicPr>
          <p:nvPr userDrawn="1"/>
        </p:nvPicPr>
        <p:blipFill>
          <a:blip r:embed="rId3"/>
          <a:stretch>
            <a:fillRect/>
          </a:stretch>
        </p:blipFill>
        <p:spPr>
          <a:xfrm>
            <a:off x="853440" y="6076809"/>
            <a:ext cx="2866730" cy="786602"/>
          </a:xfrm>
          <a:prstGeom prst="rect">
            <a:avLst/>
          </a:prstGeom>
        </p:spPr>
      </p:pic>
    </p:spTree>
    <p:extLst>
      <p:ext uri="{BB962C8B-B14F-4D97-AF65-F5344CB8AC3E}">
        <p14:creationId xmlns:p14="http://schemas.microsoft.com/office/powerpoint/2010/main" val="2790153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Gold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9441"/>
          <a:stretch>
            <a:fillRect/>
          </a:stretch>
        </p:blipFill>
        <p:spPr>
          <a:xfrm>
            <a:off x="0" y="-3"/>
            <a:ext cx="12195520" cy="346833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346833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754032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Gold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4F64F2-B4AA-E9EC-17E7-2180651EA549}"/>
              </a:ext>
            </a:extLst>
          </p:cNvPr>
          <p:cNvSpPr/>
          <p:nvPr userDrawn="1"/>
        </p:nvSpPr>
        <p:spPr>
          <a:xfrm rot="5400000">
            <a:off x="3644658" y="-3644652"/>
            <a:ext cx="4901598" cy="121909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28006"/>
          <a:stretch>
            <a:fillRect/>
          </a:stretch>
        </p:blipFill>
        <p:spPr>
          <a:xfrm>
            <a:off x="0" y="-3"/>
            <a:ext cx="12195520" cy="493879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3" name="Rectangle 2">
            <a:extLst>
              <a:ext uri="{FF2B5EF4-FFF2-40B4-BE49-F238E27FC236}">
                <a16:creationId xmlns:a16="http://schemas.microsoft.com/office/drawing/2014/main" id="{70A6C34E-6A92-7CE6-27B7-838B4650CA50}"/>
              </a:ext>
            </a:extLst>
          </p:cNvPr>
          <p:cNvSpPr/>
          <p:nvPr userDrawn="1"/>
        </p:nvSpPr>
        <p:spPr>
          <a:xfrm>
            <a:off x="-5482" y="4879210"/>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930149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Gold Content Row 3">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
        <p:nvSpPr>
          <p:cNvPr id="4" name="Rectangle 3">
            <a:extLst>
              <a:ext uri="{FF2B5EF4-FFF2-40B4-BE49-F238E27FC236}">
                <a16:creationId xmlns:a16="http://schemas.microsoft.com/office/drawing/2014/main" id="{BAAA3654-0F00-9A2A-EF61-EA379CB713E2}"/>
              </a:ext>
            </a:extLst>
          </p:cNvPr>
          <p:cNvSpPr/>
          <p:nvPr userDrawn="1"/>
        </p:nvSpPr>
        <p:spPr>
          <a:xfrm>
            <a:off x="-5482" y="2221464"/>
            <a:ext cx="12199041" cy="59580"/>
          </a:xfrm>
          <a:prstGeom prst="rect">
            <a:avLst/>
          </a:prstGeom>
          <a:gradFill>
            <a:gsLst>
              <a:gs pos="0">
                <a:schemeClr val="tx2">
                  <a:lumMod val="75000"/>
                </a:schemeClr>
              </a:gs>
              <a:gs pos="74000">
                <a:schemeClr val="tx2"/>
              </a:gs>
              <a:gs pos="100000">
                <a:schemeClr val="tx2">
                  <a:lumMod val="75000"/>
                </a:schemeClr>
              </a:gs>
            </a:gsLst>
            <a:path path="rect">
              <a:fillToRect t="100000" r="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0772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hite/Gold Breaker">
    <p:bg>
      <p:bgPr>
        <a:solidFill>
          <a:srgbClr val="D8B85D"/>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EFD37CDA-5F34-D7B4-3B82-7E99BDF5814F}"/>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DB794CA6-FF7A-35C4-ACBF-22158F91D66C}"/>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Logo-Nexstar-Lockup-gold">
            <a:extLst>
              <a:ext uri="{FF2B5EF4-FFF2-40B4-BE49-F238E27FC236}">
                <a16:creationId xmlns:a16="http://schemas.microsoft.com/office/drawing/2014/main" id="{C2D53DC1-5AA0-1BD9-E5DE-E142AE0240D0}"/>
              </a:ext>
            </a:extLst>
          </p:cNvPr>
          <p:cNvGrpSpPr/>
          <p:nvPr userDrawn="1"/>
        </p:nvGrpSpPr>
        <p:grpSpPr>
          <a:xfrm>
            <a:off x="2104540" y="4484901"/>
            <a:ext cx="7772400" cy="1517418"/>
            <a:chOff x="2191038" y="1173288"/>
            <a:chExt cx="7772400" cy="1517418"/>
          </a:xfrm>
        </p:grpSpPr>
        <p:pic>
          <p:nvPicPr>
            <p:cNvPr id="10" name="Logo-Nexstar-gold">
              <a:extLst>
                <a:ext uri="{FF2B5EF4-FFF2-40B4-BE49-F238E27FC236}">
                  <a16:creationId xmlns:a16="http://schemas.microsoft.com/office/drawing/2014/main" id="{D7803CFC-9A99-4F1B-E34E-4ECCC41AFEFC}"/>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11" name="Stations/Affiliates">
              <a:extLst>
                <a:ext uri="{FF2B5EF4-FFF2-40B4-BE49-F238E27FC236}">
                  <a16:creationId xmlns:a16="http://schemas.microsoft.com/office/drawing/2014/main" id="{225DCA9D-CA4F-E985-443A-6F6CCA2B0E26}"/>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116800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ck Texture BG w/ Logo Right">
    <p:bg>
      <p:bgPr>
        <a:solidFill>
          <a:schemeClr val="bg1"/>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976052F2-7500-CCC1-2732-825A1556D6D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2D748A9B-7D9D-413D-5700-A7D565B82A5D}"/>
              </a:ext>
            </a:extLst>
          </p:cNvPr>
          <p:cNvSpPr/>
          <p:nvPr userDrawn="1"/>
        </p:nvSpPr>
        <p:spPr>
          <a:xfrm>
            <a:off x="-7041" y="6538402"/>
            <a:ext cx="12199041" cy="59580"/>
          </a:xfrm>
          <a:prstGeom prst="rect">
            <a:avLst/>
          </a:prstGeom>
          <a:solidFill>
            <a:srgbClr val="D8B8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Logo-NMG-gold">
            <a:extLst>
              <a:ext uri="{FF2B5EF4-FFF2-40B4-BE49-F238E27FC236}">
                <a16:creationId xmlns:a16="http://schemas.microsoft.com/office/drawing/2014/main" id="{07ACA3BB-C0BB-62A6-A3B5-70132B52B3A1}"/>
              </a:ext>
            </a:extLst>
          </p:cNvPr>
          <p:cNvPicPr>
            <a:picLocks noChangeAspect="1"/>
          </p:cNvPicPr>
          <p:nvPr userDrawn="1"/>
        </p:nvPicPr>
        <p:blipFill>
          <a:blip r:embed="rId3">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2977349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Blue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99A1A902-141A-11E7-A24D-8C6EB1463CB6}"/>
              </a:ext>
            </a:extLst>
          </p:cNvPr>
          <p:cNvSpPr/>
          <p:nvPr userDrawn="1"/>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99132" y="5872070"/>
            <a:ext cx="3486085" cy="1000443"/>
          </a:xfrm>
          <a:prstGeom prst="rect">
            <a:avLst/>
          </a:prstGeom>
        </p:spPr>
      </p:pic>
    </p:spTree>
    <p:extLst>
      <p:ext uri="{BB962C8B-B14F-4D97-AF65-F5344CB8AC3E}">
        <p14:creationId xmlns:p14="http://schemas.microsoft.com/office/powerpoint/2010/main" val="266678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Blue Content Column 2">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86A8EC13-C569-9EF8-C551-34661CC7EFC0}"/>
              </a:ext>
            </a:extLst>
          </p:cNvPr>
          <p:cNvSpPr/>
          <p:nvPr userDrawn="1"/>
        </p:nvSpPr>
        <p:spPr>
          <a:xfrm>
            <a:off x="3697" y="0"/>
            <a:ext cx="3711053"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E7A485C-CA16-26DF-6DC4-B54921DB70AF}"/>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849869" y="6049814"/>
            <a:ext cx="2866730" cy="822699"/>
          </a:xfrm>
          <a:prstGeom prst="rect">
            <a:avLst/>
          </a:prstGeom>
        </p:spPr>
      </p:pic>
    </p:spTree>
    <p:extLst>
      <p:ext uri="{BB962C8B-B14F-4D97-AF65-F5344CB8AC3E}">
        <p14:creationId xmlns:p14="http://schemas.microsoft.com/office/powerpoint/2010/main" val="2596502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White/Blue Content Column 2">
    <p:bg>
      <p:bgPr>
        <a:solidFill>
          <a:schemeClr val="accent3"/>
        </a:solidFill>
        <a:effectLst/>
      </p:bgPr>
    </p:bg>
    <p:spTree>
      <p:nvGrpSpPr>
        <p:cNvPr id="1" name=""/>
        <p:cNvGrpSpPr/>
        <p:nvPr/>
      </p:nvGrpSpPr>
      <p:grpSpPr>
        <a:xfrm>
          <a:off x="0" y="0"/>
          <a:ext cx="0" cy="0"/>
          <a:chOff x="0" y="0"/>
          <a:chExt cx="0" cy="0"/>
        </a:xfrm>
      </p:grpSpPr>
      <p:sp>
        <p:nvSpPr>
          <p:cNvPr id="14" name="Panel_BG">
            <a:extLst>
              <a:ext uri="{FF2B5EF4-FFF2-40B4-BE49-F238E27FC236}">
                <a16:creationId xmlns:a16="http://schemas.microsoft.com/office/drawing/2014/main" id="{6B37D66C-AC85-8C24-F18A-20A8399C7934}"/>
              </a:ext>
            </a:extLst>
          </p:cNvPr>
          <p:cNvSpPr/>
          <p:nvPr userDrawn="1"/>
        </p:nvSpPr>
        <p:spPr>
          <a:xfrm>
            <a:off x="3697" y="0"/>
            <a:ext cx="547036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Background-Pinstripes">
            <a:extLst>
              <a:ext uri="{FF2B5EF4-FFF2-40B4-BE49-F238E27FC236}">
                <a16:creationId xmlns:a16="http://schemas.microsoft.com/office/drawing/2014/main" id="{5EEDE51E-6EDF-7C4B-B193-60E929FCCC9C}"/>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02" t="-1" b="-39"/>
          <a:stretch>
            <a:fillRect/>
          </a:stretch>
        </p:blipFill>
        <p:spPr>
          <a:xfrm>
            <a:off x="8357196" y="-4844"/>
            <a:ext cx="3829232" cy="6862844"/>
          </a:xfrm>
          <a:prstGeom prst="rect">
            <a:avLst/>
          </a:prstGeom>
        </p:spPr>
      </p:pic>
      <p:grpSp>
        <p:nvGrpSpPr>
          <p:cNvPr id="7" name="Group 6">
            <a:extLst>
              <a:ext uri="{FF2B5EF4-FFF2-40B4-BE49-F238E27FC236}">
                <a16:creationId xmlns:a16="http://schemas.microsoft.com/office/drawing/2014/main" id="{656FCB98-DDD7-2D6E-5FF0-16622B3FAE49}"/>
              </a:ext>
            </a:extLst>
          </p:cNvPr>
          <p:cNvGrpSpPr/>
          <p:nvPr userDrawn="1"/>
        </p:nvGrpSpPr>
        <p:grpSpPr>
          <a:xfrm>
            <a:off x="1604981" y="5745480"/>
            <a:ext cx="3871243" cy="1112519"/>
            <a:chOff x="5895761" y="5047573"/>
            <a:chExt cx="6299758" cy="1810427"/>
          </a:xfrm>
        </p:grpSpPr>
        <p:sp>
          <p:nvSpPr>
            <p:cNvPr id="8" name="Triangle 7">
              <a:extLst>
                <a:ext uri="{FF2B5EF4-FFF2-40B4-BE49-F238E27FC236}">
                  <a16:creationId xmlns:a16="http://schemas.microsoft.com/office/drawing/2014/main" id="{476B16E6-AA24-3AC7-A733-6F7695D82DD5}"/>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290B0FB-9EE9-FA3A-56E5-554F68D4A976}"/>
                </a:ext>
              </a:extLst>
            </p:cNvPr>
            <p:cNvPicPr>
              <a:picLocks noChangeAspect="1"/>
            </p:cNvPicPr>
            <p:nvPr/>
          </p:nvPicPr>
          <p:blipFill>
            <a:blip r:embed="rId4">
              <a:lum bright="100000"/>
            </a:blip>
            <a:srcRect l="39959" t="74046"/>
            <a:stretch/>
          </p:blipFill>
          <p:spPr>
            <a:xfrm>
              <a:off x="5895761" y="5047573"/>
              <a:ext cx="6299758" cy="1810427"/>
            </a:xfrm>
            <a:prstGeom prst="rect">
              <a:avLst/>
            </a:prstGeom>
          </p:spPr>
        </p:pic>
      </p:grpSp>
      <p:pic>
        <p:nvPicPr>
          <p:cNvPr id="13" name="Logo-NMG-gold">
            <a:extLst>
              <a:ext uri="{FF2B5EF4-FFF2-40B4-BE49-F238E27FC236}">
                <a16:creationId xmlns:a16="http://schemas.microsoft.com/office/drawing/2014/main" id="{3A53FCAA-2BF5-AD02-1840-E933CDA053B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1950246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White/Blue Content Column 2">
    <p:bg>
      <p:bgPr>
        <a:solidFill>
          <a:schemeClr val="accent3"/>
        </a:solidFill>
        <a:effectLst/>
      </p:bgPr>
    </p:bg>
    <p:spTree>
      <p:nvGrpSpPr>
        <p:cNvPr id="1" name=""/>
        <p:cNvGrpSpPr/>
        <p:nvPr/>
      </p:nvGrpSpPr>
      <p:grpSpPr>
        <a:xfrm>
          <a:off x="0" y="0"/>
          <a:ext cx="0" cy="0"/>
          <a:chOff x="0" y="0"/>
          <a:chExt cx="0" cy="0"/>
        </a:xfrm>
      </p:grpSpPr>
      <p:sp>
        <p:nvSpPr>
          <p:cNvPr id="11" name="Panel_BG">
            <a:extLst>
              <a:ext uri="{FF2B5EF4-FFF2-40B4-BE49-F238E27FC236}">
                <a16:creationId xmlns:a16="http://schemas.microsoft.com/office/drawing/2014/main" id="{2F3E39F0-A164-B9AE-9E8C-8C0A546B841B}"/>
              </a:ext>
            </a:extLst>
          </p:cNvPr>
          <p:cNvSpPr/>
          <p:nvPr userDrawn="1"/>
        </p:nvSpPr>
        <p:spPr>
          <a:xfrm>
            <a:off x="3697" y="0"/>
            <a:ext cx="430812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0D2426F7-D8DE-B667-40B9-092D556154B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l="68648" t="-1" b="-39"/>
          <a:stretch>
            <a:fillRect/>
          </a:stretch>
        </p:blipFill>
        <p:spPr>
          <a:xfrm>
            <a:off x="8362886" y="-4844"/>
            <a:ext cx="3823542" cy="6862844"/>
          </a:xfrm>
          <a:prstGeom prst="rect">
            <a:avLst/>
          </a:prstGeom>
        </p:spPr>
      </p:pic>
      <p:grpSp>
        <p:nvGrpSpPr>
          <p:cNvPr id="3" name="Group 2">
            <a:extLst>
              <a:ext uri="{FF2B5EF4-FFF2-40B4-BE49-F238E27FC236}">
                <a16:creationId xmlns:a16="http://schemas.microsoft.com/office/drawing/2014/main" id="{19DC4B2C-9A43-463F-93BE-8C5359A719A8}"/>
              </a:ext>
            </a:extLst>
          </p:cNvPr>
          <p:cNvGrpSpPr/>
          <p:nvPr userDrawn="1"/>
        </p:nvGrpSpPr>
        <p:grpSpPr>
          <a:xfrm>
            <a:off x="442739" y="5745480"/>
            <a:ext cx="3871243" cy="1112519"/>
            <a:chOff x="5895761" y="5047573"/>
            <a:chExt cx="6299759" cy="1810427"/>
          </a:xfrm>
        </p:grpSpPr>
        <p:sp>
          <p:nvSpPr>
            <p:cNvPr id="4" name="Triangle 3">
              <a:extLst>
                <a:ext uri="{FF2B5EF4-FFF2-40B4-BE49-F238E27FC236}">
                  <a16:creationId xmlns:a16="http://schemas.microsoft.com/office/drawing/2014/main" id="{30EC8DEA-54EE-E1C2-0094-3D153A1CCB77}"/>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1C4CC7-13AE-7488-94D9-42EF95612C00}"/>
                </a:ext>
              </a:extLst>
            </p:cNvPr>
            <p:cNvPicPr>
              <a:picLocks noChangeAspect="1"/>
            </p:cNvPicPr>
            <p:nvPr/>
          </p:nvPicPr>
          <p:blipFill>
            <a:blip r:embed="rId4">
              <a:lum bright="100000"/>
            </a:blip>
            <a:srcRect l="39959" t="74046"/>
            <a:stretch/>
          </p:blipFill>
          <p:spPr>
            <a:xfrm>
              <a:off x="5895761" y="5047573"/>
              <a:ext cx="6299759" cy="1810427"/>
            </a:xfrm>
            <a:prstGeom prst="rect">
              <a:avLst/>
            </a:prstGeom>
          </p:spPr>
        </p:pic>
      </p:grpSp>
      <p:pic>
        <p:nvPicPr>
          <p:cNvPr id="10" name="Logo-NMG-gold">
            <a:extLst>
              <a:ext uri="{FF2B5EF4-FFF2-40B4-BE49-F238E27FC236}">
                <a16:creationId xmlns:a16="http://schemas.microsoft.com/office/drawing/2014/main" id="{601BA59A-4EC8-7269-4230-2AB5AD7A626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spTree>
    <p:extLst>
      <p:ext uri="{BB962C8B-B14F-4D97-AF65-F5344CB8AC3E}">
        <p14:creationId xmlns:p14="http://schemas.microsoft.com/office/powerpoint/2010/main" val="410799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Blue Content Column 3">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FA8268-3F74-A732-1716-961F7B3CA9DF}"/>
              </a:ext>
            </a:extLst>
          </p:cNvPr>
          <p:cNvSpPr/>
          <p:nvPr userDrawn="1"/>
        </p:nvSpPr>
        <p:spPr>
          <a:xfrm>
            <a:off x="1" y="0"/>
            <a:ext cx="5403738"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825AC14D-4837-18FF-F603-795CD845F84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Picture 7">
            <a:extLst>
              <a:ext uri="{FF2B5EF4-FFF2-40B4-BE49-F238E27FC236}">
                <a16:creationId xmlns:a16="http://schemas.microsoft.com/office/drawing/2014/main" id="{F8CFDD3E-15EA-ECDB-97AB-537A29CED073}"/>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917653" y="5872070"/>
            <a:ext cx="3486085" cy="1000443"/>
          </a:xfrm>
          <a:prstGeom prst="rect">
            <a:avLst/>
          </a:prstGeom>
        </p:spPr>
      </p:pic>
    </p:spTree>
    <p:extLst>
      <p:ext uri="{BB962C8B-B14F-4D97-AF65-F5344CB8AC3E}">
        <p14:creationId xmlns:p14="http://schemas.microsoft.com/office/powerpoint/2010/main" val="181876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hite/Blue Content Column 3">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Panel_BG">
            <a:extLst>
              <a:ext uri="{FF2B5EF4-FFF2-40B4-BE49-F238E27FC236}">
                <a16:creationId xmlns:a16="http://schemas.microsoft.com/office/drawing/2014/main" id="{EE1B69AF-81ED-2E9D-B366-FB459681ED35}"/>
              </a:ext>
            </a:extLst>
          </p:cNvPr>
          <p:cNvSpPr/>
          <p:nvPr userDrawn="1"/>
        </p:nvSpPr>
        <p:spPr>
          <a:xfrm>
            <a:off x="3696" y="0"/>
            <a:ext cx="578274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NMG-gold">
            <a:extLst>
              <a:ext uri="{FF2B5EF4-FFF2-40B4-BE49-F238E27FC236}">
                <a16:creationId xmlns:a16="http://schemas.microsoft.com/office/drawing/2014/main" id="{7FE5EA29-0129-9197-B619-8F7A9316CB13}"/>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6" name="Picture 5">
            <a:extLst>
              <a:ext uri="{FF2B5EF4-FFF2-40B4-BE49-F238E27FC236}">
                <a16:creationId xmlns:a16="http://schemas.microsoft.com/office/drawing/2014/main" id="{FD21D1D9-3ABA-3C4C-F86D-28638CF7B29C}"/>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2217017" y="5848154"/>
            <a:ext cx="3569421" cy="1024359"/>
          </a:xfrm>
          <a:prstGeom prst="rect">
            <a:avLst/>
          </a:prstGeom>
        </p:spPr>
      </p:pic>
    </p:spTree>
    <p:extLst>
      <p:ext uri="{BB962C8B-B14F-4D97-AF65-F5344CB8AC3E}">
        <p14:creationId xmlns:p14="http://schemas.microsoft.com/office/powerpoint/2010/main" val="1400516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White/Blue Content Column 2">
    <p:bg>
      <p:bgPr>
        <a:solidFill>
          <a:schemeClr val="accent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9F01C2-CF4D-C75F-2E95-2C9039C5AD93}"/>
              </a:ext>
            </a:extLst>
          </p:cNvPr>
          <p:cNvSpPr/>
          <p:nvPr userDrawn="1"/>
        </p:nvSpPr>
        <p:spPr>
          <a:xfrm>
            <a:off x="6320" y="0"/>
            <a:ext cx="380763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91467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9EC54-AA0F-85D9-21C2-F69055DE2767}"/>
              </a:ext>
            </a:extLst>
          </p:cNvPr>
          <p:cNvSpPr/>
          <p:nvPr userDrawn="1"/>
        </p:nvSpPr>
        <p:spPr>
          <a:xfrm rot="5400000" flipH="1">
            <a:off x="-996069" y="996068"/>
            <a:ext cx="6858000" cy="48658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0241106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White/Blue Content Column 2">
    <p:bg>
      <p:bgPr>
        <a:solidFill>
          <a:schemeClr val="accent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9283E8-2448-CB09-49A6-A7F5B7CDAA56}"/>
              </a:ext>
            </a:extLst>
          </p:cNvPr>
          <p:cNvSpPr/>
          <p:nvPr userDrawn="1"/>
        </p:nvSpPr>
        <p:spPr>
          <a:xfrm rot="5400000" flipH="1">
            <a:off x="-654270" y="654269"/>
            <a:ext cx="6858000" cy="55494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198986F0-F6FF-EACA-FA21-BE07D2B8E7F4}"/>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761241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Blue Content Row 1">
    <p:bg>
      <p:bgPr>
        <a:solidFill>
          <a:schemeClr val="bg1"/>
        </a:solidFill>
        <a:effectLst/>
      </p:bgPr>
    </p:bg>
    <p:spTree>
      <p:nvGrpSpPr>
        <p:cNvPr id="1" name=""/>
        <p:cNvGrpSpPr/>
        <p:nvPr/>
      </p:nvGrpSpPr>
      <p:grpSpPr>
        <a:xfrm>
          <a:off x="0" y="0"/>
          <a:ext cx="0" cy="0"/>
          <a:chOff x="0" y="0"/>
          <a:chExt cx="0" cy="0"/>
        </a:xfrm>
      </p:grpSpPr>
      <p:pic>
        <p:nvPicPr>
          <p:cNvPr id="10" name="Background-Pinstripes">
            <a:extLst>
              <a:ext uri="{FF2B5EF4-FFF2-40B4-BE49-F238E27FC236}">
                <a16:creationId xmlns:a16="http://schemas.microsoft.com/office/drawing/2014/main" id="{734DFE57-2CAD-B3C0-8443-C6EC9AB07794}"/>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67617"/>
          <a:stretch>
            <a:fillRect/>
          </a:stretch>
        </p:blipFill>
        <p:spPr>
          <a:xfrm>
            <a:off x="0" y="-3"/>
            <a:ext cx="12195520" cy="2221467"/>
          </a:xfrm>
          <a:prstGeom prst="rect">
            <a:avLst/>
          </a:prstGeom>
        </p:spPr>
      </p:pic>
      <p:sp>
        <p:nvSpPr>
          <p:cNvPr id="3" name="Rectangle 2">
            <a:extLst>
              <a:ext uri="{FF2B5EF4-FFF2-40B4-BE49-F238E27FC236}">
                <a16:creationId xmlns:a16="http://schemas.microsoft.com/office/drawing/2014/main" id="{1F55434B-335D-6C95-6015-AAF4D3BDA704}"/>
              </a:ext>
            </a:extLst>
          </p:cNvPr>
          <p:cNvSpPr/>
          <p:nvPr userDrawn="1"/>
        </p:nvSpPr>
        <p:spPr>
          <a:xfrm>
            <a:off x="-18182" y="222146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Logo-NMG-gold">
            <a:extLst>
              <a:ext uri="{FF2B5EF4-FFF2-40B4-BE49-F238E27FC236}">
                <a16:creationId xmlns:a16="http://schemas.microsoft.com/office/drawing/2014/main" id="{8770B085-8843-E5E7-2B3E-8F4198D51F42}"/>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844858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BG 1">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289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Blue Content Row 2">
    <p:bg>
      <p:bgPr>
        <a:solidFill>
          <a:schemeClr val="bg1"/>
        </a:solidFill>
        <a:effectLst/>
      </p:bgPr>
    </p:bg>
    <p:spTree>
      <p:nvGrpSpPr>
        <p:cNvPr id="1" name=""/>
        <p:cNvGrpSpPr/>
        <p:nvPr/>
      </p:nvGrpSpPr>
      <p:grpSpPr>
        <a:xfrm>
          <a:off x="0" y="0"/>
          <a:ext cx="0" cy="0"/>
          <a:chOff x="0" y="0"/>
          <a:chExt cx="0" cy="0"/>
        </a:xfrm>
      </p:grpSpPr>
      <p:pic>
        <p:nvPicPr>
          <p:cNvPr id="5" name="Background-Pinstripes">
            <a:extLst>
              <a:ext uri="{FF2B5EF4-FFF2-40B4-BE49-F238E27FC236}">
                <a16:creationId xmlns:a16="http://schemas.microsoft.com/office/drawing/2014/main" id="{EFAF4E8B-2F35-462F-904A-C038D6AD96F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572"/>
          <a:stretch>
            <a:fillRect/>
          </a:stretch>
        </p:blipFill>
        <p:spPr>
          <a:xfrm>
            <a:off x="0" y="-3"/>
            <a:ext cx="12195520" cy="3527917"/>
          </a:xfrm>
          <a:prstGeom prst="rect">
            <a:avLst/>
          </a:prstGeom>
        </p:spPr>
      </p:pic>
      <p:sp>
        <p:nvSpPr>
          <p:cNvPr id="2" name="Rectangle 1">
            <a:extLst>
              <a:ext uri="{FF2B5EF4-FFF2-40B4-BE49-F238E27FC236}">
                <a16:creationId xmlns:a16="http://schemas.microsoft.com/office/drawing/2014/main" id="{D862F436-5873-7698-B68C-A0C9E3331854}"/>
              </a:ext>
            </a:extLst>
          </p:cNvPr>
          <p:cNvSpPr/>
          <p:nvPr userDrawn="1"/>
        </p:nvSpPr>
        <p:spPr>
          <a:xfrm>
            <a:off x="-18182" y="346833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D49D4800-4B21-D535-B00D-8580A8033E47}"/>
              </a:ext>
            </a:extLst>
          </p:cNvPr>
          <p:cNvPicPr>
            <a:picLocks noChangeAspect="1"/>
          </p:cNvPicPr>
          <p:nvPr userDrawn="1"/>
        </p:nvPicPr>
        <p:blipFill>
          <a:blip r:embed="rId4">
            <a:lum bright="-100000"/>
          </a:blip>
          <a:stretch>
            <a:fillRect/>
          </a:stretch>
        </p:blipFill>
        <p:spPr>
          <a:xfrm>
            <a:off x="11164855" y="365365"/>
            <a:ext cx="722054" cy="361027"/>
          </a:xfrm>
          <a:prstGeom prst="rect">
            <a:avLst/>
          </a:prstGeom>
        </p:spPr>
      </p:pic>
    </p:spTree>
    <p:extLst>
      <p:ext uri="{BB962C8B-B14F-4D97-AF65-F5344CB8AC3E}">
        <p14:creationId xmlns:p14="http://schemas.microsoft.com/office/powerpoint/2010/main" val="4117283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Blue Content Row 3">
    <p:bg>
      <p:bgPr>
        <a:solidFill>
          <a:schemeClr val="bg1"/>
        </a:solidFill>
        <a:effectLst/>
      </p:bgPr>
    </p:bg>
    <p:spTree>
      <p:nvGrpSpPr>
        <p:cNvPr id="1" name=""/>
        <p:cNvGrpSpPr/>
        <p:nvPr/>
      </p:nvGrpSpPr>
      <p:grpSpPr>
        <a:xfrm>
          <a:off x="0" y="0"/>
          <a:ext cx="0" cy="0"/>
          <a:chOff x="0" y="0"/>
          <a:chExt cx="0" cy="0"/>
        </a:xfrm>
      </p:grpSpPr>
      <p:pic>
        <p:nvPicPr>
          <p:cNvPr id="3" name="Background-Pinstripes">
            <a:extLst>
              <a:ext uri="{FF2B5EF4-FFF2-40B4-BE49-F238E27FC236}">
                <a16:creationId xmlns:a16="http://schemas.microsoft.com/office/drawing/2014/main" id="{F0415478-6AA4-74E2-64EB-7E4114C75460}"/>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72124"/>
          <a:stretch>
            <a:fillRect/>
          </a:stretch>
        </p:blipFill>
        <p:spPr>
          <a:xfrm>
            <a:off x="0" y="-2"/>
            <a:ext cx="12195520" cy="1912306"/>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0" name="Logo-NMG-gold">
            <a:extLst>
              <a:ext uri="{FF2B5EF4-FFF2-40B4-BE49-F238E27FC236}">
                <a16:creationId xmlns:a16="http://schemas.microsoft.com/office/drawing/2014/main" id="{1C819347-C41B-0F96-13FE-5DF0C9175244}"/>
              </a:ext>
            </a:extLst>
          </p:cNvPr>
          <p:cNvPicPr>
            <a:picLocks noChangeAspect="1"/>
          </p:cNvPicPr>
          <p:nvPr userDrawn="1"/>
        </p:nvPicPr>
        <p:blipFill>
          <a:blip r:embed="rId4">
            <a:lum bright="-100000"/>
          </a:blip>
          <a:stretch>
            <a:fillRect/>
          </a:stretch>
        </p:blipFill>
        <p:spPr>
          <a:xfrm>
            <a:off x="11164855" y="360936"/>
            <a:ext cx="722054" cy="361027"/>
          </a:xfrm>
          <a:prstGeom prst="rect">
            <a:avLst/>
          </a:prstGeom>
        </p:spPr>
      </p:pic>
      <p:sp>
        <p:nvSpPr>
          <p:cNvPr id="4" name="Rectangle 3">
            <a:extLst>
              <a:ext uri="{FF2B5EF4-FFF2-40B4-BE49-F238E27FC236}">
                <a16:creationId xmlns:a16="http://schemas.microsoft.com/office/drawing/2014/main" id="{9D47CD48-C124-57AC-BB47-E7E7C844D1CE}"/>
              </a:ext>
            </a:extLst>
          </p:cNvPr>
          <p:cNvSpPr/>
          <p:nvPr userDrawn="1"/>
        </p:nvSpPr>
        <p:spPr>
          <a:xfrm>
            <a:off x="-18182" y="1852724"/>
            <a:ext cx="12199041" cy="59580"/>
          </a:xfrm>
          <a:prstGeom prst="rect">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0215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BBC60F8A-8374-52A8-F8E4-C4E4331E0A3E}"/>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9076" b="-39"/>
          <a:stretch>
            <a:fillRect/>
          </a:stretch>
        </p:blipFill>
        <p:spPr>
          <a:xfrm>
            <a:off x="-9091" y="1303876"/>
            <a:ext cx="12195520" cy="5554124"/>
          </a:xfrm>
          <a:prstGeom prst="rect">
            <a:avLst/>
          </a:prstGeom>
        </p:spPr>
      </p:pic>
      <p:pic>
        <p:nvPicPr>
          <p:cNvPr id="4" name="Logo-NMG-gold">
            <a:extLst>
              <a:ext uri="{FF2B5EF4-FFF2-40B4-BE49-F238E27FC236}">
                <a16:creationId xmlns:a16="http://schemas.microsoft.com/office/drawing/2014/main" id="{0EBC4B39-8C39-8BF7-5263-8D4DDE02A2C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369848" y="367440"/>
            <a:ext cx="722054" cy="356877"/>
          </a:xfrm>
          <a:prstGeom prst="rect">
            <a:avLst/>
          </a:prstGeom>
        </p:spPr>
      </p:pic>
      <p:grpSp>
        <p:nvGrpSpPr>
          <p:cNvPr id="9" name="Group 8">
            <a:extLst>
              <a:ext uri="{FF2B5EF4-FFF2-40B4-BE49-F238E27FC236}">
                <a16:creationId xmlns:a16="http://schemas.microsoft.com/office/drawing/2014/main" id="{495F4499-7D72-CC33-6847-BE0836175505}"/>
              </a:ext>
            </a:extLst>
          </p:cNvPr>
          <p:cNvGrpSpPr/>
          <p:nvPr userDrawn="1"/>
        </p:nvGrpSpPr>
        <p:grpSpPr>
          <a:xfrm>
            <a:off x="9760688" y="600111"/>
            <a:ext cx="2448898" cy="703765"/>
            <a:chOff x="5895761" y="5047573"/>
            <a:chExt cx="6299758" cy="1810427"/>
          </a:xfrm>
        </p:grpSpPr>
        <p:sp>
          <p:nvSpPr>
            <p:cNvPr id="10" name="Triangle 9">
              <a:extLst>
                <a:ext uri="{FF2B5EF4-FFF2-40B4-BE49-F238E27FC236}">
                  <a16:creationId xmlns:a16="http://schemas.microsoft.com/office/drawing/2014/main" id="{19B119D1-8859-691C-4C3C-AC4854284C59}"/>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2957BEC-C71B-D732-1A38-908878A330C1}"/>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12" name="Rectangle 11">
            <a:extLst>
              <a:ext uri="{FF2B5EF4-FFF2-40B4-BE49-F238E27FC236}">
                <a16:creationId xmlns:a16="http://schemas.microsoft.com/office/drawing/2014/main" id="{458592D2-7E69-D3E2-BF1E-DFD0953A15D3}"/>
              </a:ext>
            </a:extLst>
          </p:cNvPr>
          <p:cNvSpPr/>
          <p:nvPr userDrawn="1"/>
        </p:nvSpPr>
        <p:spPr>
          <a:xfrm>
            <a:off x="0" y="1235481"/>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7507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White/Blue Content Row 4">
    <p:bg>
      <p:bgPr>
        <a:solidFill>
          <a:schemeClr val="bg1"/>
        </a:solidFill>
        <a:effectLst/>
      </p:bgPr>
    </p:bg>
    <p:spTree>
      <p:nvGrpSpPr>
        <p:cNvPr id="1" name=""/>
        <p:cNvGrpSpPr/>
        <p:nvPr/>
      </p:nvGrpSpPr>
      <p:grpSpPr>
        <a:xfrm>
          <a:off x="0" y="0"/>
          <a:ext cx="0" cy="0"/>
          <a:chOff x="0" y="0"/>
          <a:chExt cx="0" cy="0"/>
        </a:xfrm>
      </p:grpSpPr>
      <p:pic>
        <p:nvPicPr>
          <p:cNvPr id="15" name="Background-Pinstripes">
            <a:extLst>
              <a:ext uri="{FF2B5EF4-FFF2-40B4-BE49-F238E27FC236}">
                <a16:creationId xmlns:a16="http://schemas.microsoft.com/office/drawing/2014/main" id="{355C9668-E25C-646D-7A9D-5A51EF45E473}"/>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25223" b="-39"/>
          <a:stretch>
            <a:fillRect/>
          </a:stretch>
        </p:blipFill>
        <p:spPr>
          <a:xfrm>
            <a:off x="-9091" y="1725542"/>
            <a:ext cx="12195520" cy="5132458"/>
          </a:xfrm>
          <a:prstGeom prst="rect">
            <a:avLst/>
          </a:prstGeom>
        </p:spPr>
      </p:pic>
      <p:pic>
        <p:nvPicPr>
          <p:cNvPr id="16" name="Logo-NMG-gold">
            <a:extLst>
              <a:ext uri="{FF2B5EF4-FFF2-40B4-BE49-F238E27FC236}">
                <a16:creationId xmlns:a16="http://schemas.microsoft.com/office/drawing/2014/main" id="{FF67CE82-D7A7-EB7D-BED9-CD8F298E7098}"/>
              </a:ext>
            </a:extLst>
          </p:cNvPr>
          <p:cNvPicPr>
            <a:picLocks noChangeAspect="1"/>
          </p:cNvPicPr>
          <p:nvPr userDrawn="1"/>
        </p:nvPicPr>
        <p:blipFill>
          <a:blip r:embed="rId4">
            <a:lum bright="-100000"/>
          </a:blip>
          <a:stretch>
            <a:fillRect/>
          </a:stretch>
        </p:blipFill>
        <p:spPr>
          <a:xfrm>
            <a:off x="369848" y="365365"/>
            <a:ext cx="722054" cy="361027"/>
          </a:xfrm>
          <a:prstGeom prst="rect">
            <a:avLst/>
          </a:prstGeom>
        </p:spPr>
      </p:pic>
      <p:grpSp>
        <p:nvGrpSpPr>
          <p:cNvPr id="17" name="Group 16">
            <a:extLst>
              <a:ext uri="{FF2B5EF4-FFF2-40B4-BE49-F238E27FC236}">
                <a16:creationId xmlns:a16="http://schemas.microsoft.com/office/drawing/2014/main" id="{F6254AE9-009B-38BB-2A02-31D5BB8CB52A}"/>
              </a:ext>
            </a:extLst>
          </p:cNvPr>
          <p:cNvGrpSpPr/>
          <p:nvPr userDrawn="1"/>
        </p:nvGrpSpPr>
        <p:grpSpPr>
          <a:xfrm>
            <a:off x="9760688" y="1021777"/>
            <a:ext cx="2448898" cy="703765"/>
            <a:chOff x="5895761" y="5047573"/>
            <a:chExt cx="6299758" cy="1810427"/>
          </a:xfrm>
        </p:grpSpPr>
        <p:sp>
          <p:nvSpPr>
            <p:cNvPr id="18" name="Triangle 17">
              <a:extLst>
                <a:ext uri="{FF2B5EF4-FFF2-40B4-BE49-F238E27FC236}">
                  <a16:creationId xmlns:a16="http://schemas.microsoft.com/office/drawing/2014/main" id="{32A827B3-4D4F-1608-BF5D-93F1C1DCA1FC}"/>
                </a:ext>
              </a:extLst>
            </p:cNvPr>
            <p:cNvSpPr>
              <a:spLocks/>
            </p:cNvSpPr>
            <p:nvPr/>
          </p:nvSpPr>
          <p:spPr>
            <a:xfrm>
              <a:off x="6388863" y="5295080"/>
              <a:ext cx="5803137" cy="1562920"/>
            </a:xfrm>
            <a:prstGeom prst="triangle">
              <a:avLst>
                <a:gd name="adj" fmla="val 100000"/>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3BD5948-B7DE-9821-2337-743631DAA0ED}"/>
                </a:ext>
              </a:extLst>
            </p:cNvPr>
            <p:cNvPicPr>
              <a:picLocks noChangeAspect="1"/>
            </p:cNvPicPr>
            <p:nvPr/>
          </p:nvPicPr>
          <p:blipFill>
            <a:blip r:embed="rId5">
              <a:lum bright="100000"/>
            </a:blip>
            <a:srcRect l="39959" t="74046"/>
            <a:stretch/>
          </p:blipFill>
          <p:spPr>
            <a:xfrm>
              <a:off x="5895761" y="5047573"/>
              <a:ext cx="6299758" cy="1810427"/>
            </a:xfrm>
            <a:prstGeom prst="rect">
              <a:avLst/>
            </a:prstGeom>
          </p:spPr>
        </p:pic>
      </p:grpSp>
      <p:sp>
        <p:nvSpPr>
          <p:cNvPr id="20" name="Rectangle 19">
            <a:extLst>
              <a:ext uri="{FF2B5EF4-FFF2-40B4-BE49-F238E27FC236}">
                <a16:creationId xmlns:a16="http://schemas.microsoft.com/office/drawing/2014/main" id="{1E5F3F52-FAA0-F224-84DA-9D2D194DA4A6}"/>
              </a:ext>
            </a:extLst>
          </p:cNvPr>
          <p:cNvSpPr/>
          <p:nvPr userDrawn="1"/>
        </p:nvSpPr>
        <p:spPr>
          <a:xfrm>
            <a:off x="0" y="1657147"/>
            <a:ext cx="12192000" cy="74567"/>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3369529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Blue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2" name="Background-Pinstripes">
            <a:extLst>
              <a:ext uri="{FF2B5EF4-FFF2-40B4-BE49-F238E27FC236}">
                <a16:creationId xmlns:a16="http://schemas.microsoft.com/office/drawing/2014/main" id="{D7F03437-4549-76BD-E0AA-5641653455C7}"/>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78522"/>
          <a:stretch/>
        </p:blipFill>
        <p:spPr>
          <a:xfrm>
            <a:off x="-9091" y="-4844"/>
            <a:ext cx="12195520" cy="1473462"/>
          </a:xfrm>
          <a:prstGeom prst="rect">
            <a:avLst/>
          </a:prstGeom>
        </p:spPr>
      </p:pic>
      <p:sp>
        <p:nvSpPr>
          <p:cNvPr id="5" name="Rectangle 4">
            <a:extLst>
              <a:ext uri="{FF2B5EF4-FFF2-40B4-BE49-F238E27FC236}">
                <a16:creationId xmlns:a16="http://schemas.microsoft.com/office/drawing/2014/main" id="{B6A8E504-D5C6-5C46-780C-45830F72009F}"/>
              </a:ext>
            </a:extLst>
          </p:cNvPr>
          <p:cNvSpPr/>
          <p:nvPr userDrawn="1"/>
        </p:nvSpPr>
        <p:spPr>
          <a:xfrm>
            <a:off x="7620" y="147026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9C7E17A-9850-23A4-F6D9-0B30E6F4A82B}"/>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5285" y="706500"/>
            <a:ext cx="2746715" cy="788257"/>
          </a:xfrm>
          <a:prstGeom prst="rect">
            <a:avLst/>
          </a:prstGeom>
        </p:spPr>
      </p:pic>
      <p:pic>
        <p:nvPicPr>
          <p:cNvPr id="8" name="Logo-NMG-gold">
            <a:extLst>
              <a:ext uri="{FF2B5EF4-FFF2-40B4-BE49-F238E27FC236}">
                <a16:creationId xmlns:a16="http://schemas.microsoft.com/office/drawing/2014/main" id="{30761D22-2ED7-BED8-F080-452098C2A3C0}"/>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853036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Blue Breaker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3" name="Background-Pinstripes">
            <a:extLst>
              <a:ext uri="{FF2B5EF4-FFF2-40B4-BE49-F238E27FC236}">
                <a16:creationId xmlns:a16="http://schemas.microsoft.com/office/drawing/2014/main" id="{823B0EB8-FE0A-0102-ACC8-6254D0F76B34}"/>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10260"/>
          <a:stretch/>
        </p:blipFill>
        <p:spPr>
          <a:xfrm>
            <a:off x="-9091" y="-4844"/>
            <a:ext cx="12195520" cy="6156344"/>
          </a:xfrm>
          <a:prstGeom prst="rect">
            <a:avLst/>
          </a:prstGeom>
        </p:spPr>
      </p:pic>
      <p:sp>
        <p:nvSpPr>
          <p:cNvPr id="5" name="Rectangle 4">
            <a:extLst>
              <a:ext uri="{FF2B5EF4-FFF2-40B4-BE49-F238E27FC236}">
                <a16:creationId xmlns:a16="http://schemas.microsoft.com/office/drawing/2014/main" id="{59334596-A829-4159-04D8-7514BBA242D1}"/>
              </a:ext>
            </a:extLst>
          </p:cNvPr>
          <p:cNvSpPr/>
          <p:nvPr userDrawn="1"/>
        </p:nvSpPr>
        <p:spPr>
          <a:xfrm>
            <a:off x="7620" y="6159900"/>
            <a:ext cx="12199041" cy="59580"/>
          </a:xfrm>
          <a:prstGeom prst="rect">
            <a:avLst/>
          </a:prstGeom>
          <a:solidFill>
            <a:srgbClr val="0F6A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130DF76-6405-EE6B-BB14-91B9E597906D}"/>
              </a:ext>
            </a:extLst>
          </p:cNvPr>
          <p:cNvPicPr>
            <a:picLocks noChangeAspect="1"/>
          </p:cNvPicPr>
          <p:nvPr userDrawn="1"/>
        </p:nvPicPr>
        <p:blipFill>
          <a:blip r:embed="rId4">
            <a:extLst>
              <a:ext uri="{BEBA8EAE-BF5A-486C-A8C5-ECC9F3942E4B}">
                <a14:imgProps xmlns:a14="http://schemas.microsoft.com/office/drawing/2010/main">
                  <a14:imgLayer r:embed="rId5">
                    <a14:imgEffect>
                      <a14:saturation sat="139000"/>
                    </a14:imgEffect>
                    <a14:imgEffect>
                      <a14:brightnessContrast bright="-23000"/>
                    </a14:imgEffect>
                  </a14:imgLayer>
                </a14:imgProps>
              </a:ext>
            </a:extLst>
          </a:blip>
          <a:stretch>
            <a:fillRect/>
          </a:stretch>
        </p:blipFill>
        <p:spPr>
          <a:xfrm>
            <a:off x="9448805" y="5396140"/>
            <a:ext cx="2746715" cy="788257"/>
          </a:xfrm>
          <a:prstGeom prst="rect">
            <a:avLst/>
          </a:prstGeom>
        </p:spPr>
      </p:pic>
      <p:pic>
        <p:nvPicPr>
          <p:cNvPr id="10" name="Logo-NMG-gold">
            <a:extLst>
              <a:ext uri="{FF2B5EF4-FFF2-40B4-BE49-F238E27FC236}">
                <a16:creationId xmlns:a16="http://schemas.microsoft.com/office/drawing/2014/main" id="{3062C3CB-5B37-7E4A-EAB1-8ECE2504DAFA}"/>
              </a:ext>
            </a:extLst>
          </p:cNvPr>
          <p:cNvPicPr>
            <a:picLocks noChangeAspect="1"/>
          </p:cNvPicPr>
          <p:nvPr userDrawn="1"/>
        </p:nvPicPr>
        <p:blipFill>
          <a:blip r:embed="rId6">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1447456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White/Blue Cover 1">
    <p:spTree>
      <p:nvGrpSpPr>
        <p:cNvPr id="1" name=""/>
        <p:cNvGrpSpPr/>
        <p:nvPr/>
      </p:nvGrpSpPr>
      <p:grpSpPr>
        <a:xfrm>
          <a:off x="0" y="0"/>
          <a:ext cx="0" cy="0"/>
          <a:chOff x="0" y="0"/>
          <a:chExt cx="0" cy="0"/>
        </a:xfrm>
      </p:grpSpPr>
      <p:pic>
        <p:nvPicPr>
          <p:cNvPr id="8" name="Picture 2" descr="Nexstar Media Group - Wikipedia">
            <a:extLst>
              <a:ext uri="{FF2B5EF4-FFF2-40B4-BE49-F238E27FC236}">
                <a16:creationId xmlns:a16="http://schemas.microsoft.com/office/drawing/2014/main" id="{BD1BD8D5-A80F-C236-3DA2-581F145F4D75}"/>
              </a:ext>
            </a:extLst>
          </p:cNvPr>
          <p:cNvPicPr>
            <a:picLocks noChangeAspect="1" noChangeArrowheads="1"/>
          </p:cNvPicPr>
          <p:nvPr userDrawn="1"/>
        </p:nvPicPr>
        <p:blipFill>
          <a:blip r:embed="rId2">
            <a:extLst>
              <a:ext uri="{BEBA8EAE-BF5A-486C-A8C5-ECC9F3942E4B}">
                <a14:imgProps xmlns:a14="http://schemas.microsoft.com/office/drawing/2010/main">
                  <a14:imgLayer r:embed="rId3">
                    <a14:imgEffect>
                      <a14:saturation sat="137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702910" y="5144409"/>
            <a:ext cx="1866434" cy="926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25AC85-D33D-1F4C-FDE5-21258BBCE35F}"/>
              </a:ext>
            </a:extLst>
          </p:cNvPr>
          <p:cNvPicPr>
            <a:picLocks noChangeAspect="1"/>
          </p:cNvPicPr>
          <p:nvPr userDrawn="1"/>
        </p:nvPicPr>
        <p:blipFill>
          <a:blip r:embed="rId4">
            <a:lum bright="-100000"/>
          </a:blip>
          <a:stretch>
            <a:fillRect/>
          </a:stretch>
        </p:blipFill>
        <p:spPr>
          <a:xfrm>
            <a:off x="-1" y="0"/>
            <a:ext cx="1913710" cy="284470"/>
          </a:xfrm>
          <a:prstGeom prst="rect">
            <a:avLst/>
          </a:prstGeom>
        </p:spPr>
      </p:pic>
      <p:pic>
        <p:nvPicPr>
          <p:cNvPr id="10" name="Stations/Affiliates">
            <a:extLst>
              <a:ext uri="{FF2B5EF4-FFF2-40B4-BE49-F238E27FC236}">
                <a16:creationId xmlns:a16="http://schemas.microsoft.com/office/drawing/2014/main" id="{8BCB767E-6D04-DD53-2026-D2CBDF5E999B}"/>
              </a:ext>
            </a:extLst>
          </p:cNvPr>
          <p:cNvPicPr>
            <a:picLocks noChangeAspect="1"/>
          </p:cNvPicPr>
          <p:nvPr userDrawn="1"/>
        </p:nvPicPr>
        <p:blipFill>
          <a:blip r:embed="rId5">
            <a:alphaModFix amt="66000"/>
            <a:lum bright="-100000"/>
          </a:blip>
          <a:stretch>
            <a:fillRect/>
          </a:stretch>
        </p:blipFill>
        <p:spPr>
          <a:xfrm>
            <a:off x="272779" y="6339419"/>
            <a:ext cx="4812424" cy="201656"/>
          </a:xfrm>
          <a:prstGeom prst="rect">
            <a:avLst/>
          </a:prstGeom>
        </p:spPr>
      </p:pic>
      <p:pic>
        <p:nvPicPr>
          <p:cNvPr id="11" name="Picture 10">
            <a:extLst>
              <a:ext uri="{FF2B5EF4-FFF2-40B4-BE49-F238E27FC236}">
                <a16:creationId xmlns:a16="http://schemas.microsoft.com/office/drawing/2014/main" id="{A23BEB43-2FEE-CFE9-2E53-A4F7C1F2E33F}"/>
              </a:ext>
            </a:extLst>
          </p:cNvPr>
          <p:cNvPicPr>
            <a:picLocks noChangeAspect="1"/>
          </p:cNvPicPr>
          <p:nvPr userDrawn="1"/>
        </p:nvPicPr>
        <p:blipFill>
          <a:blip r:embed="rId6">
            <a:extLst>
              <a:ext uri="{BEBA8EAE-BF5A-486C-A8C5-ECC9F3942E4B}">
                <a14:imgProps xmlns:a14="http://schemas.microsoft.com/office/drawing/2010/main">
                  <a14:imgLayer r:embed="rId7">
                    <a14:imgEffect>
                      <a14:saturation sat="169000"/>
                    </a14:imgEffect>
                    <a14:imgEffect>
                      <a14:brightnessContrast bright="-22000"/>
                    </a14:imgEffect>
                  </a14:imgLayer>
                </a14:imgProps>
              </a:ext>
            </a:extLst>
          </a:blip>
          <a:stretch>
            <a:fillRect/>
          </a:stretch>
        </p:blipFill>
        <p:spPr>
          <a:xfrm>
            <a:off x="1863648" y="0"/>
            <a:ext cx="10335489" cy="284471"/>
          </a:xfrm>
          <a:prstGeom prst="rect">
            <a:avLst/>
          </a:prstGeom>
        </p:spPr>
      </p:pic>
    </p:spTree>
    <p:extLst>
      <p:ext uri="{BB962C8B-B14F-4D97-AF65-F5344CB8AC3E}">
        <p14:creationId xmlns:p14="http://schemas.microsoft.com/office/powerpoint/2010/main" val="2298464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White/Blue Cover 1">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F9D0F1AA-5224-9EA9-8E61-3068ABAFF741}"/>
              </a:ext>
            </a:extLst>
          </p:cNvPr>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t="-1" b="-39"/>
          <a:stretch>
            <a:fillRect/>
          </a:stretch>
        </p:blipFill>
        <p:spPr>
          <a:xfrm>
            <a:off x="-12611" y="10503"/>
            <a:ext cx="12195520" cy="6862844"/>
          </a:xfrm>
          <a:prstGeom prst="rect">
            <a:avLst/>
          </a:prstGeom>
        </p:spPr>
      </p:pic>
      <p:sp>
        <p:nvSpPr>
          <p:cNvPr id="3" name="Rectangle 2">
            <a:extLst>
              <a:ext uri="{FF2B5EF4-FFF2-40B4-BE49-F238E27FC236}">
                <a16:creationId xmlns:a16="http://schemas.microsoft.com/office/drawing/2014/main" id="{D60751F0-2732-80D5-F7A3-144261CB702D}"/>
              </a:ext>
            </a:extLst>
          </p:cNvPr>
          <p:cNvSpPr/>
          <p:nvPr userDrawn="1"/>
        </p:nvSpPr>
        <p:spPr>
          <a:xfrm>
            <a:off x="0" y="-4844"/>
            <a:ext cx="12192000" cy="289314"/>
          </a:xfrm>
          <a:prstGeom prst="rect">
            <a:avLst/>
          </a:prstGeom>
          <a:solidFill>
            <a:srgbClr val="02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70D6E4B-78ED-644C-6170-FE345407B574}"/>
              </a:ext>
            </a:extLst>
          </p:cNvPr>
          <p:cNvPicPr>
            <a:picLocks noChangeAspect="1"/>
          </p:cNvPicPr>
          <p:nvPr userDrawn="1"/>
        </p:nvPicPr>
        <p:blipFill>
          <a:blip r:embed="rId4"/>
          <a:stretch>
            <a:fillRect/>
          </a:stretch>
        </p:blipFill>
        <p:spPr>
          <a:xfrm>
            <a:off x="-2606" y="0"/>
            <a:ext cx="1913710" cy="284470"/>
          </a:xfrm>
          <a:prstGeom prst="rect">
            <a:avLst/>
          </a:prstGeom>
        </p:spPr>
      </p:pic>
      <p:pic>
        <p:nvPicPr>
          <p:cNvPr id="5" name="Graphic 4">
            <a:extLst>
              <a:ext uri="{FF2B5EF4-FFF2-40B4-BE49-F238E27FC236}">
                <a16:creationId xmlns:a16="http://schemas.microsoft.com/office/drawing/2014/main" id="{960C9B29-F126-776F-6B0A-A8040D27F233}"/>
              </a:ext>
            </a:extLst>
          </p:cNvPr>
          <p:cNvPicPr>
            <a:picLocks noChangeAspect="1"/>
          </p:cNvPicPr>
          <p:nvPr userDrawn="1"/>
        </p:nvPicPr>
        <p:blipFill>
          <a:blip r:embed="rId5">
            <a:extLst>
              <a:ext uri="{96DAC541-7B7A-43D3-8B79-37D633B846F1}">
                <asvg:svgBlip xmlns:asvg="http://schemas.microsoft.com/office/drawing/2016/SVG/main" r:embed="rId6"/>
              </a:ext>
            </a:extLst>
          </a:blip>
          <a:srcRect b="50000"/>
          <a:stretch/>
        </p:blipFill>
        <p:spPr>
          <a:xfrm>
            <a:off x="206532" y="5247373"/>
            <a:ext cx="4385437" cy="1230455"/>
          </a:xfrm>
          <a:prstGeom prst="rect">
            <a:avLst/>
          </a:prstGeom>
        </p:spPr>
      </p:pic>
    </p:spTree>
    <p:extLst>
      <p:ext uri="{BB962C8B-B14F-4D97-AF65-F5344CB8AC3E}">
        <p14:creationId xmlns:p14="http://schemas.microsoft.com/office/powerpoint/2010/main" val="34272980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Blue Breaker 2">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Logo-Nexstar-Lockup-gold">
            <a:extLst>
              <a:ext uri="{FF2B5EF4-FFF2-40B4-BE49-F238E27FC236}">
                <a16:creationId xmlns:a16="http://schemas.microsoft.com/office/drawing/2014/main" id="{25E3C242-A44E-3773-DB7C-C1543E99C679}"/>
              </a:ext>
            </a:extLst>
          </p:cNvPr>
          <p:cNvGrpSpPr/>
          <p:nvPr userDrawn="1"/>
        </p:nvGrpSpPr>
        <p:grpSpPr>
          <a:xfrm>
            <a:off x="2104540" y="4484901"/>
            <a:ext cx="7772400" cy="1517418"/>
            <a:chOff x="2191038" y="1173288"/>
            <a:chExt cx="7772400" cy="1517418"/>
          </a:xfrm>
        </p:grpSpPr>
        <p:pic>
          <p:nvPicPr>
            <p:cNvPr id="7" name="Logo-Nexstar-gold">
              <a:extLst>
                <a:ext uri="{FF2B5EF4-FFF2-40B4-BE49-F238E27FC236}">
                  <a16:creationId xmlns:a16="http://schemas.microsoft.com/office/drawing/2014/main" id="{C6D4D00F-AA3F-ECC1-27D4-A3BFE939CE9D}"/>
                </a:ext>
              </a:extLst>
            </p:cNvPr>
            <p:cNvPicPr>
              <a:picLocks noChangeAspect="1"/>
            </p:cNvPicPr>
            <p:nvPr/>
          </p:nvPicPr>
          <p:blipFill>
            <a:blip r:embed="rId4">
              <a:lum bright="-100000"/>
            </a:blip>
            <a:stretch>
              <a:fillRect/>
            </a:stretch>
          </p:blipFill>
          <p:spPr>
            <a:xfrm>
              <a:off x="5072643" y="1173288"/>
              <a:ext cx="2046715" cy="1015569"/>
            </a:xfrm>
            <a:prstGeom prst="rect">
              <a:avLst/>
            </a:prstGeom>
          </p:spPr>
        </p:pic>
        <p:pic>
          <p:nvPicPr>
            <p:cNvPr id="8" name="Stations/Affiliates">
              <a:extLst>
                <a:ext uri="{FF2B5EF4-FFF2-40B4-BE49-F238E27FC236}">
                  <a16:creationId xmlns:a16="http://schemas.microsoft.com/office/drawing/2014/main" id="{07FFA394-F1FD-54D4-5E20-7DD83797DC4B}"/>
                </a:ext>
              </a:extLst>
            </p:cNvPr>
            <p:cNvPicPr>
              <a:picLocks noChangeAspect="1"/>
            </p:cNvPicPr>
            <p:nvPr/>
          </p:nvPicPr>
          <p:blipFill>
            <a:blip r:embed="rId5">
              <a:alphaModFix amt="66000"/>
              <a:lum bright="-100000"/>
            </a:blip>
            <a:stretch>
              <a:fillRect/>
            </a:stretch>
          </p:blipFill>
          <p:spPr>
            <a:xfrm>
              <a:off x="2191038" y="2365017"/>
              <a:ext cx="7772400" cy="325689"/>
            </a:xfrm>
            <a:prstGeom prst="rect">
              <a:avLst/>
            </a:prstGeom>
          </p:spPr>
        </p:pic>
      </p:grpSp>
    </p:spTree>
    <p:extLst>
      <p:ext uri="{BB962C8B-B14F-4D97-AF65-F5344CB8AC3E}">
        <p14:creationId xmlns:p14="http://schemas.microsoft.com/office/powerpoint/2010/main" val="31232150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ewsNation Dark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3BE49F-97FE-4133-72BC-B99E207AD873}"/>
              </a:ext>
            </a:extLst>
          </p:cNvPr>
          <p:cNvSpPr/>
          <p:nvPr userDrawn="1"/>
        </p:nvSpPr>
        <p:spPr>
          <a:xfrm>
            <a:off x="1" y="0"/>
            <a:ext cx="322530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Picture 2">
            <a:extLst>
              <a:ext uri="{FF2B5EF4-FFF2-40B4-BE49-F238E27FC236}">
                <a16:creationId xmlns:a16="http://schemas.microsoft.com/office/drawing/2014/main" id="{8BCCDA7E-5260-BB2E-97A7-8A5B2437021B}"/>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A5ECC8A6-768F-DA61-AC48-41D7E7FC6EA0}"/>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154908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Gold Breaker 1">
    <p:bg>
      <p:bgPr>
        <a:solidFill>
          <a:schemeClr val="tx1"/>
        </a:solidFill>
        <a:effectLst/>
      </p:bgPr>
    </p:bg>
    <p:spTree>
      <p:nvGrpSpPr>
        <p:cNvPr id="1" name=""/>
        <p:cNvGrpSpPr/>
        <p:nvPr/>
      </p:nvGrpSpPr>
      <p:grpSpPr>
        <a:xfrm>
          <a:off x="0" y="0"/>
          <a:ext cx="0" cy="0"/>
          <a:chOff x="0" y="0"/>
          <a:chExt cx="0" cy="0"/>
        </a:xfrm>
      </p:grpSpPr>
      <p:pic>
        <p:nvPicPr>
          <p:cNvPr id="2" name="Background-Pinstripes">
            <a:extLst>
              <a:ext uri="{FF2B5EF4-FFF2-40B4-BE49-F238E27FC236}">
                <a16:creationId xmlns:a16="http://schemas.microsoft.com/office/drawing/2014/main" id="{DEAAA8C5-5051-1852-F022-832068B46D17}"/>
              </a:ext>
            </a:extLst>
          </p:cNvPr>
          <p:cNvPicPr>
            <a:picLocks noChangeAspect="1"/>
          </p:cNvPicPr>
          <p:nvPr userDrawn="1"/>
        </p:nvPicPr>
        <p:blipFill>
          <a:blip r:embed="rId2"/>
          <a:srcRect b="4876"/>
          <a:stretch/>
        </p:blipFill>
        <p:spPr>
          <a:xfrm>
            <a:off x="0" y="-3"/>
            <a:ext cx="12195520" cy="6525539"/>
          </a:xfrm>
          <a:prstGeom prst="rect">
            <a:avLst/>
          </a:prstGeom>
        </p:spPr>
      </p:pic>
      <p:sp>
        <p:nvSpPr>
          <p:cNvPr id="3" name="Rectangle 2">
            <a:extLst>
              <a:ext uri="{FF2B5EF4-FFF2-40B4-BE49-F238E27FC236}">
                <a16:creationId xmlns:a16="http://schemas.microsoft.com/office/drawing/2014/main" id="{B4D380D0-F6A2-A8AA-41C7-F3166D6A41BC}"/>
              </a:ext>
            </a:extLst>
          </p:cNvPr>
          <p:cNvSpPr/>
          <p:nvPr userDrawn="1"/>
        </p:nvSpPr>
        <p:spPr>
          <a:xfrm>
            <a:off x="-1006" y="6349691"/>
            <a:ext cx="12199041" cy="595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Logo-NMG-gold">
            <a:extLst>
              <a:ext uri="{FF2B5EF4-FFF2-40B4-BE49-F238E27FC236}">
                <a16:creationId xmlns:a16="http://schemas.microsoft.com/office/drawing/2014/main" id="{918898A1-3A01-C8E5-2B15-E26AA81642C2}"/>
              </a:ext>
            </a:extLst>
          </p:cNvPr>
          <p:cNvPicPr>
            <a:picLocks noChangeAspect="1"/>
          </p:cNvPicPr>
          <p:nvPr userDrawn="1"/>
        </p:nvPicPr>
        <p:blipFill>
          <a:blip r:embed="rId3">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29946706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ewsNation Dark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AF82FB-5B1F-AE4B-A993-F8F67C1CF689}"/>
              </a:ext>
            </a:extLst>
          </p:cNvPr>
          <p:cNvSpPr/>
          <p:nvPr userDrawn="1"/>
        </p:nvSpPr>
        <p:spPr>
          <a:xfrm>
            <a:off x="0" y="0"/>
            <a:ext cx="3942730"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D809F47-1BF0-FDDE-B894-605EC3B761F2}"/>
              </a:ext>
            </a:extLst>
          </p:cNvPr>
          <p:cNvPicPr/>
          <p:nvPr userDrawn="1"/>
        </p:nvPicPr>
        <p:blipFill>
          <a:blip r:embed="rId2"/>
          <a:stretch>
            <a:fillRect/>
          </a:stretch>
        </p:blipFill>
        <p:spPr>
          <a:xfrm>
            <a:off x="478645" y="5909801"/>
            <a:ext cx="3455658" cy="948199"/>
          </a:xfrm>
          <a:prstGeom prst="rect">
            <a:avLst/>
          </a:prstGeom>
        </p:spPr>
      </p:pic>
      <p:pic>
        <p:nvPicPr>
          <p:cNvPr id="7" name="logo_NN">
            <a:extLst>
              <a:ext uri="{FF2B5EF4-FFF2-40B4-BE49-F238E27FC236}">
                <a16:creationId xmlns:a16="http://schemas.microsoft.com/office/drawing/2014/main" id="{EB192A46-058A-D806-E545-CFC3431104F2}"/>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19298004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ewsNation Dark Content Column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F7C47-0BC8-DB0C-C464-AAA674EF3CDE}"/>
              </a:ext>
            </a:extLst>
          </p:cNvPr>
          <p:cNvSpPr/>
          <p:nvPr userDrawn="1"/>
        </p:nvSpPr>
        <p:spPr>
          <a:xfrm>
            <a:off x="-1" y="0"/>
            <a:ext cx="5505463" cy="6858000"/>
          </a:xfrm>
          <a:prstGeom prst="rect">
            <a:avLst/>
          </a:prstGeom>
          <a:solidFill>
            <a:srgbClr val="1619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87A52D-3934-563E-D115-BB0579EE4744}"/>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0" name="logo_NN">
            <a:extLst>
              <a:ext uri="{FF2B5EF4-FFF2-40B4-BE49-F238E27FC236}">
                <a16:creationId xmlns:a16="http://schemas.microsoft.com/office/drawing/2014/main" id="{22239FA7-3697-F0CF-8426-BF9DAD3725C3}"/>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3147578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ewsNation Dark Content Row 1">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E9C8CA-7C17-3C1B-93F1-D42EDEA8CAAD}"/>
              </a:ext>
            </a:extLst>
          </p:cNvPr>
          <p:cNvSpPr/>
          <p:nvPr userDrawn="1"/>
        </p:nvSpPr>
        <p:spPr>
          <a:xfrm>
            <a:off x="0" y="5013423"/>
            <a:ext cx="12192000" cy="1844578"/>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ackground-Pinstripes">
            <a:extLst>
              <a:ext uri="{FF2B5EF4-FFF2-40B4-BE49-F238E27FC236}">
                <a16:creationId xmlns:a16="http://schemas.microsoft.com/office/drawing/2014/main" id="{3FE8F767-5124-B55A-910F-32A86EAC3D97}"/>
              </a:ext>
            </a:extLst>
          </p:cNvPr>
          <p:cNvPicPr>
            <a:picLocks noChangeAspect="1"/>
          </p:cNvPicPr>
          <p:nvPr userDrawn="1"/>
        </p:nvPicPr>
        <p:blipFill>
          <a:blip r:embed="rId2"/>
          <a:srcRect b="38236"/>
          <a:stretch>
            <a:fillRect/>
          </a:stretch>
        </p:blipFill>
        <p:spPr>
          <a:xfrm>
            <a:off x="0" y="-3"/>
            <a:ext cx="12195520" cy="4237013"/>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7" name="Rectangle 6">
            <a:extLst>
              <a:ext uri="{FF2B5EF4-FFF2-40B4-BE49-F238E27FC236}">
                <a16:creationId xmlns:a16="http://schemas.microsoft.com/office/drawing/2014/main" id="{872C40BA-725F-6E5A-A118-4CF58232792C}"/>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8" name="logo_NN">
            <a:extLst>
              <a:ext uri="{FF2B5EF4-FFF2-40B4-BE49-F238E27FC236}">
                <a16:creationId xmlns:a16="http://schemas.microsoft.com/office/drawing/2014/main" id="{60A76A35-B7BA-2520-EB6F-839EAD62B31F}"/>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4205723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ewsNation Dark Content Row 2">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11" name="Picture 10" descr="A black and blue background&#10;&#10;AI-generated content may be incorrect.">
            <a:extLst>
              <a:ext uri="{FF2B5EF4-FFF2-40B4-BE49-F238E27FC236}">
                <a16:creationId xmlns:a16="http://schemas.microsoft.com/office/drawing/2014/main" id="{CFDC870F-FE6C-E9B6-8123-681C84CECC1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8523" y="0"/>
            <a:ext cx="12184381" cy="1894302"/>
          </a:xfrm>
          <a:prstGeom prst="rect">
            <a:avLst/>
          </a:prstGeom>
        </p:spPr>
      </p:pic>
      <p:sp>
        <p:nvSpPr>
          <p:cNvPr id="12" name="Rectangle 11">
            <a:extLst>
              <a:ext uri="{FF2B5EF4-FFF2-40B4-BE49-F238E27FC236}">
                <a16:creationId xmlns:a16="http://schemas.microsoft.com/office/drawing/2014/main" id="{2F858098-0074-AB3D-FA17-A2417DE4AFE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13" name="logo_NN">
            <a:extLst>
              <a:ext uri="{FF2B5EF4-FFF2-40B4-BE49-F238E27FC236}">
                <a16:creationId xmlns:a16="http://schemas.microsoft.com/office/drawing/2014/main" id="{33882831-1E69-0B50-FE6F-17BBD144CD07}"/>
              </a:ext>
            </a:extLst>
          </p:cNvPr>
          <p:cNvPicPr>
            <a:picLocks noChangeAspect="1"/>
          </p:cNvPicPr>
          <p:nvPr userDrawn="1"/>
        </p:nvPicPr>
        <p:blipFill>
          <a:blip r:embed="rId3">
            <a:biLevel thresh="25000"/>
          </a:blip>
          <a:stretch>
            <a:fillRect/>
          </a:stretch>
        </p:blipFill>
        <p:spPr>
          <a:xfrm>
            <a:off x="290596" y="186871"/>
            <a:ext cx="751198" cy="653542"/>
          </a:xfrm>
          <a:prstGeom prst="rect">
            <a:avLst/>
          </a:prstGeom>
        </p:spPr>
      </p:pic>
    </p:spTree>
    <p:extLst>
      <p:ext uri="{BB962C8B-B14F-4D97-AF65-F5344CB8AC3E}">
        <p14:creationId xmlns:p14="http://schemas.microsoft.com/office/powerpoint/2010/main" val="268272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sNation Dark Content Row 3">
    <p:bg>
      <p:bgPr>
        <a:solidFill>
          <a:schemeClr val="bg1"/>
        </a:solidFill>
        <a:effectLst/>
      </p:bgPr>
    </p:bg>
    <p:spTree>
      <p:nvGrpSpPr>
        <p:cNvPr id="1" name=""/>
        <p:cNvGrpSpPr/>
        <p:nvPr/>
      </p:nvGrpSpPr>
      <p:grpSpPr>
        <a:xfrm>
          <a:off x="0" y="0"/>
          <a:ext cx="0" cy="0"/>
          <a:chOff x="0" y="0"/>
          <a:chExt cx="0" cy="0"/>
        </a:xfrm>
      </p:grpSpPr>
      <p:pic>
        <p:nvPicPr>
          <p:cNvPr id="14" name="Picture 13" descr="A black and blue background&#10;&#10;AI-generated content may be incorrect.">
            <a:extLst>
              <a:ext uri="{FF2B5EF4-FFF2-40B4-BE49-F238E27FC236}">
                <a16:creationId xmlns:a16="http://schemas.microsoft.com/office/drawing/2014/main" id="{E461B331-8602-71C0-4C19-075CE1D98AE2}"/>
              </a:ext>
            </a:extLst>
          </p:cNvPr>
          <p:cNvPicPr>
            <a:picLocks noChangeAspect="1"/>
          </p:cNvPicPr>
          <p:nvPr userDrawn="1"/>
        </p:nvPicPr>
        <p:blipFill>
          <a:blip r:embed="rId2">
            <a:extLst>
              <a:ext uri="{28A0092B-C50C-407E-A947-70E740481C1C}">
                <a14:useLocalDpi xmlns:a14="http://schemas.microsoft.com/office/drawing/2010/main"/>
              </a:ext>
            </a:extLst>
          </a:blip>
          <a:srcRect b="31356"/>
          <a:stretch/>
        </p:blipFill>
        <p:spPr>
          <a:xfrm>
            <a:off x="-6135" y="0"/>
            <a:ext cx="12199040" cy="1300328"/>
          </a:xfrm>
          <a:prstGeom prst="rect">
            <a:avLst/>
          </a:prstGeom>
        </p:spPr>
      </p:pic>
      <p:grpSp>
        <p:nvGrpSpPr>
          <p:cNvPr id="15" name="Group 14">
            <a:extLst>
              <a:ext uri="{FF2B5EF4-FFF2-40B4-BE49-F238E27FC236}">
                <a16:creationId xmlns:a16="http://schemas.microsoft.com/office/drawing/2014/main" id="{02850246-E03D-289A-E3C4-BF1B0C9A1C94}"/>
              </a:ext>
            </a:extLst>
          </p:cNvPr>
          <p:cNvGrpSpPr/>
          <p:nvPr userDrawn="1"/>
        </p:nvGrpSpPr>
        <p:grpSpPr>
          <a:xfrm>
            <a:off x="294535" y="300441"/>
            <a:ext cx="2879789" cy="718540"/>
            <a:chOff x="389680" y="556851"/>
            <a:chExt cx="2879789" cy="718540"/>
          </a:xfrm>
        </p:grpSpPr>
        <p:sp>
          <p:nvSpPr>
            <p:cNvPr id="16" name="TextBox 15">
              <a:extLst>
                <a:ext uri="{FF2B5EF4-FFF2-40B4-BE49-F238E27FC236}">
                  <a16:creationId xmlns:a16="http://schemas.microsoft.com/office/drawing/2014/main" id="{E1573DB6-88B8-ADAC-B650-C2696CD70A55}"/>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algn="ctr" defTabSz="457200" hangingPunct="1">
                <a:lnSpc>
                  <a:spcPct val="90000"/>
                </a:lnSpc>
                <a:spcBef>
                  <a:spcPct val="0"/>
                </a:spcBef>
              </a:pPr>
              <a:r>
                <a:rPr lang="en-US" sz="1050" b="1" kern="1200" spc="140">
                  <a:solidFill>
                    <a:schemeClr val="bg1"/>
                  </a:solidFill>
                  <a:latin typeface="Delight SemBd" pitchFamily="2" charset="77"/>
                  <a:ea typeface="+mj-ea"/>
                  <a:cs typeface="Arial" panose="020B0604020202020204" pitchFamily="34" charset="0"/>
                </a:rPr>
                <a:t>NEWS FOR ALL AMERICANS</a:t>
              </a:r>
            </a:p>
          </p:txBody>
        </p:sp>
        <p:pic>
          <p:nvPicPr>
            <p:cNvPr id="17" name="Picture 16">
              <a:extLst>
                <a:ext uri="{FF2B5EF4-FFF2-40B4-BE49-F238E27FC236}">
                  <a16:creationId xmlns:a16="http://schemas.microsoft.com/office/drawing/2014/main" id="{5A52FCEC-6646-581F-D902-1C37A3973C06}"/>
                </a:ext>
              </a:extLst>
            </p:cNvPr>
            <p:cNvPicPr>
              <a:picLocks noChangeAspect="1"/>
            </p:cNvPicPr>
            <p:nvPr/>
          </p:nvPicPr>
          <p:blipFill>
            <a:blip r:embed="rId3">
              <a:biLevel thresh="25000"/>
            </a:blip>
            <a:stretch>
              <a:fillRect/>
            </a:stretch>
          </p:blipFill>
          <p:spPr>
            <a:xfrm>
              <a:off x="389680" y="556851"/>
              <a:ext cx="2879789" cy="517462"/>
            </a:xfrm>
            <a:prstGeom prst="rect">
              <a:avLst/>
            </a:prstGeom>
          </p:spPr>
        </p:pic>
      </p:grpSp>
      <p:pic>
        <p:nvPicPr>
          <p:cNvPr id="18" name="Picture 17">
            <a:extLst>
              <a:ext uri="{FF2B5EF4-FFF2-40B4-BE49-F238E27FC236}">
                <a16:creationId xmlns:a16="http://schemas.microsoft.com/office/drawing/2014/main" id="{321536A1-A4E4-5D02-C395-F67B1CFCEB46}"/>
              </a:ext>
            </a:extLst>
          </p:cNvPr>
          <p:cNvPicPr>
            <a:picLocks noChangeAspect="1"/>
          </p:cNvPicPr>
          <p:nvPr userDrawn="1"/>
        </p:nvPicPr>
        <p:blipFill>
          <a:blip r:embed="rId4"/>
          <a:stretch>
            <a:fillRect/>
          </a:stretch>
        </p:blipFill>
        <p:spPr>
          <a:xfrm>
            <a:off x="8449057" y="198080"/>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153557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NewsNation Dark Breaker">
    <p:bg>
      <p:bgPr>
        <a:solidFill>
          <a:srgbClr val="0C6AC0"/>
        </a:solidFill>
        <a:effectLst/>
      </p:bgPr>
    </p:bg>
    <p:spTree>
      <p:nvGrpSpPr>
        <p:cNvPr id="1" name=""/>
        <p:cNvGrpSpPr/>
        <p:nvPr/>
      </p:nvGrpSpPr>
      <p:grpSpPr>
        <a:xfrm>
          <a:off x="0" y="0"/>
          <a:ext cx="0" cy="0"/>
          <a:chOff x="0" y="0"/>
          <a:chExt cx="0" cy="0"/>
        </a:xfrm>
      </p:grpSpPr>
      <p:pic>
        <p:nvPicPr>
          <p:cNvPr id="2" name="Picture 1" descr="A black and blue background&#10;&#10;AI-generated content may be incorrect.">
            <a:extLst>
              <a:ext uri="{FF2B5EF4-FFF2-40B4-BE49-F238E27FC236}">
                <a16:creationId xmlns:a16="http://schemas.microsoft.com/office/drawing/2014/main" id="{A32CCFEF-C6B5-9673-9E3E-084D99D0B8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2"/>
            <a:ext cx="12192000" cy="6538226"/>
          </a:xfrm>
          <a:prstGeom prst="rect">
            <a:avLst/>
          </a:prstGeom>
        </p:spPr>
      </p:pic>
      <p:sp>
        <p:nvSpPr>
          <p:cNvPr id="3" name="Rectangle 2">
            <a:extLst>
              <a:ext uri="{FF2B5EF4-FFF2-40B4-BE49-F238E27FC236}">
                <a16:creationId xmlns:a16="http://schemas.microsoft.com/office/drawing/2014/main" id="{EC552B31-2DBB-D33F-7500-4AE5DCE3534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6D68A5F5-078E-6402-35BB-D0B5757C7F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430269" y="4330823"/>
            <a:ext cx="1331461" cy="721699"/>
          </a:xfrm>
          <a:prstGeom prst="rect">
            <a:avLst/>
          </a:prstGeom>
        </p:spPr>
      </p:pic>
    </p:spTree>
    <p:extLst>
      <p:ext uri="{BB962C8B-B14F-4D97-AF65-F5344CB8AC3E}">
        <p14:creationId xmlns:p14="http://schemas.microsoft.com/office/powerpoint/2010/main" val="3144389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rgbClr val="F5F1ED"/>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1499431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ewsNation Light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FC28AA3-1B70-0910-3695-0AB2F91FFB7D}"/>
              </a:ext>
            </a:extLst>
          </p:cNvPr>
          <p:cNvSpPr/>
          <p:nvPr userDrawn="1"/>
        </p:nvSpPr>
        <p:spPr>
          <a:xfrm>
            <a:off x="1" y="0"/>
            <a:ext cx="3225306"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13187D4-129B-89A5-F223-B7D09D815D51}"/>
              </a:ext>
            </a:extLst>
          </p:cNvPr>
          <p:cNvPicPr>
            <a:picLocks noChangeAspect="1"/>
          </p:cNvPicPr>
          <p:nvPr userDrawn="1"/>
        </p:nvPicPr>
        <p:blipFill>
          <a:blip r:embed="rId2"/>
          <a:stretch>
            <a:fillRect/>
          </a:stretch>
        </p:blipFill>
        <p:spPr>
          <a:xfrm>
            <a:off x="-647" y="5973007"/>
            <a:ext cx="3225306" cy="884993"/>
          </a:xfrm>
          <a:prstGeom prst="rect">
            <a:avLst/>
          </a:prstGeom>
        </p:spPr>
      </p:pic>
      <p:pic>
        <p:nvPicPr>
          <p:cNvPr id="4" name="logo_NN">
            <a:extLst>
              <a:ext uri="{FF2B5EF4-FFF2-40B4-BE49-F238E27FC236}">
                <a16:creationId xmlns:a16="http://schemas.microsoft.com/office/drawing/2014/main" id="{53EE8A63-D16D-D9EA-2441-593ADEA590F0}"/>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549071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wsNation Light Content Column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E400D9-EEB8-C448-BF4E-607FDBE145D7}"/>
              </a:ext>
            </a:extLst>
          </p:cNvPr>
          <p:cNvSpPr>
            <a:spLocks/>
          </p:cNvSpPr>
          <p:nvPr userDrawn="1"/>
        </p:nvSpPr>
        <p:spPr>
          <a:xfrm>
            <a:off x="0" y="2"/>
            <a:ext cx="3942730" cy="6857998"/>
          </a:xfrm>
          <a:prstGeom prst="rect">
            <a:avLst/>
          </a:prstGeom>
          <a:solidFill>
            <a:srgbClr val="F5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logo_NN">
            <a:extLst>
              <a:ext uri="{FF2B5EF4-FFF2-40B4-BE49-F238E27FC236}">
                <a16:creationId xmlns:a16="http://schemas.microsoft.com/office/drawing/2014/main" id="{A6F09B65-97CE-EF60-90FB-AB9AE0E5F36C}"/>
              </a:ext>
            </a:extLst>
          </p:cNvPr>
          <p:cNvPicPr>
            <a:picLocks noChangeAspect="1"/>
          </p:cNvPicPr>
          <p:nvPr userDrawn="1"/>
        </p:nvPicPr>
        <p:blipFill>
          <a:blip r:embed="rId2"/>
          <a:stretch>
            <a:fillRect/>
          </a:stretch>
        </p:blipFill>
        <p:spPr>
          <a:xfrm>
            <a:off x="290596" y="186871"/>
            <a:ext cx="751198" cy="653542"/>
          </a:xfrm>
          <a:prstGeom prst="rect">
            <a:avLst/>
          </a:prstGeom>
        </p:spPr>
      </p:pic>
      <p:pic>
        <p:nvPicPr>
          <p:cNvPr id="7" name="Picture 6">
            <a:extLst>
              <a:ext uri="{FF2B5EF4-FFF2-40B4-BE49-F238E27FC236}">
                <a16:creationId xmlns:a16="http://schemas.microsoft.com/office/drawing/2014/main" id="{BAC69CCD-7134-75D6-2F66-92B10CF9FEA8}"/>
              </a:ext>
            </a:extLst>
          </p:cNvPr>
          <p:cNvPicPr>
            <a:picLocks noChangeAspect="1"/>
          </p:cNvPicPr>
          <p:nvPr userDrawn="1"/>
        </p:nvPicPr>
        <p:blipFill>
          <a:blip r:embed="rId3"/>
          <a:stretch>
            <a:fillRect/>
          </a:stretch>
        </p:blipFill>
        <p:spPr>
          <a:xfrm>
            <a:off x="487072" y="5909801"/>
            <a:ext cx="3455658" cy="948199"/>
          </a:xfrm>
          <a:prstGeom prst="rect">
            <a:avLst/>
          </a:prstGeom>
        </p:spPr>
      </p:pic>
    </p:spTree>
    <p:extLst>
      <p:ext uri="{BB962C8B-B14F-4D97-AF65-F5344CB8AC3E}">
        <p14:creationId xmlns:p14="http://schemas.microsoft.com/office/powerpoint/2010/main" val="3440432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NewsNation Light Content Column 3">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1" y="0"/>
            <a:ext cx="5505463" cy="685800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 name="Picture 9">
            <a:extLst>
              <a:ext uri="{FF2B5EF4-FFF2-40B4-BE49-F238E27FC236}">
                <a16:creationId xmlns:a16="http://schemas.microsoft.com/office/drawing/2014/main" id="{24494EA5-6D65-3170-44B7-4096C3CD3D3D}"/>
              </a:ext>
            </a:extLst>
          </p:cNvPr>
          <p:cNvPicPr>
            <a:picLocks noChangeAspect="1"/>
          </p:cNvPicPr>
          <p:nvPr userDrawn="1"/>
        </p:nvPicPr>
        <p:blipFill>
          <a:blip r:embed="rId2"/>
          <a:stretch>
            <a:fillRect/>
          </a:stretch>
        </p:blipFill>
        <p:spPr>
          <a:xfrm>
            <a:off x="1339862" y="5715000"/>
            <a:ext cx="4165600" cy="1143000"/>
          </a:xfrm>
          <a:prstGeom prst="rect">
            <a:avLst/>
          </a:prstGeom>
        </p:spPr>
      </p:pic>
      <p:pic>
        <p:nvPicPr>
          <p:cNvPr id="11" name="logo_NN">
            <a:extLst>
              <a:ext uri="{FF2B5EF4-FFF2-40B4-BE49-F238E27FC236}">
                <a16:creationId xmlns:a16="http://schemas.microsoft.com/office/drawing/2014/main" id="{264518B3-889A-D218-6DD6-EA176820673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2148953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hite/OffWhite Content Column 1">
    <p:bg>
      <p:bgPr>
        <a:solidFill>
          <a:schemeClr val="bg1"/>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4" name="Panel_BG">
            <a:extLst>
              <a:ext uri="{FF2B5EF4-FFF2-40B4-BE49-F238E27FC236}">
                <a16:creationId xmlns:a16="http://schemas.microsoft.com/office/drawing/2014/main" id="{61D3BFB5-A73D-9731-526F-AD5597A53FCF}"/>
              </a:ext>
            </a:extLst>
          </p:cNvPr>
          <p:cNvSpPr/>
          <p:nvPr userDrawn="1"/>
        </p:nvSpPr>
        <p:spPr>
          <a:xfrm>
            <a:off x="-9997" y="-6"/>
            <a:ext cx="5061130" cy="6858000"/>
          </a:xfrm>
          <a:prstGeom prst="rect">
            <a:avLst/>
          </a:prstGeom>
          <a:solidFill>
            <a:srgbClr val="F4F1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Logo-NMG-gold">
            <a:extLst>
              <a:ext uri="{FF2B5EF4-FFF2-40B4-BE49-F238E27FC236}">
                <a16:creationId xmlns:a16="http://schemas.microsoft.com/office/drawing/2014/main" id="{07E2EE68-BE8C-4146-253E-6691EB44ED26}"/>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Tree>
    <p:extLst>
      <p:ext uri="{BB962C8B-B14F-4D97-AF65-F5344CB8AC3E}">
        <p14:creationId xmlns:p14="http://schemas.microsoft.com/office/powerpoint/2010/main" val="37232331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sNation Light Content Column 4">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9" name="Rectangle 8">
            <a:extLst>
              <a:ext uri="{FF2B5EF4-FFF2-40B4-BE49-F238E27FC236}">
                <a16:creationId xmlns:a16="http://schemas.microsoft.com/office/drawing/2014/main" id="{4EDB837C-7212-FDC9-1A2B-30D92DCB5AEC}"/>
              </a:ext>
            </a:extLst>
          </p:cNvPr>
          <p:cNvSpPr/>
          <p:nvPr userDrawn="1"/>
        </p:nvSpPr>
        <p:spPr>
          <a:xfrm>
            <a:off x="0" y="0"/>
            <a:ext cx="519339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B3850758-A6B8-4955-2E83-FB592EA80DD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50194" y="6115050"/>
            <a:ext cx="2743201" cy="742950"/>
          </a:xfrm>
          <a:prstGeom prst="rect">
            <a:avLst/>
          </a:prstGeom>
        </p:spPr>
      </p:pic>
      <p:pic>
        <p:nvPicPr>
          <p:cNvPr id="4" name="logo_NN">
            <a:extLst>
              <a:ext uri="{FF2B5EF4-FFF2-40B4-BE49-F238E27FC236}">
                <a16:creationId xmlns:a16="http://schemas.microsoft.com/office/drawing/2014/main" id="{2DF844B0-E6D9-71F9-2E86-09D00E5F377B}"/>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10057492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ewsNation Light Content Row 1">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853ED4F1-E9C2-929A-9996-47D30A4E74F3}"/>
              </a:ext>
            </a:extLst>
          </p:cNvPr>
          <p:cNvSpPr/>
          <p:nvPr userDrawn="1"/>
        </p:nvSpPr>
        <p:spPr>
          <a:xfrm>
            <a:off x="0" y="0"/>
            <a:ext cx="12199041" cy="1894302"/>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3F907ECA-F933-5F1E-6CD4-6F57B46E7B17}"/>
              </a:ext>
            </a:extLst>
          </p:cNvPr>
          <p:cNvSpPr/>
          <p:nvPr userDrawn="1"/>
        </p:nvSpPr>
        <p:spPr>
          <a:xfrm>
            <a:off x="-3521" y="1894302"/>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 name="logo_NN">
            <a:extLst>
              <a:ext uri="{FF2B5EF4-FFF2-40B4-BE49-F238E27FC236}">
                <a16:creationId xmlns:a16="http://schemas.microsoft.com/office/drawing/2014/main" id="{9DA8C8B6-3F1A-F994-1B34-C25894EF0BE9}"/>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5975946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sNation Light Content Row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D4BFD4-8051-91FF-46C5-A3C52C19DE78}"/>
              </a:ext>
            </a:extLst>
          </p:cNvPr>
          <p:cNvSpPr/>
          <p:nvPr userDrawn="1"/>
        </p:nvSpPr>
        <p:spPr>
          <a:xfrm>
            <a:off x="-1" y="0"/>
            <a:ext cx="12192001" cy="1239541"/>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C7DD708-22AA-90C4-5FF0-5BB497EF52B4}"/>
              </a:ext>
            </a:extLst>
          </p:cNvPr>
          <p:cNvGrpSpPr/>
          <p:nvPr userDrawn="1"/>
        </p:nvGrpSpPr>
        <p:grpSpPr>
          <a:xfrm>
            <a:off x="294535" y="300441"/>
            <a:ext cx="2879789" cy="718540"/>
            <a:chOff x="389680" y="556851"/>
            <a:chExt cx="2879789" cy="718540"/>
          </a:xfrm>
        </p:grpSpPr>
        <p:sp>
          <p:nvSpPr>
            <p:cNvPr id="4" name="TextBox 3">
              <a:extLst>
                <a:ext uri="{FF2B5EF4-FFF2-40B4-BE49-F238E27FC236}">
                  <a16:creationId xmlns:a16="http://schemas.microsoft.com/office/drawing/2014/main" id="{810A3D0C-9C71-28DA-C58F-9DDDD97F2F60}"/>
                </a:ext>
              </a:extLst>
            </p:cNvPr>
            <p:cNvSpPr txBox="1"/>
            <p:nvPr/>
          </p:nvSpPr>
          <p:spPr>
            <a:xfrm>
              <a:off x="511749" y="1030709"/>
              <a:ext cx="2643422" cy="244682"/>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90000"/>
                </a:lnSpc>
                <a:spcBef>
                  <a:spcPct val="0"/>
                </a:spcBef>
                <a:spcAft>
                  <a:spcPts val="0"/>
                </a:spcAft>
                <a:buClrTx/>
                <a:buSzTx/>
                <a:buFontTx/>
                <a:buNone/>
                <a:tabLst/>
                <a:defRPr/>
              </a:pPr>
              <a:r>
                <a:rPr kumimoji="0" lang="en-US" sz="1050" b="1" i="0" u="none" strike="noStrike" kern="1200" cap="none" spc="140" normalizeH="0" baseline="0" noProof="0">
                  <a:ln>
                    <a:noFill/>
                  </a:ln>
                  <a:solidFill>
                    <a:srgbClr val="0056EB"/>
                  </a:solidFill>
                  <a:effectLst/>
                  <a:uLnTx/>
                  <a:uFillTx/>
                  <a:latin typeface="Delight SemBd" pitchFamily="2" charset="77"/>
                  <a:ea typeface="+mn-ea"/>
                  <a:cs typeface="Arial" panose="020B0604020202020204" pitchFamily="34" charset="0"/>
                </a:rPr>
                <a:t>NEWS FOR ALL AMERICANS</a:t>
              </a:r>
            </a:p>
          </p:txBody>
        </p:sp>
        <p:pic>
          <p:nvPicPr>
            <p:cNvPr id="5" name="Picture 4">
              <a:extLst>
                <a:ext uri="{FF2B5EF4-FFF2-40B4-BE49-F238E27FC236}">
                  <a16:creationId xmlns:a16="http://schemas.microsoft.com/office/drawing/2014/main" id="{6D042C5C-3E45-77F1-71F1-640F3FDF156B}"/>
                </a:ext>
              </a:extLst>
            </p:cNvPr>
            <p:cNvPicPr>
              <a:picLocks noChangeAspect="1"/>
            </p:cNvPicPr>
            <p:nvPr/>
          </p:nvPicPr>
          <p:blipFill>
            <a:blip r:embed="rId2"/>
            <a:stretch>
              <a:fillRect/>
            </a:stretch>
          </p:blipFill>
          <p:spPr>
            <a:xfrm>
              <a:off x="389680" y="556851"/>
              <a:ext cx="2879789" cy="517462"/>
            </a:xfrm>
            <a:prstGeom prst="rect">
              <a:avLst/>
            </a:prstGeom>
          </p:spPr>
        </p:pic>
      </p:grpSp>
      <p:pic>
        <p:nvPicPr>
          <p:cNvPr id="7" name="Picture 6">
            <a:extLst>
              <a:ext uri="{FF2B5EF4-FFF2-40B4-BE49-F238E27FC236}">
                <a16:creationId xmlns:a16="http://schemas.microsoft.com/office/drawing/2014/main" id="{C4B98188-0212-40AC-9133-DFB8F6794B14}"/>
              </a:ext>
            </a:extLst>
          </p:cNvPr>
          <p:cNvPicPr>
            <a:picLocks noChangeAspect="1"/>
          </p:cNvPicPr>
          <p:nvPr userDrawn="1"/>
        </p:nvPicPr>
        <p:blipFill>
          <a:blip r:embed="rId3"/>
          <a:stretch>
            <a:fillRect/>
          </a:stretch>
        </p:blipFill>
        <p:spPr>
          <a:xfrm>
            <a:off x="8449056" y="212514"/>
            <a:ext cx="3742944" cy="1027027"/>
          </a:xfrm>
          <a:prstGeom prst="rect">
            <a:avLst/>
          </a:prstGeom>
        </p:spPr>
      </p:pic>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12" name="Rectangle 11">
            <a:extLst>
              <a:ext uri="{FF2B5EF4-FFF2-40B4-BE49-F238E27FC236}">
                <a16:creationId xmlns:a16="http://schemas.microsoft.com/office/drawing/2014/main" id="{2F858098-0074-AB3D-FA17-A2417DE4AFE7}"/>
              </a:ext>
            </a:extLst>
          </p:cNvPr>
          <p:cNvSpPr/>
          <p:nvPr userDrawn="1"/>
        </p:nvSpPr>
        <p:spPr>
          <a:xfrm>
            <a:off x="-3521" y="1222955"/>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3932213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ewsNation Light Content Row 3">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D069851-4CEC-3583-9EF9-C5ABA1155A28}"/>
              </a:ext>
            </a:extLst>
          </p:cNvPr>
          <p:cNvSpPr/>
          <p:nvPr userDrawn="1"/>
        </p:nvSpPr>
        <p:spPr>
          <a:xfrm>
            <a:off x="-1" y="1"/>
            <a:ext cx="12192001" cy="4177430"/>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DAF294C6-04DC-ED86-8DE5-E554F830B2D7}"/>
              </a:ext>
            </a:extLst>
          </p:cNvPr>
          <p:cNvSpPr/>
          <p:nvPr userDrawn="1"/>
        </p:nvSpPr>
        <p:spPr>
          <a:xfrm>
            <a:off x="-3521" y="4177430"/>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logo_NN">
            <a:extLst>
              <a:ext uri="{FF2B5EF4-FFF2-40B4-BE49-F238E27FC236}">
                <a16:creationId xmlns:a16="http://schemas.microsoft.com/office/drawing/2014/main" id="{BA80615F-1B5C-3CE4-1130-D105E90077BD}"/>
              </a:ext>
            </a:extLst>
          </p:cNvPr>
          <p:cNvPicPr>
            <a:picLocks noChangeAspect="1"/>
          </p:cNvPicPr>
          <p:nvPr userDrawn="1"/>
        </p:nvPicPr>
        <p:blipFill>
          <a:blip r:embed="rId2"/>
          <a:stretch>
            <a:fillRect/>
          </a:stretch>
        </p:blipFill>
        <p:spPr>
          <a:xfrm>
            <a:off x="290596" y="186871"/>
            <a:ext cx="751198" cy="653542"/>
          </a:xfrm>
          <a:prstGeom prst="rect">
            <a:avLst/>
          </a:prstGeom>
        </p:spPr>
      </p:pic>
    </p:spTree>
    <p:extLst>
      <p:ext uri="{BB962C8B-B14F-4D97-AF65-F5344CB8AC3E}">
        <p14:creationId xmlns:p14="http://schemas.microsoft.com/office/powerpoint/2010/main" val="2014287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ewsNation Light Content Row 4">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88E5A4A-8C42-8415-BE78-67D23193007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Picture 6">
            <a:extLst>
              <a:ext uri="{FF2B5EF4-FFF2-40B4-BE49-F238E27FC236}">
                <a16:creationId xmlns:a16="http://schemas.microsoft.com/office/drawing/2014/main" id="{25EE873C-73E3-B6E4-22FF-652FD95C96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45941" y="661714"/>
            <a:ext cx="3646059" cy="987474"/>
          </a:xfrm>
          <a:prstGeom prst="rect">
            <a:avLst/>
          </a:prstGeom>
        </p:spPr>
      </p:pic>
      <p:sp>
        <p:nvSpPr>
          <p:cNvPr id="8" name="Rectangle 7">
            <a:extLst>
              <a:ext uri="{FF2B5EF4-FFF2-40B4-BE49-F238E27FC236}">
                <a16:creationId xmlns:a16="http://schemas.microsoft.com/office/drawing/2014/main" id="{F55F7653-276F-36C4-63D8-A049666BC9E0}"/>
              </a:ext>
            </a:extLst>
          </p:cNvPr>
          <p:cNvSpPr/>
          <p:nvPr userDrawn="1"/>
        </p:nvSpPr>
        <p:spPr>
          <a:xfrm>
            <a:off x="-30480" y="3822722"/>
            <a:ext cx="12252960" cy="85195"/>
          </a:xfrm>
          <a:prstGeom prst="rect">
            <a:avLst/>
          </a:prstGeom>
          <a:solidFill>
            <a:srgbClr val="0056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C990411-E8B7-F345-1483-DB22275D0241}"/>
              </a:ext>
            </a:extLst>
          </p:cNvPr>
          <p:cNvSpPr/>
          <p:nvPr userDrawn="1"/>
        </p:nvSpPr>
        <p:spPr>
          <a:xfrm>
            <a:off x="0" y="1649188"/>
            <a:ext cx="12192000" cy="217353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logo_NN">
            <a:extLst>
              <a:ext uri="{FF2B5EF4-FFF2-40B4-BE49-F238E27FC236}">
                <a16:creationId xmlns:a16="http://schemas.microsoft.com/office/drawing/2014/main" id="{FA68ABAC-A83B-72D0-B5BF-94EA49F418CD}"/>
              </a:ext>
            </a:extLst>
          </p:cNvPr>
          <p:cNvPicPr>
            <a:picLocks noChangeAspect="1"/>
          </p:cNvPicPr>
          <p:nvPr userDrawn="1"/>
        </p:nvPicPr>
        <p:blipFill>
          <a:blip r:embed="rId3"/>
          <a:stretch>
            <a:fillRect/>
          </a:stretch>
        </p:blipFill>
        <p:spPr>
          <a:xfrm>
            <a:off x="290596" y="186871"/>
            <a:ext cx="751198" cy="653542"/>
          </a:xfrm>
          <a:prstGeom prst="rect">
            <a:avLst/>
          </a:prstGeom>
        </p:spPr>
      </p:pic>
    </p:spTree>
    <p:extLst>
      <p:ext uri="{BB962C8B-B14F-4D97-AF65-F5344CB8AC3E}">
        <p14:creationId xmlns:p14="http://schemas.microsoft.com/office/powerpoint/2010/main" val="9963115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NewsNation Light Breaker">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5FE094-E0CB-A3EE-E202-4B997D439122}"/>
              </a:ext>
            </a:extLst>
          </p:cNvPr>
          <p:cNvSpPr/>
          <p:nvPr userDrawn="1"/>
        </p:nvSpPr>
        <p:spPr>
          <a:xfrm>
            <a:off x="-1" y="0"/>
            <a:ext cx="12192001" cy="6511069"/>
          </a:xfrm>
          <a:prstGeom prst="rect">
            <a:avLst/>
          </a:prstGeom>
          <a:solidFill>
            <a:srgbClr val="F5F1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1" name="Graphic 10">
            <a:extLst>
              <a:ext uri="{FF2B5EF4-FFF2-40B4-BE49-F238E27FC236}">
                <a16:creationId xmlns:a16="http://schemas.microsoft.com/office/drawing/2014/main" id="{7F99A4E5-0163-C36E-D117-11739FA1AC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30269" y="4330823"/>
            <a:ext cx="1331461" cy="721699"/>
          </a:xfrm>
          <a:prstGeom prst="rect">
            <a:avLst/>
          </a:prstGeom>
        </p:spPr>
      </p:pic>
      <p:sp>
        <p:nvSpPr>
          <p:cNvPr id="12" name="Rectangle 11">
            <a:extLst>
              <a:ext uri="{FF2B5EF4-FFF2-40B4-BE49-F238E27FC236}">
                <a16:creationId xmlns:a16="http://schemas.microsoft.com/office/drawing/2014/main" id="{08C7C959-AB16-1589-A265-829955370111}"/>
              </a:ext>
            </a:extLst>
          </p:cNvPr>
          <p:cNvSpPr/>
          <p:nvPr userDrawn="1"/>
        </p:nvSpPr>
        <p:spPr>
          <a:xfrm>
            <a:off x="-3521" y="6511069"/>
            <a:ext cx="12199041" cy="595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52023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ight Breaker">
    <p:bg>
      <p:bgPr>
        <a:solidFill>
          <a:srgbClr val="0C6AC0"/>
        </a:solidFill>
        <a:effectLst/>
      </p:bgPr>
    </p:bg>
    <p:spTree>
      <p:nvGrpSpPr>
        <p:cNvPr id="1" name=""/>
        <p:cNvGrpSpPr/>
        <p:nvPr/>
      </p:nvGrpSpPr>
      <p:grpSpPr>
        <a:xfrm>
          <a:off x="0" y="0"/>
          <a:ext cx="0" cy="0"/>
          <a:chOff x="0" y="0"/>
          <a:chExt cx="0" cy="0"/>
        </a:xfrm>
      </p:grpSpPr>
      <p:pic>
        <p:nvPicPr>
          <p:cNvPr id="4" name="Background-Pinstripes">
            <a:extLst>
              <a:ext uri="{FF2B5EF4-FFF2-40B4-BE49-F238E27FC236}">
                <a16:creationId xmlns:a16="http://schemas.microsoft.com/office/drawing/2014/main" id="{38EC9254-861D-78BA-5AB5-35EF4B517703}"/>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86000" contrast="44000"/>
                    </a14:imgEffect>
                  </a14:imgLayer>
                </a14:imgProps>
              </a:ext>
            </a:extLst>
          </a:blip>
          <a:srcRect b="4876"/>
          <a:stretch/>
        </p:blipFill>
        <p:spPr>
          <a:xfrm>
            <a:off x="0" y="-3"/>
            <a:ext cx="12195520" cy="6525539"/>
          </a:xfrm>
          <a:prstGeom prst="rect">
            <a:avLst/>
          </a:prstGeom>
        </p:spPr>
      </p:pic>
      <p:sp>
        <p:nvSpPr>
          <p:cNvPr id="5" name="Rectangle 4">
            <a:extLst>
              <a:ext uri="{FF2B5EF4-FFF2-40B4-BE49-F238E27FC236}">
                <a16:creationId xmlns:a16="http://schemas.microsoft.com/office/drawing/2014/main" id="{26D9B264-C5A2-E275-EE2B-10A720A37C5D}"/>
              </a:ext>
            </a:extLst>
          </p:cNvPr>
          <p:cNvSpPr/>
          <p:nvPr userDrawn="1"/>
        </p:nvSpPr>
        <p:spPr>
          <a:xfrm>
            <a:off x="7620" y="6525536"/>
            <a:ext cx="12199041" cy="5958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2822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CW Content Column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6032623"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92558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CW Content Column 2">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2" name="Rectangle 1">
            <a:extLst>
              <a:ext uri="{FF2B5EF4-FFF2-40B4-BE49-F238E27FC236}">
                <a16:creationId xmlns:a16="http://schemas.microsoft.com/office/drawing/2014/main" id="{42F3AE6D-4533-3D95-283B-17228B4473BF}"/>
              </a:ext>
            </a:extLst>
          </p:cNvPr>
          <p:cNvSpPr/>
          <p:nvPr userDrawn="1"/>
        </p:nvSpPr>
        <p:spPr>
          <a:xfrm>
            <a:off x="4093" y="0"/>
            <a:ext cx="4087261"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100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CW Dark 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8" name="Rectangle 7">
            <a:extLst>
              <a:ext uri="{FF2B5EF4-FFF2-40B4-BE49-F238E27FC236}">
                <a16:creationId xmlns:a16="http://schemas.microsoft.com/office/drawing/2014/main" id="{55E8A6F5-DFC2-3F6B-5720-307BC2A09179}"/>
              </a:ext>
            </a:extLst>
          </p:cNvPr>
          <p:cNvSpPr/>
          <p:nvPr userDrawn="1"/>
        </p:nvSpPr>
        <p:spPr>
          <a:xfrm>
            <a:off x="1" y="0"/>
            <a:ext cx="12191999" cy="6858000"/>
          </a:xfrm>
          <a:prstGeom prst="rect">
            <a:avLst/>
          </a:prstGeom>
          <a:solidFill>
            <a:srgbClr val="0020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2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ck/White Content Column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92FB32-E189-1569-8336-2431A94527A2}"/>
              </a:ext>
            </a:extLst>
          </p:cNvPr>
          <p:cNvSpPr/>
          <p:nvPr userDrawn="1"/>
        </p:nvSpPr>
        <p:spPr>
          <a:xfrm>
            <a:off x="1" y="0"/>
            <a:ext cx="4863143"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pic>
        <p:nvPicPr>
          <p:cNvPr id="3" name="Logo-NMG-gold">
            <a:extLst>
              <a:ext uri="{FF2B5EF4-FFF2-40B4-BE49-F238E27FC236}">
                <a16:creationId xmlns:a16="http://schemas.microsoft.com/office/drawing/2014/main" id="{AB73767B-8923-5FDD-D55A-EA79ADA64998}"/>
              </a:ext>
            </a:extLst>
          </p:cNvPr>
          <p:cNvPicPr>
            <a:picLocks noChangeAspect="1"/>
          </p:cNvPicPr>
          <p:nvPr userDrawn="1"/>
        </p:nvPicPr>
        <p:blipFill>
          <a:blip r:embed="rId2">
            <a:lum bright="100000"/>
          </a:blip>
          <a:stretch>
            <a:fillRect/>
          </a:stretch>
        </p:blipFill>
        <p:spPr>
          <a:xfrm>
            <a:off x="378896" y="332701"/>
            <a:ext cx="898809" cy="449405"/>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4" name="Stripes-R Corner-gold">
            <a:extLst>
              <a:ext uri="{FF2B5EF4-FFF2-40B4-BE49-F238E27FC236}">
                <a16:creationId xmlns:a16="http://schemas.microsoft.com/office/drawing/2014/main" id="{BCDFA1C6-7D81-AA69-9228-1C55D13CB130}"/>
              </a:ext>
            </a:extLst>
          </p:cNvPr>
          <p:cNvPicPr>
            <a:picLocks noChangeAspect="1"/>
          </p:cNvPicPr>
          <p:nvPr userDrawn="1"/>
        </p:nvPicPr>
        <p:blipFill>
          <a:blip r:embed="rId3"/>
          <a:stretch>
            <a:fillRect/>
          </a:stretch>
        </p:blipFill>
        <p:spPr>
          <a:xfrm>
            <a:off x="1217082" y="5862968"/>
            <a:ext cx="3646062" cy="1000443"/>
          </a:xfrm>
          <a:prstGeom prst="rect">
            <a:avLst/>
          </a:prstGeom>
        </p:spPr>
      </p:pic>
    </p:spTree>
    <p:extLst>
      <p:ext uri="{BB962C8B-B14F-4D97-AF65-F5344CB8AC3E}">
        <p14:creationId xmlns:p14="http://schemas.microsoft.com/office/powerpoint/2010/main" val="20299142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CW White Content 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D20C1D9-6705-03F2-84EA-373E113DC7C4}"/>
              </a:ext>
            </a:extLst>
          </p:cNvPr>
          <p:cNvSpPr>
            <a:spLocks noGrp="1"/>
          </p:cNvSpPr>
          <p:nvPr>
            <p:ph type="sldNum" sz="quarter" idx="4"/>
          </p:nvPr>
        </p:nvSpPr>
        <p:spPr>
          <a:xfrm>
            <a:off x="9311707"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grpSp>
        <p:nvGrpSpPr>
          <p:cNvPr id="2" name="Group 1">
            <a:extLst>
              <a:ext uri="{FF2B5EF4-FFF2-40B4-BE49-F238E27FC236}">
                <a16:creationId xmlns:a16="http://schemas.microsoft.com/office/drawing/2014/main" id="{BCD24B71-5626-5ACF-3959-4FF3F730DECE}"/>
              </a:ext>
            </a:extLst>
          </p:cNvPr>
          <p:cNvGrpSpPr/>
          <p:nvPr userDrawn="1"/>
        </p:nvGrpSpPr>
        <p:grpSpPr>
          <a:xfrm>
            <a:off x="286240" y="6331872"/>
            <a:ext cx="1077401" cy="286643"/>
            <a:chOff x="286240" y="6331872"/>
            <a:chExt cx="1077401" cy="286643"/>
          </a:xfrm>
        </p:grpSpPr>
        <p:pic>
          <p:nvPicPr>
            <p:cNvPr id="3" name="Picture 2">
              <a:extLst>
                <a:ext uri="{FF2B5EF4-FFF2-40B4-BE49-F238E27FC236}">
                  <a16:creationId xmlns:a16="http://schemas.microsoft.com/office/drawing/2014/main" id="{14E8E20B-F32C-B955-D052-07A543386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40" y="6421820"/>
              <a:ext cx="376850" cy="165060"/>
            </a:xfrm>
            <a:prstGeom prst="rect">
              <a:avLst/>
            </a:prstGeom>
          </p:spPr>
        </p:pic>
        <p:pic>
          <p:nvPicPr>
            <p:cNvPr id="5" name="Picture 4" descr="A logo of a wrestling team&#10;&#10;Description automatically generated">
              <a:extLst>
                <a:ext uri="{FF2B5EF4-FFF2-40B4-BE49-F238E27FC236}">
                  <a16:creationId xmlns:a16="http://schemas.microsoft.com/office/drawing/2014/main" id="{C4662921-2C84-6417-E2F6-296EF7504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933" y="6331872"/>
              <a:ext cx="556708" cy="255008"/>
            </a:xfrm>
            <a:prstGeom prst="rect">
              <a:avLst/>
            </a:prstGeom>
          </p:spPr>
        </p:pic>
        <p:cxnSp>
          <p:nvCxnSpPr>
            <p:cNvPr id="6" name="Straight Connector 5">
              <a:extLst>
                <a:ext uri="{FF2B5EF4-FFF2-40B4-BE49-F238E27FC236}">
                  <a16:creationId xmlns:a16="http://schemas.microsoft.com/office/drawing/2014/main" id="{7FDEC0C6-721E-AD08-D834-AE580BC515DF}"/>
                </a:ext>
              </a:extLst>
            </p:cNvPr>
            <p:cNvCxnSpPr/>
            <p:nvPr/>
          </p:nvCxnSpPr>
          <p:spPr>
            <a:xfrm>
              <a:off x="759581" y="6407306"/>
              <a:ext cx="0" cy="211209"/>
            </a:xfrm>
            <a:prstGeom prst="line">
              <a:avLst/>
            </a:prstGeom>
            <a:ln w="254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4600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90E62-8877-A61D-8870-39D7E478F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64D00C-F1A7-2200-5584-360CD97716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0A2C8059-0547-50BB-87E6-F5C763901E82}"/>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40519222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C009A593-BF3E-4DCF-4210-55F91DF2C0C4}"/>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4" name="Slide Number Placeholder 5">
            <a:extLst>
              <a:ext uri="{FF2B5EF4-FFF2-40B4-BE49-F238E27FC236}">
                <a16:creationId xmlns:a16="http://schemas.microsoft.com/office/drawing/2014/main" id="{CBBFF7DA-08F7-2CD5-6695-C5F23BA3B596}"/>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2270832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Header &amp; Text">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CD802-D0A0-4EAC-8222-78FFDDD76A75}"/>
              </a:ext>
            </a:extLst>
          </p:cNvPr>
          <p:cNvSpPr>
            <a:spLocks noGrp="1"/>
          </p:cNvSpPr>
          <p:nvPr>
            <p:ph sz="quarter" idx="10"/>
          </p:nvPr>
        </p:nvSpPr>
        <p:spPr>
          <a:xfrm>
            <a:off x="838200" y="1579362"/>
            <a:ext cx="10515600" cy="4643638"/>
          </a:xfrm>
          <a:prstGeom prst="rect">
            <a:avLst/>
          </a:prstGeom>
        </p:spPr>
        <p:txBody>
          <a:bodyPr/>
          <a:lstStyle>
            <a:lvl1pPr>
              <a:buClr>
                <a:srgbClr val="1C97A6"/>
              </a:buClr>
              <a:buFont typeface="Wingdings" pitchFamily="2" charset="2"/>
              <a:buChar char="§"/>
              <a:defRPr sz="2200">
                <a:latin typeface="Helvetica Neue" panose="02000503000000020004" pitchFamily="2" charset="0"/>
                <a:ea typeface="Helvetica Neue" panose="02000503000000020004" pitchFamily="2" charset="0"/>
                <a:cs typeface="Helvetica Neue" panose="02000503000000020004" pitchFamily="2" charset="0"/>
              </a:defRPr>
            </a:lvl1pPr>
            <a:lvl2pPr>
              <a:buClr>
                <a:srgbClr val="1C97A6"/>
              </a:buClr>
              <a:buFont typeface="Wingdings" pitchFamily="2" charset="2"/>
              <a:buChar char="§"/>
              <a:defRPr sz="1800">
                <a:latin typeface="Helvetica Neue" panose="02000503000000020004" pitchFamily="2" charset="0"/>
                <a:ea typeface="Helvetica Neue" panose="02000503000000020004" pitchFamily="2" charset="0"/>
                <a:cs typeface="Helvetica Neue" panose="02000503000000020004" pitchFamily="2" charset="0"/>
              </a:defRPr>
            </a:lvl2pPr>
            <a:lvl3pPr>
              <a:buClr>
                <a:srgbClr val="1C97A6"/>
              </a:buClr>
              <a:buFont typeface="Wingdings" pitchFamily="2" charset="2"/>
              <a:buChar char="§"/>
              <a:defRPr sz="1500">
                <a:latin typeface="Helvetica Neue" panose="02000503000000020004" pitchFamily="2" charset="0"/>
                <a:ea typeface="Helvetica Neue" panose="02000503000000020004" pitchFamily="2" charset="0"/>
                <a:cs typeface="Helvetica Neue" panose="02000503000000020004" pitchFamily="2" charset="0"/>
              </a:defRPr>
            </a:lvl3pPr>
            <a:lvl4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4pPr>
            <a:lvl5pPr>
              <a:buClr>
                <a:srgbClr val="1C97A6"/>
              </a:buClr>
              <a:buFont typeface="Wingdings" pitchFamily="2" charset="2"/>
              <a:buChar char="§"/>
              <a:defRPr>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87BCB8BF-DA17-4856-91E9-77C601F2B139}"/>
              </a:ext>
            </a:extLst>
          </p:cNvPr>
          <p:cNvSpPr>
            <a:spLocks noGrp="1"/>
          </p:cNvSpPr>
          <p:nvPr>
            <p:ph type="title" hasCustomPrompt="1"/>
          </p:nvPr>
        </p:nvSpPr>
        <p:spPr>
          <a:xfrm>
            <a:off x="838200" y="635000"/>
            <a:ext cx="10515600" cy="700115"/>
          </a:xfrm>
          <a:prstGeom prst="rect">
            <a:avLst/>
          </a:prstGeom>
        </p:spPr>
        <p:txBody>
          <a:bodyPr anchor="ctr"/>
          <a:lstStyle>
            <a:lvl1pPr algn="ctr">
              <a:defRPr sz="4800" b="1">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Header Goes Here</a:t>
            </a:r>
          </a:p>
        </p:txBody>
      </p:sp>
      <p:sp>
        <p:nvSpPr>
          <p:cNvPr id="3" name="TextBox 2">
            <a:extLst>
              <a:ext uri="{FF2B5EF4-FFF2-40B4-BE49-F238E27FC236}">
                <a16:creationId xmlns:a16="http://schemas.microsoft.com/office/drawing/2014/main" id="{745F54BF-0099-714C-9197-956EA9EF2D8C}"/>
              </a:ext>
            </a:extLst>
          </p:cNvPr>
          <p:cNvSpPr txBox="1"/>
          <p:nvPr/>
        </p:nvSpPr>
        <p:spPr>
          <a:xfrm>
            <a:off x="2388358" y="4094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9B9C118B-D4A4-9449-AF26-F37FB1770A8C}"/>
              </a:ext>
            </a:extLst>
          </p:cNvPr>
          <p:cNvSpPr txBox="1"/>
          <p:nvPr/>
        </p:nvSpPr>
        <p:spPr>
          <a:xfrm>
            <a:off x="2388358" y="40943"/>
            <a:ext cx="184731" cy="369332"/>
          </a:xfrm>
          <a:prstGeom prst="rect">
            <a:avLst/>
          </a:prstGeom>
          <a:noFill/>
        </p:spPr>
        <p:txBody>
          <a:bodyPr wrap="none" rtlCol="0">
            <a:spAutoFit/>
          </a:bodyPr>
          <a:lstStyle/>
          <a:p>
            <a:endParaRPr lang="en-US"/>
          </a:p>
        </p:txBody>
      </p:sp>
      <p:grpSp>
        <p:nvGrpSpPr>
          <p:cNvPr id="12" name="Group 11">
            <a:extLst>
              <a:ext uri="{FF2B5EF4-FFF2-40B4-BE49-F238E27FC236}">
                <a16:creationId xmlns:a16="http://schemas.microsoft.com/office/drawing/2014/main" id="{E7727DE7-5280-BA48-9B1C-F3DB57A289E9}"/>
              </a:ext>
            </a:extLst>
          </p:cNvPr>
          <p:cNvGrpSpPr/>
          <p:nvPr userDrawn="1"/>
        </p:nvGrpSpPr>
        <p:grpSpPr>
          <a:xfrm>
            <a:off x="-84150" y="5259182"/>
            <a:ext cx="2506505" cy="1486267"/>
            <a:chOff x="-118147" y="4492469"/>
            <a:chExt cx="3792473" cy="2248799"/>
          </a:xfrm>
        </p:grpSpPr>
        <p:sp>
          <p:nvSpPr>
            <p:cNvPr id="8" name="Diagonal Stripe 7">
              <a:extLst>
                <a:ext uri="{FF2B5EF4-FFF2-40B4-BE49-F238E27FC236}">
                  <a16:creationId xmlns:a16="http://schemas.microsoft.com/office/drawing/2014/main" id="{6F3D87D7-2BC0-E043-834A-ADF1B61533C7}"/>
                </a:ext>
              </a:extLst>
            </p:cNvPr>
            <p:cNvSpPr/>
            <p:nvPr/>
          </p:nvSpPr>
          <p:spPr>
            <a:xfrm rot="10800000" flipH="1">
              <a:off x="3868" y="4492469"/>
              <a:ext cx="2946557" cy="2248798"/>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cxnSp>
          <p:nvCxnSpPr>
            <p:cNvPr id="9" name="Straight Connector 8">
              <a:extLst>
                <a:ext uri="{FF2B5EF4-FFF2-40B4-BE49-F238E27FC236}">
                  <a16:creationId xmlns:a16="http://schemas.microsoft.com/office/drawing/2014/main" id="{90375087-6880-5E40-A97A-B460C80A7816}"/>
                </a:ext>
              </a:extLst>
            </p:cNvPr>
            <p:cNvCxnSpPr>
              <a:cxnSpLocks/>
            </p:cNvCxnSpPr>
            <p:nvPr/>
          </p:nvCxnSpPr>
          <p:spPr>
            <a:xfrm rot="10800000" flipH="1" flipV="1">
              <a:off x="914333" y="6129129"/>
              <a:ext cx="788107" cy="612139"/>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 name="Parallelogram 9">
              <a:extLst>
                <a:ext uri="{FF2B5EF4-FFF2-40B4-BE49-F238E27FC236}">
                  <a16:creationId xmlns:a16="http://schemas.microsoft.com/office/drawing/2014/main" id="{80B2672A-F22C-7147-9B8B-65CED4CB6B58}"/>
                </a:ext>
              </a:extLst>
            </p:cNvPr>
            <p:cNvSpPr/>
            <p:nvPr/>
          </p:nvSpPr>
          <p:spPr>
            <a:xfrm rot="12978838" flipH="1">
              <a:off x="-118147" y="5835770"/>
              <a:ext cx="860142" cy="143582"/>
            </a:xfrm>
            <a:prstGeom prst="parallelogram">
              <a:avLst>
                <a:gd name="adj" fmla="val 72003"/>
              </a:avLst>
            </a:prstGeom>
            <a:solidFill>
              <a:srgbClr val="1C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arallelogram 10">
              <a:extLst>
                <a:ext uri="{FF2B5EF4-FFF2-40B4-BE49-F238E27FC236}">
                  <a16:creationId xmlns:a16="http://schemas.microsoft.com/office/drawing/2014/main" id="{A3EB1AA9-0EBD-6349-AEF9-D4C99DBAB46C}"/>
                </a:ext>
              </a:extLst>
            </p:cNvPr>
            <p:cNvSpPr/>
            <p:nvPr/>
          </p:nvSpPr>
          <p:spPr>
            <a:xfrm rot="10800000" flipH="1">
              <a:off x="2226526" y="6102204"/>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a:p>
          </p:txBody>
        </p:sp>
      </p:grpSp>
      <p:sp>
        <p:nvSpPr>
          <p:cNvPr id="13" name="TextBox 12">
            <a:extLst>
              <a:ext uri="{FF2B5EF4-FFF2-40B4-BE49-F238E27FC236}">
                <a16:creationId xmlns:a16="http://schemas.microsoft.com/office/drawing/2014/main" id="{9B81C564-7FAA-1848-8C9B-9AEF9D4AABA1}"/>
              </a:ext>
            </a:extLst>
          </p:cNvPr>
          <p:cNvSpPr txBox="1"/>
          <p:nvPr userDrawn="1"/>
        </p:nvSpPr>
        <p:spPr>
          <a:xfrm>
            <a:off x="2388358" y="4094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14109307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2" name="Title 1"/>
          <p:cNvSpPr>
            <a:spLocks noGrp="1"/>
          </p:cNvSpPr>
          <p:nvPr>
            <p:ph type="title"/>
          </p:nvPr>
        </p:nvSpPr>
        <p:spPr>
          <a:xfrm>
            <a:off x="355600" y="243841"/>
            <a:ext cx="11480800" cy="923329"/>
          </a:xfrm>
        </p:spPr>
        <p:txBody>
          <a:bodyPr/>
          <a:lstStyle/>
          <a:p>
            <a:r>
              <a:rPr lang="en-US"/>
              <a:t>Click to edit Master title style</a:t>
            </a:r>
          </a:p>
        </p:txBody>
      </p:sp>
      <p:sp>
        <p:nvSpPr>
          <p:cNvPr id="26" name="Footer Placeholder 25"/>
          <p:cNvSpPr>
            <a:spLocks noGrp="1"/>
          </p:cNvSpPr>
          <p:nvPr>
            <p:ph type="ftr" sz="quarter" idx="12"/>
          </p:nvPr>
        </p:nvSpPr>
        <p:spPr/>
        <p:txBody>
          <a:bodyPr/>
          <a:lstStyle/>
          <a:p>
            <a:r>
              <a:rPr lang="en-US"/>
              <a:t>Source:</a:t>
            </a:r>
          </a:p>
        </p:txBody>
      </p:sp>
      <p:sp>
        <p:nvSpPr>
          <p:cNvPr id="27" name="Slide Number Placeholder 26"/>
          <p:cNvSpPr>
            <a:spLocks noGrp="1"/>
          </p:cNvSpPr>
          <p:nvPr>
            <p:ph type="sldNum" sz="quarter" idx="13"/>
          </p:nvPr>
        </p:nvSpPr>
        <p:spPr/>
        <p:txBody>
          <a:bodyPr/>
          <a:lstStyle/>
          <a:p>
            <a:fld id="{C24CE0DD-0081-7A4A-817B-7ACC0C2B4AAB}" type="slidenum">
              <a:rPr lang="en-US" smtClean="0"/>
              <a:pPr/>
              <a:t>‹#›</a:t>
            </a:fld>
            <a:endParaRPr lang="en-US"/>
          </a:p>
        </p:txBody>
      </p:sp>
      <p:grpSp>
        <p:nvGrpSpPr>
          <p:cNvPr id="5" name="Group 4">
            <a:extLst>
              <a:ext uri="{FF2B5EF4-FFF2-40B4-BE49-F238E27FC236}">
                <a16:creationId xmlns:a16="http://schemas.microsoft.com/office/drawing/2014/main" id="{71E71C97-8CE7-0942-9A4A-15CC5675939E}"/>
              </a:ext>
            </a:extLst>
          </p:cNvPr>
          <p:cNvGrpSpPr/>
          <p:nvPr userDrawn="1"/>
        </p:nvGrpSpPr>
        <p:grpSpPr>
          <a:xfrm rot="10472805">
            <a:off x="-42889" y="-23707"/>
            <a:ext cx="2378257" cy="2317811"/>
            <a:chOff x="3300413" y="2217738"/>
            <a:chExt cx="1811337" cy="1765300"/>
          </a:xfrm>
          <a:solidFill>
            <a:schemeClr val="bg1">
              <a:lumMod val="85000"/>
              <a:alpha val="56000"/>
            </a:schemeClr>
          </a:solidFill>
        </p:grpSpPr>
        <p:sp>
          <p:nvSpPr>
            <p:cNvPr id="6" name="Freeform 3">
              <a:extLst>
                <a:ext uri="{FF2B5EF4-FFF2-40B4-BE49-F238E27FC236}">
                  <a16:creationId xmlns:a16="http://schemas.microsoft.com/office/drawing/2014/main" id="{937ADC04-12FE-2246-A61B-E746F8B1CABA}"/>
                </a:ext>
              </a:extLst>
            </p:cNvPr>
            <p:cNvSpPr>
              <a:spLocks noChangeArrowheads="1"/>
            </p:cNvSpPr>
            <p:nvPr/>
          </p:nvSpPr>
          <p:spPr bwMode="auto">
            <a:xfrm>
              <a:off x="4829175" y="2217738"/>
              <a:ext cx="239713" cy="239712"/>
            </a:xfrm>
            <a:custGeom>
              <a:avLst/>
              <a:gdLst>
                <a:gd name="T0" fmla="*/ 109 w 667"/>
                <a:gd name="T1" fmla="*/ 134 h 667"/>
                <a:gd name="T2" fmla="*/ 134 w 667"/>
                <a:gd name="T3" fmla="*/ 556 h 667"/>
                <a:gd name="T4" fmla="*/ 556 w 667"/>
                <a:gd name="T5" fmla="*/ 531 h 667"/>
                <a:gd name="T6" fmla="*/ 531 w 667"/>
                <a:gd name="T7" fmla="*/ 110 h 667"/>
                <a:gd name="T8" fmla="*/ 109 w 667"/>
                <a:gd name="T9" fmla="*/ 134 h 667"/>
              </a:gdLst>
              <a:ahLst/>
              <a:cxnLst>
                <a:cxn ang="0">
                  <a:pos x="T0" y="T1"/>
                </a:cxn>
                <a:cxn ang="0">
                  <a:pos x="T2" y="T3"/>
                </a:cxn>
                <a:cxn ang="0">
                  <a:pos x="T4" y="T5"/>
                </a:cxn>
                <a:cxn ang="0">
                  <a:pos x="T6" y="T7"/>
                </a:cxn>
                <a:cxn ang="0">
                  <a:pos x="T8" y="T9"/>
                </a:cxn>
              </a:cxnLst>
              <a:rect l="0" t="0" r="r" b="b"/>
              <a:pathLst>
                <a:path w="667" h="667">
                  <a:moveTo>
                    <a:pt x="109" y="134"/>
                  </a:moveTo>
                  <a:cubicBezTo>
                    <a:pt x="0" y="258"/>
                    <a:pt x="11" y="447"/>
                    <a:pt x="134" y="556"/>
                  </a:cubicBezTo>
                  <a:cubicBezTo>
                    <a:pt x="258" y="666"/>
                    <a:pt x="447" y="655"/>
                    <a:pt x="556" y="531"/>
                  </a:cubicBezTo>
                  <a:cubicBezTo>
                    <a:pt x="666" y="408"/>
                    <a:pt x="655" y="219"/>
                    <a:pt x="531" y="110"/>
                  </a:cubicBezTo>
                  <a:cubicBezTo>
                    <a:pt x="408" y="0"/>
                    <a:pt x="219" y="11"/>
                    <a:pt x="109" y="134"/>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7" name="Freeform 4">
              <a:extLst>
                <a:ext uri="{FF2B5EF4-FFF2-40B4-BE49-F238E27FC236}">
                  <a16:creationId xmlns:a16="http://schemas.microsoft.com/office/drawing/2014/main" id="{C0A9CB19-34F4-6241-8874-A6B042C23DA8}"/>
                </a:ext>
              </a:extLst>
            </p:cNvPr>
            <p:cNvSpPr>
              <a:spLocks noChangeArrowheads="1"/>
            </p:cNvSpPr>
            <p:nvPr/>
          </p:nvSpPr>
          <p:spPr bwMode="auto">
            <a:xfrm>
              <a:off x="4389438" y="2224088"/>
              <a:ext cx="234950" cy="234950"/>
            </a:xfrm>
            <a:custGeom>
              <a:avLst/>
              <a:gdLst>
                <a:gd name="T0" fmla="*/ 63 w 653"/>
                <a:gd name="T1" fmla="*/ 212 h 653"/>
                <a:gd name="T2" fmla="*/ 213 w 653"/>
                <a:gd name="T3" fmla="*/ 589 h 653"/>
                <a:gd name="T4" fmla="*/ 589 w 653"/>
                <a:gd name="T5" fmla="*/ 439 h 653"/>
                <a:gd name="T6" fmla="*/ 439 w 653"/>
                <a:gd name="T7" fmla="*/ 62 h 653"/>
                <a:gd name="T8" fmla="*/ 63 w 653"/>
                <a:gd name="T9" fmla="*/ 212 h 653"/>
              </a:gdLst>
              <a:ahLst/>
              <a:cxnLst>
                <a:cxn ang="0">
                  <a:pos x="T0" y="T1"/>
                </a:cxn>
                <a:cxn ang="0">
                  <a:pos x="T2" y="T3"/>
                </a:cxn>
                <a:cxn ang="0">
                  <a:pos x="T4" y="T5"/>
                </a:cxn>
                <a:cxn ang="0">
                  <a:pos x="T6" y="T7"/>
                </a:cxn>
                <a:cxn ang="0">
                  <a:pos x="T8" y="T9"/>
                </a:cxn>
              </a:cxnLst>
              <a:rect l="0" t="0" r="r" b="b"/>
              <a:pathLst>
                <a:path w="653" h="653">
                  <a:moveTo>
                    <a:pt x="63" y="212"/>
                  </a:moveTo>
                  <a:cubicBezTo>
                    <a:pt x="0" y="358"/>
                    <a:pt x="67" y="527"/>
                    <a:pt x="213" y="589"/>
                  </a:cubicBezTo>
                  <a:cubicBezTo>
                    <a:pt x="358" y="652"/>
                    <a:pt x="527" y="584"/>
                    <a:pt x="589" y="439"/>
                  </a:cubicBezTo>
                  <a:cubicBezTo>
                    <a:pt x="652" y="293"/>
                    <a:pt x="584" y="125"/>
                    <a:pt x="439" y="62"/>
                  </a:cubicBezTo>
                  <a:cubicBezTo>
                    <a:pt x="294" y="0"/>
                    <a:pt x="126" y="67"/>
                    <a:pt x="63" y="2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8" name="Freeform 5">
              <a:extLst>
                <a:ext uri="{FF2B5EF4-FFF2-40B4-BE49-F238E27FC236}">
                  <a16:creationId xmlns:a16="http://schemas.microsoft.com/office/drawing/2014/main" id="{2A2CEFD6-08EA-5444-BF4D-4D7ABA99E1EC}"/>
                </a:ext>
              </a:extLst>
            </p:cNvPr>
            <p:cNvSpPr>
              <a:spLocks noChangeArrowheads="1"/>
            </p:cNvSpPr>
            <p:nvPr/>
          </p:nvSpPr>
          <p:spPr bwMode="auto">
            <a:xfrm>
              <a:off x="3998913" y="2374900"/>
              <a:ext cx="207962" cy="207963"/>
            </a:xfrm>
            <a:custGeom>
              <a:avLst/>
              <a:gdLst>
                <a:gd name="T0" fmla="*/ 15 w 577"/>
                <a:gd name="T1" fmla="*/ 263 h 577"/>
                <a:gd name="T2" fmla="*/ 262 w 577"/>
                <a:gd name="T3" fmla="*/ 562 h 577"/>
                <a:gd name="T4" fmla="*/ 562 w 577"/>
                <a:gd name="T5" fmla="*/ 315 h 577"/>
                <a:gd name="T6" fmla="*/ 314 w 577"/>
                <a:gd name="T7" fmla="*/ 15 h 577"/>
                <a:gd name="T8" fmla="*/ 15 w 577"/>
                <a:gd name="T9" fmla="*/ 263 h 577"/>
              </a:gdLst>
              <a:ahLst/>
              <a:cxnLst>
                <a:cxn ang="0">
                  <a:pos x="T0" y="T1"/>
                </a:cxn>
                <a:cxn ang="0">
                  <a:pos x="T2" y="T3"/>
                </a:cxn>
                <a:cxn ang="0">
                  <a:pos x="T4" y="T5"/>
                </a:cxn>
                <a:cxn ang="0">
                  <a:pos x="T6" y="T7"/>
                </a:cxn>
                <a:cxn ang="0">
                  <a:pos x="T8" y="T9"/>
                </a:cxn>
              </a:cxnLst>
              <a:rect l="0" t="0" r="r" b="b"/>
              <a:pathLst>
                <a:path w="577" h="577">
                  <a:moveTo>
                    <a:pt x="15" y="263"/>
                  </a:moveTo>
                  <a:cubicBezTo>
                    <a:pt x="0" y="414"/>
                    <a:pt x="110" y="547"/>
                    <a:pt x="262" y="562"/>
                  </a:cubicBezTo>
                  <a:cubicBezTo>
                    <a:pt x="413" y="576"/>
                    <a:pt x="547" y="466"/>
                    <a:pt x="562" y="315"/>
                  </a:cubicBezTo>
                  <a:cubicBezTo>
                    <a:pt x="576" y="163"/>
                    <a:pt x="465" y="29"/>
                    <a:pt x="314" y="15"/>
                  </a:cubicBezTo>
                  <a:cubicBezTo>
                    <a:pt x="162" y="0"/>
                    <a:pt x="29" y="111"/>
                    <a:pt x="15" y="2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9" name="Freeform 6">
              <a:extLst>
                <a:ext uri="{FF2B5EF4-FFF2-40B4-BE49-F238E27FC236}">
                  <a16:creationId xmlns:a16="http://schemas.microsoft.com/office/drawing/2014/main" id="{EA1B0564-FE0A-EB46-B907-7EC519EF2257}"/>
                </a:ext>
              </a:extLst>
            </p:cNvPr>
            <p:cNvSpPr>
              <a:spLocks noChangeArrowheads="1"/>
            </p:cNvSpPr>
            <p:nvPr/>
          </p:nvSpPr>
          <p:spPr bwMode="auto">
            <a:xfrm>
              <a:off x="3662363" y="2622550"/>
              <a:ext cx="207962" cy="207963"/>
            </a:xfrm>
            <a:custGeom>
              <a:avLst/>
              <a:gdLst>
                <a:gd name="T0" fmla="*/ 30 w 576"/>
                <a:gd name="T1" fmla="*/ 342 h 576"/>
                <a:gd name="T2" fmla="*/ 342 w 576"/>
                <a:gd name="T3" fmla="*/ 545 h 576"/>
                <a:gd name="T4" fmla="*/ 545 w 576"/>
                <a:gd name="T5" fmla="*/ 233 h 576"/>
                <a:gd name="T6" fmla="*/ 233 w 576"/>
                <a:gd name="T7" fmla="*/ 30 h 576"/>
                <a:gd name="T8" fmla="*/ 30 w 576"/>
                <a:gd name="T9" fmla="*/ 342 h 576"/>
              </a:gdLst>
              <a:ahLst/>
              <a:cxnLst>
                <a:cxn ang="0">
                  <a:pos x="T0" y="T1"/>
                </a:cxn>
                <a:cxn ang="0">
                  <a:pos x="T2" y="T3"/>
                </a:cxn>
                <a:cxn ang="0">
                  <a:pos x="T4" y="T5"/>
                </a:cxn>
                <a:cxn ang="0">
                  <a:pos x="T6" y="T7"/>
                </a:cxn>
                <a:cxn ang="0">
                  <a:pos x="T8" y="T9"/>
                </a:cxn>
              </a:cxnLst>
              <a:rect l="0" t="0" r="r" b="b"/>
              <a:pathLst>
                <a:path w="576" h="576">
                  <a:moveTo>
                    <a:pt x="30" y="342"/>
                  </a:moveTo>
                  <a:cubicBezTo>
                    <a:pt x="60" y="484"/>
                    <a:pt x="200" y="575"/>
                    <a:pt x="342" y="545"/>
                  </a:cubicBezTo>
                  <a:cubicBezTo>
                    <a:pt x="484" y="515"/>
                    <a:pt x="575" y="375"/>
                    <a:pt x="545" y="233"/>
                  </a:cubicBezTo>
                  <a:cubicBezTo>
                    <a:pt x="515" y="91"/>
                    <a:pt x="375" y="0"/>
                    <a:pt x="233" y="30"/>
                  </a:cubicBezTo>
                  <a:cubicBezTo>
                    <a:pt x="91" y="60"/>
                    <a:pt x="0" y="199"/>
                    <a:pt x="30" y="34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0" name="Freeform 7">
              <a:extLst>
                <a:ext uri="{FF2B5EF4-FFF2-40B4-BE49-F238E27FC236}">
                  <a16:creationId xmlns:a16="http://schemas.microsoft.com/office/drawing/2014/main" id="{338DD025-4ED7-7E42-AF0C-CF4674DB9ED1}"/>
                </a:ext>
              </a:extLst>
            </p:cNvPr>
            <p:cNvSpPr>
              <a:spLocks noChangeArrowheads="1"/>
            </p:cNvSpPr>
            <p:nvPr/>
          </p:nvSpPr>
          <p:spPr bwMode="auto">
            <a:xfrm>
              <a:off x="3414713" y="2959100"/>
              <a:ext cx="206375" cy="206375"/>
            </a:xfrm>
            <a:custGeom>
              <a:avLst/>
              <a:gdLst>
                <a:gd name="T0" fmla="*/ 68 w 575"/>
                <a:gd name="T1" fmla="*/ 410 h 575"/>
                <a:gd name="T2" fmla="*/ 410 w 575"/>
                <a:gd name="T3" fmla="*/ 506 h 575"/>
                <a:gd name="T4" fmla="*/ 506 w 575"/>
                <a:gd name="T5" fmla="*/ 165 h 575"/>
                <a:gd name="T6" fmla="*/ 164 w 575"/>
                <a:gd name="T7" fmla="*/ 68 h 575"/>
                <a:gd name="T8" fmla="*/ 68 w 575"/>
                <a:gd name="T9" fmla="*/ 410 h 575"/>
              </a:gdLst>
              <a:ahLst/>
              <a:cxnLst>
                <a:cxn ang="0">
                  <a:pos x="T0" y="T1"/>
                </a:cxn>
                <a:cxn ang="0">
                  <a:pos x="T2" y="T3"/>
                </a:cxn>
                <a:cxn ang="0">
                  <a:pos x="T4" y="T5"/>
                </a:cxn>
                <a:cxn ang="0">
                  <a:pos x="T6" y="T7"/>
                </a:cxn>
                <a:cxn ang="0">
                  <a:pos x="T8" y="T9"/>
                </a:cxn>
              </a:cxnLst>
              <a:rect l="0" t="0" r="r" b="b"/>
              <a:pathLst>
                <a:path w="575" h="575">
                  <a:moveTo>
                    <a:pt x="68" y="410"/>
                  </a:moveTo>
                  <a:cubicBezTo>
                    <a:pt x="136" y="531"/>
                    <a:pt x="289" y="574"/>
                    <a:pt x="410" y="506"/>
                  </a:cubicBezTo>
                  <a:cubicBezTo>
                    <a:pt x="531" y="438"/>
                    <a:pt x="574" y="286"/>
                    <a:pt x="506" y="165"/>
                  </a:cubicBezTo>
                  <a:cubicBezTo>
                    <a:pt x="438" y="43"/>
                    <a:pt x="285" y="0"/>
                    <a:pt x="164" y="68"/>
                  </a:cubicBezTo>
                  <a:cubicBezTo>
                    <a:pt x="43" y="136"/>
                    <a:pt x="0" y="289"/>
                    <a:pt x="68" y="4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1" name="Freeform 8">
              <a:extLst>
                <a:ext uri="{FF2B5EF4-FFF2-40B4-BE49-F238E27FC236}">
                  <a16:creationId xmlns:a16="http://schemas.microsoft.com/office/drawing/2014/main" id="{0F03F871-4E70-0C46-9182-B512B99DA136}"/>
                </a:ext>
              </a:extLst>
            </p:cNvPr>
            <p:cNvSpPr>
              <a:spLocks noChangeArrowheads="1"/>
            </p:cNvSpPr>
            <p:nvPr/>
          </p:nvSpPr>
          <p:spPr bwMode="auto">
            <a:xfrm>
              <a:off x="3305175" y="3389313"/>
              <a:ext cx="152400" cy="152400"/>
            </a:xfrm>
            <a:custGeom>
              <a:avLst/>
              <a:gdLst>
                <a:gd name="T0" fmla="*/ 82 w 424"/>
                <a:gd name="T1" fmla="*/ 351 h 423"/>
                <a:gd name="T2" fmla="*/ 351 w 424"/>
                <a:gd name="T3" fmla="*/ 341 h 423"/>
                <a:gd name="T4" fmla="*/ 341 w 424"/>
                <a:gd name="T5" fmla="*/ 72 h 423"/>
                <a:gd name="T6" fmla="*/ 72 w 424"/>
                <a:gd name="T7" fmla="*/ 82 h 423"/>
                <a:gd name="T8" fmla="*/ 82 w 424"/>
                <a:gd name="T9" fmla="*/ 351 h 423"/>
              </a:gdLst>
              <a:ahLst/>
              <a:cxnLst>
                <a:cxn ang="0">
                  <a:pos x="T0" y="T1"/>
                </a:cxn>
                <a:cxn ang="0">
                  <a:pos x="T2" y="T3"/>
                </a:cxn>
                <a:cxn ang="0">
                  <a:pos x="T4" y="T5"/>
                </a:cxn>
                <a:cxn ang="0">
                  <a:pos x="T6" y="T7"/>
                </a:cxn>
                <a:cxn ang="0">
                  <a:pos x="T8" y="T9"/>
                </a:cxn>
              </a:cxnLst>
              <a:rect l="0" t="0" r="r" b="b"/>
              <a:pathLst>
                <a:path w="424" h="423">
                  <a:moveTo>
                    <a:pt x="82" y="351"/>
                  </a:moveTo>
                  <a:cubicBezTo>
                    <a:pt x="159" y="422"/>
                    <a:pt x="279" y="418"/>
                    <a:pt x="351" y="341"/>
                  </a:cubicBezTo>
                  <a:cubicBezTo>
                    <a:pt x="423" y="264"/>
                    <a:pt x="418" y="144"/>
                    <a:pt x="341" y="72"/>
                  </a:cubicBezTo>
                  <a:cubicBezTo>
                    <a:pt x="264" y="0"/>
                    <a:pt x="143" y="5"/>
                    <a:pt x="72" y="82"/>
                  </a:cubicBezTo>
                  <a:cubicBezTo>
                    <a:pt x="0" y="159"/>
                    <a:pt x="5" y="279"/>
                    <a:pt x="82" y="35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2" name="Freeform 9">
              <a:extLst>
                <a:ext uri="{FF2B5EF4-FFF2-40B4-BE49-F238E27FC236}">
                  <a16:creationId xmlns:a16="http://schemas.microsoft.com/office/drawing/2014/main" id="{EFF95F36-C9AB-9B43-9CA8-92070BE4B63A}"/>
                </a:ext>
              </a:extLst>
            </p:cNvPr>
            <p:cNvSpPr>
              <a:spLocks noChangeArrowheads="1"/>
            </p:cNvSpPr>
            <p:nvPr/>
          </p:nvSpPr>
          <p:spPr bwMode="auto">
            <a:xfrm>
              <a:off x="3300413" y="3832225"/>
              <a:ext cx="150812" cy="150813"/>
            </a:xfrm>
            <a:custGeom>
              <a:avLst/>
              <a:gdLst>
                <a:gd name="T0" fmla="*/ 133 w 420"/>
                <a:gd name="T1" fmla="*/ 377 h 421"/>
                <a:gd name="T2" fmla="*/ 377 w 420"/>
                <a:gd name="T3" fmla="*/ 286 h 421"/>
                <a:gd name="T4" fmla="*/ 286 w 420"/>
                <a:gd name="T5" fmla="*/ 42 h 421"/>
                <a:gd name="T6" fmla="*/ 42 w 420"/>
                <a:gd name="T7" fmla="*/ 133 h 421"/>
                <a:gd name="T8" fmla="*/ 133 w 420"/>
                <a:gd name="T9" fmla="*/ 377 h 421"/>
              </a:gdLst>
              <a:ahLst/>
              <a:cxnLst>
                <a:cxn ang="0">
                  <a:pos x="T0" y="T1"/>
                </a:cxn>
                <a:cxn ang="0">
                  <a:pos x="T2" y="T3"/>
                </a:cxn>
                <a:cxn ang="0">
                  <a:pos x="T4" y="T5"/>
                </a:cxn>
                <a:cxn ang="0">
                  <a:pos x="T6" y="T7"/>
                </a:cxn>
                <a:cxn ang="0">
                  <a:pos x="T8" y="T9"/>
                </a:cxn>
              </a:cxnLst>
              <a:rect l="0" t="0" r="r" b="b"/>
              <a:pathLst>
                <a:path w="420" h="421">
                  <a:moveTo>
                    <a:pt x="133" y="377"/>
                  </a:moveTo>
                  <a:cubicBezTo>
                    <a:pt x="225" y="420"/>
                    <a:pt x="335" y="379"/>
                    <a:pt x="377" y="286"/>
                  </a:cubicBezTo>
                  <a:cubicBezTo>
                    <a:pt x="419" y="194"/>
                    <a:pt x="378" y="84"/>
                    <a:pt x="286" y="42"/>
                  </a:cubicBezTo>
                  <a:cubicBezTo>
                    <a:pt x="193" y="0"/>
                    <a:pt x="84" y="41"/>
                    <a:pt x="42" y="133"/>
                  </a:cubicBezTo>
                  <a:cubicBezTo>
                    <a:pt x="0" y="226"/>
                    <a:pt x="40" y="335"/>
                    <a:pt x="133" y="3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3" name="Freeform 18">
              <a:extLst>
                <a:ext uri="{FF2B5EF4-FFF2-40B4-BE49-F238E27FC236}">
                  <a16:creationId xmlns:a16="http://schemas.microsoft.com/office/drawing/2014/main" id="{C4A0D9CC-6D3E-4848-B513-AB9A32902EFC}"/>
                </a:ext>
              </a:extLst>
            </p:cNvPr>
            <p:cNvSpPr>
              <a:spLocks noChangeArrowheads="1"/>
            </p:cNvSpPr>
            <p:nvPr/>
          </p:nvSpPr>
          <p:spPr bwMode="auto">
            <a:xfrm>
              <a:off x="4991100" y="3022600"/>
              <a:ext cx="120650" cy="120650"/>
            </a:xfrm>
            <a:custGeom>
              <a:avLst/>
              <a:gdLst>
                <a:gd name="T0" fmla="*/ 92 w 333"/>
                <a:gd name="T1" fmla="*/ 41 h 333"/>
                <a:gd name="T2" fmla="*/ 41 w 333"/>
                <a:gd name="T3" fmla="*/ 239 h 333"/>
                <a:gd name="T4" fmla="*/ 239 w 333"/>
                <a:gd name="T5" fmla="*/ 291 h 333"/>
                <a:gd name="T6" fmla="*/ 291 w 333"/>
                <a:gd name="T7" fmla="*/ 93 h 333"/>
                <a:gd name="T8" fmla="*/ 92 w 333"/>
                <a:gd name="T9" fmla="*/ 41 h 333"/>
              </a:gdLst>
              <a:ahLst/>
              <a:cxnLst>
                <a:cxn ang="0">
                  <a:pos x="T0" y="T1"/>
                </a:cxn>
                <a:cxn ang="0">
                  <a:pos x="T2" y="T3"/>
                </a:cxn>
                <a:cxn ang="0">
                  <a:pos x="T4" y="T5"/>
                </a:cxn>
                <a:cxn ang="0">
                  <a:pos x="T6" y="T7"/>
                </a:cxn>
                <a:cxn ang="0">
                  <a:pos x="T8" y="T9"/>
                </a:cxn>
              </a:cxnLst>
              <a:rect l="0" t="0" r="r" b="b"/>
              <a:pathLst>
                <a:path w="333" h="333">
                  <a:moveTo>
                    <a:pt x="92" y="41"/>
                  </a:moveTo>
                  <a:cubicBezTo>
                    <a:pt x="23" y="81"/>
                    <a:pt x="0" y="170"/>
                    <a:pt x="41" y="239"/>
                  </a:cubicBezTo>
                  <a:cubicBezTo>
                    <a:pt x="81" y="308"/>
                    <a:pt x="170" y="332"/>
                    <a:pt x="239" y="291"/>
                  </a:cubicBezTo>
                  <a:cubicBezTo>
                    <a:pt x="308" y="251"/>
                    <a:pt x="332" y="161"/>
                    <a:pt x="291" y="93"/>
                  </a:cubicBezTo>
                  <a:cubicBezTo>
                    <a:pt x="251" y="23"/>
                    <a:pt x="162" y="0"/>
                    <a:pt x="92" y="4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4" name="Freeform 19">
              <a:extLst>
                <a:ext uri="{FF2B5EF4-FFF2-40B4-BE49-F238E27FC236}">
                  <a16:creationId xmlns:a16="http://schemas.microsoft.com/office/drawing/2014/main" id="{C9D6C798-03A0-A046-BBC1-BFE1A3AD5F79}"/>
                </a:ext>
              </a:extLst>
            </p:cNvPr>
            <p:cNvSpPr>
              <a:spLocks noChangeArrowheads="1"/>
            </p:cNvSpPr>
            <p:nvPr/>
          </p:nvSpPr>
          <p:spPr bwMode="auto">
            <a:xfrm>
              <a:off x="4803775" y="2965450"/>
              <a:ext cx="112713" cy="112713"/>
            </a:xfrm>
            <a:custGeom>
              <a:avLst/>
              <a:gdLst>
                <a:gd name="T0" fmla="*/ 51 w 313"/>
                <a:gd name="T1" fmla="*/ 63 h 312"/>
                <a:gd name="T2" fmla="*/ 63 w 313"/>
                <a:gd name="T3" fmla="*/ 260 h 312"/>
                <a:gd name="T4" fmla="*/ 260 w 313"/>
                <a:gd name="T5" fmla="*/ 248 h 312"/>
                <a:gd name="T6" fmla="*/ 248 w 313"/>
                <a:gd name="T7" fmla="*/ 51 h 312"/>
                <a:gd name="T8" fmla="*/ 51 w 313"/>
                <a:gd name="T9" fmla="*/ 63 h 312"/>
              </a:gdLst>
              <a:ahLst/>
              <a:cxnLst>
                <a:cxn ang="0">
                  <a:pos x="T0" y="T1"/>
                </a:cxn>
                <a:cxn ang="0">
                  <a:pos x="T2" y="T3"/>
                </a:cxn>
                <a:cxn ang="0">
                  <a:pos x="T4" y="T5"/>
                </a:cxn>
                <a:cxn ang="0">
                  <a:pos x="T6" y="T7"/>
                </a:cxn>
                <a:cxn ang="0">
                  <a:pos x="T8" y="T9"/>
                </a:cxn>
              </a:cxnLst>
              <a:rect l="0" t="0" r="r" b="b"/>
              <a:pathLst>
                <a:path w="313" h="312">
                  <a:moveTo>
                    <a:pt x="51" y="63"/>
                  </a:moveTo>
                  <a:cubicBezTo>
                    <a:pt x="0" y="120"/>
                    <a:pt x="5" y="208"/>
                    <a:pt x="63" y="260"/>
                  </a:cubicBezTo>
                  <a:cubicBezTo>
                    <a:pt x="120" y="311"/>
                    <a:pt x="209" y="305"/>
                    <a:pt x="260" y="248"/>
                  </a:cubicBezTo>
                  <a:cubicBezTo>
                    <a:pt x="312" y="190"/>
                    <a:pt x="306" y="102"/>
                    <a:pt x="248" y="51"/>
                  </a:cubicBezTo>
                  <a:cubicBezTo>
                    <a:pt x="190" y="0"/>
                    <a:pt x="102" y="5"/>
                    <a:pt x="51" y="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5" name="Freeform 20">
              <a:extLst>
                <a:ext uri="{FF2B5EF4-FFF2-40B4-BE49-F238E27FC236}">
                  <a16:creationId xmlns:a16="http://schemas.microsoft.com/office/drawing/2014/main" id="{6AE7EDA8-C8D5-4742-BFD7-ABCACC49FC8E}"/>
                </a:ext>
              </a:extLst>
            </p:cNvPr>
            <p:cNvSpPr>
              <a:spLocks noChangeArrowheads="1"/>
            </p:cNvSpPr>
            <p:nvPr/>
          </p:nvSpPr>
          <p:spPr bwMode="auto">
            <a:xfrm>
              <a:off x="4597400" y="2968625"/>
              <a:ext cx="109538" cy="109538"/>
            </a:xfrm>
            <a:custGeom>
              <a:avLst/>
              <a:gdLst>
                <a:gd name="T0" fmla="*/ 29 w 306"/>
                <a:gd name="T1" fmla="*/ 99 h 306"/>
                <a:gd name="T2" fmla="*/ 99 w 306"/>
                <a:gd name="T3" fmla="*/ 275 h 306"/>
                <a:gd name="T4" fmla="*/ 275 w 306"/>
                <a:gd name="T5" fmla="*/ 205 h 306"/>
                <a:gd name="T6" fmla="*/ 205 w 306"/>
                <a:gd name="T7" fmla="*/ 29 h 306"/>
                <a:gd name="T8" fmla="*/ 29 w 306"/>
                <a:gd name="T9" fmla="*/ 99 h 306"/>
              </a:gdLst>
              <a:ahLst/>
              <a:cxnLst>
                <a:cxn ang="0">
                  <a:pos x="T0" y="T1"/>
                </a:cxn>
                <a:cxn ang="0">
                  <a:pos x="T2" y="T3"/>
                </a:cxn>
                <a:cxn ang="0">
                  <a:pos x="T4" y="T5"/>
                </a:cxn>
                <a:cxn ang="0">
                  <a:pos x="T6" y="T7"/>
                </a:cxn>
                <a:cxn ang="0">
                  <a:pos x="T8" y="T9"/>
                </a:cxn>
              </a:cxnLst>
              <a:rect l="0" t="0" r="r" b="b"/>
              <a:pathLst>
                <a:path w="306" h="306">
                  <a:moveTo>
                    <a:pt x="29" y="99"/>
                  </a:moveTo>
                  <a:cubicBezTo>
                    <a:pt x="0" y="167"/>
                    <a:pt x="31" y="246"/>
                    <a:pt x="99" y="275"/>
                  </a:cubicBezTo>
                  <a:cubicBezTo>
                    <a:pt x="167" y="305"/>
                    <a:pt x="246" y="273"/>
                    <a:pt x="275" y="205"/>
                  </a:cubicBezTo>
                  <a:cubicBezTo>
                    <a:pt x="305" y="137"/>
                    <a:pt x="273" y="58"/>
                    <a:pt x="205" y="29"/>
                  </a:cubicBezTo>
                  <a:cubicBezTo>
                    <a:pt x="137" y="0"/>
                    <a:pt x="58" y="31"/>
                    <a:pt x="29" y="9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6" name="Freeform 21">
              <a:extLst>
                <a:ext uri="{FF2B5EF4-FFF2-40B4-BE49-F238E27FC236}">
                  <a16:creationId xmlns:a16="http://schemas.microsoft.com/office/drawing/2014/main" id="{FFC569D4-980B-B741-883F-0E040BE0AED0}"/>
                </a:ext>
              </a:extLst>
            </p:cNvPr>
            <p:cNvSpPr>
              <a:spLocks noChangeArrowheads="1"/>
            </p:cNvSpPr>
            <p:nvPr/>
          </p:nvSpPr>
          <p:spPr bwMode="auto">
            <a:xfrm>
              <a:off x="4414838" y="3038475"/>
              <a:ext cx="96837" cy="96838"/>
            </a:xfrm>
            <a:custGeom>
              <a:avLst/>
              <a:gdLst>
                <a:gd name="T0" fmla="*/ 7 w 270"/>
                <a:gd name="T1" fmla="*/ 123 h 270"/>
                <a:gd name="T2" fmla="*/ 123 w 270"/>
                <a:gd name="T3" fmla="*/ 263 h 270"/>
                <a:gd name="T4" fmla="*/ 263 w 270"/>
                <a:gd name="T5" fmla="*/ 147 h 270"/>
                <a:gd name="T6" fmla="*/ 147 w 270"/>
                <a:gd name="T7" fmla="*/ 7 h 270"/>
                <a:gd name="T8" fmla="*/ 7 w 270"/>
                <a:gd name="T9" fmla="*/ 123 h 270"/>
              </a:gdLst>
              <a:ahLst/>
              <a:cxnLst>
                <a:cxn ang="0">
                  <a:pos x="T0" y="T1"/>
                </a:cxn>
                <a:cxn ang="0">
                  <a:pos x="T2" y="T3"/>
                </a:cxn>
                <a:cxn ang="0">
                  <a:pos x="T4" y="T5"/>
                </a:cxn>
                <a:cxn ang="0">
                  <a:pos x="T6" y="T7"/>
                </a:cxn>
                <a:cxn ang="0">
                  <a:pos x="T8" y="T9"/>
                </a:cxn>
              </a:cxnLst>
              <a:rect l="0" t="0" r="r" b="b"/>
              <a:pathLst>
                <a:path w="270" h="270">
                  <a:moveTo>
                    <a:pt x="7" y="123"/>
                  </a:moveTo>
                  <a:cubicBezTo>
                    <a:pt x="0" y="194"/>
                    <a:pt x="52" y="256"/>
                    <a:pt x="123" y="263"/>
                  </a:cubicBezTo>
                  <a:cubicBezTo>
                    <a:pt x="193" y="269"/>
                    <a:pt x="256" y="218"/>
                    <a:pt x="263" y="147"/>
                  </a:cubicBezTo>
                  <a:cubicBezTo>
                    <a:pt x="269" y="76"/>
                    <a:pt x="217" y="13"/>
                    <a:pt x="147" y="7"/>
                  </a:cubicBezTo>
                  <a:cubicBezTo>
                    <a:pt x="76" y="0"/>
                    <a:pt x="14" y="52"/>
                    <a:pt x="7" y="12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 name="Freeform 22">
              <a:extLst>
                <a:ext uri="{FF2B5EF4-FFF2-40B4-BE49-F238E27FC236}">
                  <a16:creationId xmlns:a16="http://schemas.microsoft.com/office/drawing/2014/main" id="{68E7C1CD-10F8-5048-B03C-218B215591CD}"/>
                </a:ext>
              </a:extLst>
            </p:cNvPr>
            <p:cNvSpPr>
              <a:spLocks noChangeArrowheads="1"/>
            </p:cNvSpPr>
            <p:nvPr/>
          </p:nvSpPr>
          <p:spPr bwMode="auto">
            <a:xfrm>
              <a:off x="4257675" y="3154363"/>
              <a:ext cx="96838" cy="96837"/>
            </a:xfrm>
            <a:custGeom>
              <a:avLst/>
              <a:gdLst>
                <a:gd name="T0" fmla="*/ 14 w 270"/>
                <a:gd name="T1" fmla="*/ 160 h 270"/>
                <a:gd name="T2" fmla="*/ 160 w 270"/>
                <a:gd name="T3" fmla="*/ 255 h 270"/>
                <a:gd name="T4" fmla="*/ 255 w 270"/>
                <a:gd name="T5" fmla="*/ 109 h 270"/>
                <a:gd name="T6" fmla="*/ 109 w 270"/>
                <a:gd name="T7" fmla="*/ 14 h 270"/>
                <a:gd name="T8" fmla="*/ 14 w 270"/>
                <a:gd name="T9" fmla="*/ 160 h 270"/>
              </a:gdLst>
              <a:ahLst/>
              <a:cxnLst>
                <a:cxn ang="0">
                  <a:pos x="T0" y="T1"/>
                </a:cxn>
                <a:cxn ang="0">
                  <a:pos x="T2" y="T3"/>
                </a:cxn>
                <a:cxn ang="0">
                  <a:pos x="T4" y="T5"/>
                </a:cxn>
                <a:cxn ang="0">
                  <a:pos x="T6" y="T7"/>
                </a:cxn>
                <a:cxn ang="0">
                  <a:pos x="T8" y="T9"/>
                </a:cxn>
              </a:cxnLst>
              <a:rect l="0" t="0" r="r" b="b"/>
              <a:pathLst>
                <a:path w="270" h="270">
                  <a:moveTo>
                    <a:pt x="14" y="160"/>
                  </a:moveTo>
                  <a:cubicBezTo>
                    <a:pt x="28" y="226"/>
                    <a:pt x="93" y="269"/>
                    <a:pt x="160" y="255"/>
                  </a:cubicBezTo>
                  <a:cubicBezTo>
                    <a:pt x="226" y="241"/>
                    <a:pt x="269" y="175"/>
                    <a:pt x="255" y="109"/>
                  </a:cubicBezTo>
                  <a:cubicBezTo>
                    <a:pt x="241" y="42"/>
                    <a:pt x="175" y="0"/>
                    <a:pt x="109" y="14"/>
                  </a:cubicBezTo>
                  <a:cubicBezTo>
                    <a:pt x="43" y="28"/>
                    <a:pt x="0" y="93"/>
                    <a:pt x="14" y="16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8" name="Freeform 23">
              <a:extLst>
                <a:ext uri="{FF2B5EF4-FFF2-40B4-BE49-F238E27FC236}">
                  <a16:creationId xmlns:a16="http://schemas.microsoft.com/office/drawing/2014/main" id="{AB195054-E3F4-9444-A8E3-1C7E392F77DE}"/>
                </a:ext>
              </a:extLst>
            </p:cNvPr>
            <p:cNvSpPr>
              <a:spLocks noChangeArrowheads="1"/>
            </p:cNvSpPr>
            <p:nvPr/>
          </p:nvSpPr>
          <p:spPr bwMode="auto">
            <a:xfrm>
              <a:off x="4141788" y="3311525"/>
              <a:ext cx="96837" cy="96838"/>
            </a:xfrm>
            <a:custGeom>
              <a:avLst/>
              <a:gdLst>
                <a:gd name="T0" fmla="*/ 32 w 270"/>
                <a:gd name="T1" fmla="*/ 192 h 270"/>
                <a:gd name="T2" fmla="*/ 192 w 270"/>
                <a:gd name="T3" fmla="*/ 237 h 270"/>
                <a:gd name="T4" fmla="*/ 237 w 270"/>
                <a:gd name="T5" fmla="*/ 77 h 270"/>
                <a:gd name="T6" fmla="*/ 77 w 270"/>
                <a:gd name="T7" fmla="*/ 32 h 270"/>
                <a:gd name="T8" fmla="*/ 32 w 270"/>
                <a:gd name="T9" fmla="*/ 192 h 270"/>
              </a:gdLst>
              <a:ahLst/>
              <a:cxnLst>
                <a:cxn ang="0">
                  <a:pos x="T0" y="T1"/>
                </a:cxn>
                <a:cxn ang="0">
                  <a:pos x="T2" y="T3"/>
                </a:cxn>
                <a:cxn ang="0">
                  <a:pos x="T4" y="T5"/>
                </a:cxn>
                <a:cxn ang="0">
                  <a:pos x="T6" y="T7"/>
                </a:cxn>
                <a:cxn ang="0">
                  <a:pos x="T8" y="T9"/>
                </a:cxn>
              </a:cxnLst>
              <a:rect l="0" t="0" r="r" b="b"/>
              <a:pathLst>
                <a:path w="270" h="270">
                  <a:moveTo>
                    <a:pt x="32" y="192"/>
                  </a:moveTo>
                  <a:cubicBezTo>
                    <a:pt x="64" y="249"/>
                    <a:pt x="135" y="269"/>
                    <a:pt x="192" y="237"/>
                  </a:cubicBezTo>
                  <a:cubicBezTo>
                    <a:pt x="248" y="205"/>
                    <a:pt x="269" y="134"/>
                    <a:pt x="237" y="77"/>
                  </a:cubicBezTo>
                  <a:cubicBezTo>
                    <a:pt x="205" y="20"/>
                    <a:pt x="133" y="0"/>
                    <a:pt x="77" y="32"/>
                  </a:cubicBezTo>
                  <a:cubicBezTo>
                    <a:pt x="21" y="64"/>
                    <a:pt x="0" y="136"/>
                    <a:pt x="32" y="19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9" name="Freeform 24">
              <a:extLst>
                <a:ext uri="{FF2B5EF4-FFF2-40B4-BE49-F238E27FC236}">
                  <a16:creationId xmlns:a16="http://schemas.microsoft.com/office/drawing/2014/main" id="{4C5144F4-26CD-F04A-B376-2F0100245758}"/>
                </a:ext>
              </a:extLst>
            </p:cNvPr>
            <p:cNvSpPr>
              <a:spLocks noChangeArrowheads="1"/>
            </p:cNvSpPr>
            <p:nvPr/>
          </p:nvSpPr>
          <p:spPr bwMode="auto">
            <a:xfrm>
              <a:off x="4090988" y="3513138"/>
              <a:ext cx="71437" cy="71437"/>
            </a:xfrm>
            <a:custGeom>
              <a:avLst/>
              <a:gdLst>
                <a:gd name="T0" fmla="*/ 38 w 199"/>
                <a:gd name="T1" fmla="*/ 163 h 197"/>
                <a:gd name="T2" fmla="*/ 164 w 199"/>
                <a:gd name="T3" fmla="*/ 158 h 197"/>
                <a:gd name="T4" fmla="*/ 160 w 199"/>
                <a:gd name="T5" fmla="*/ 34 h 197"/>
                <a:gd name="T6" fmla="*/ 34 w 199"/>
                <a:gd name="T7" fmla="*/ 38 h 197"/>
                <a:gd name="T8" fmla="*/ 38 w 199"/>
                <a:gd name="T9" fmla="*/ 163 h 197"/>
              </a:gdLst>
              <a:ahLst/>
              <a:cxnLst>
                <a:cxn ang="0">
                  <a:pos x="T0" y="T1"/>
                </a:cxn>
                <a:cxn ang="0">
                  <a:pos x="T2" y="T3"/>
                </a:cxn>
                <a:cxn ang="0">
                  <a:pos x="T4" y="T5"/>
                </a:cxn>
                <a:cxn ang="0">
                  <a:pos x="T6" y="T7"/>
                </a:cxn>
                <a:cxn ang="0">
                  <a:pos x="T8" y="T9"/>
                </a:cxn>
              </a:cxnLst>
              <a:rect l="0" t="0" r="r" b="b"/>
              <a:pathLst>
                <a:path w="199" h="197">
                  <a:moveTo>
                    <a:pt x="38" y="163"/>
                  </a:moveTo>
                  <a:cubicBezTo>
                    <a:pt x="75" y="196"/>
                    <a:pt x="131" y="194"/>
                    <a:pt x="164" y="158"/>
                  </a:cubicBezTo>
                  <a:cubicBezTo>
                    <a:pt x="198" y="123"/>
                    <a:pt x="195" y="67"/>
                    <a:pt x="160" y="34"/>
                  </a:cubicBezTo>
                  <a:cubicBezTo>
                    <a:pt x="123" y="0"/>
                    <a:pt x="67" y="2"/>
                    <a:pt x="34" y="38"/>
                  </a:cubicBezTo>
                  <a:cubicBezTo>
                    <a:pt x="0" y="74"/>
                    <a:pt x="3" y="129"/>
                    <a:pt x="38" y="16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0" name="Freeform 25">
              <a:extLst>
                <a:ext uri="{FF2B5EF4-FFF2-40B4-BE49-F238E27FC236}">
                  <a16:creationId xmlns:a16="http://schemas.microsoft.com/office/drawing/2014/main" id="{BBF98691-6A86-0B44-85B5-62E4CCD0FBA9}"/>
                </a:ext>
              </a:extLst>
            </p:cNvPr>
            <p:cNvSpPr>
              <a:spLocks noChangeArrowheads="1"/>
            </p:cNvSpPr>
            <p:nvPr/>
          </p:nvSpPr>
          <p:spPr bwMode="auto">
            <a:xfrm>
              <a:off x="4087813" y="3719513"/>
              <a:ext cx="71437" cy="71437"/>
            </a:xfrm>
            <a:custGeom>
              <a:avLst/>
              <a:gdLst>
                <a:gd name="T0" fmla="*/ 62 w 197"/>
                <a:gd name="T1" fmla="*/ 177 h 197"/>
                <a:gd name="T2" fmla="*/ 177 w 197"/>
                <a:gd name="T3" fmla="*/ 134 h 197"/>
                <a:gd name="T4" fmla="*/ 134 w 197"/>
                <a:gd name="T5" fmla="*/ 20 h 197"/>
                <a:gd name="T6" fmla="*/ 20 w 197"/>
                <a:gd name="T7" fmla="*/ 62 h 197"/>
                <a:gd name="T8" fmla="*/ 62 w 197"/>
                <a:gd name="T9" fmla="*/ 177 h 197"/>
              </a:gdLst>
              <a:ahLst/>
              <a:cxnLst>
                <a:cxn ang="0">
                  <a:pos x="T0" y="T1"/>
                </a:cxn>
                <a:cxn ang="0">
                  <a:pos x="T2" y="T3"/>
                </a:cxn>
                <a:cxn ang="0">
                  <a:pos x="T4" y="T5"/>
                </a:cxn>
                <a:cxn ang="0">
                  <a:pos x="T6" y="T7"/>
                </a:cxn>
                <a:cxn ang="0">
                  <a:pos x="T8" y="T9"/>
                </a:cxn>
              </a:cxnLst>
              <a:rect l="0" t="0" r="r" b="b"/>
              <a:pathLst>
                <a:path w="197" h="197">
                  <a:moveTo>
                    <a:pt x="62" y="177"/>
                  </a:moveTo>
                  <a:cubicBezTo>
                    <a:pt x="105" y="196"/>
                    <a:pt x="157" y="178"/>
                    <a:pt x="177" y="134"/>
                  </a:cubicBezTo>
                  <a:cubicBezTo>
                    <a:pt x="196" y="91"/>
                    <a:pt x="177" y="40"/>
                    <a:pt x="134" y="20"/>
                  </a:cubicBezTo>
                  <a:cubicBezTo>
                    <a:pt x="91" y="0"/>
                    <a:pt x="39" y="19"/>
                    <a:pt x="20" y="62"/>
                  </a:cubicBezTo>
                  <a:cubicBezTo>
                    <a:pt x="0" y="106"/>
                    <a:pt x="19" y="157"/>
                    <a:pt x="62" y="17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1" name="Freeform 26">
              <a:extLst>
                <a:ext uri="{FF2B5EF4-FFF2-40B4-BE49-F238E27FC236}">
                  <a16:creationId xmlns:a16="http://schemas.microsoft.com/office/drawing/2014/main" id="{6FBF4DDC-55A1-B64B-BFC6-2A4902AE14DC}"/>
                </a:ext>
              </a:extLst>
            </p:cNvPr>
            <p:cNvSpPr>
              <a:spLocks noChangeArrowheads="1"/>
            </p:cNvSpPr>
            <p:nvPr/>
          </p:nvSpPr>
          <p:spPr bwMode="auto">
            <a:xfrm>
              <a:off x="4151313" y="3913188"/>
              <a:ext cx="63500" cy="63500"/>
            </a:xfrm>
            <a:custGeom>
              <a:avLst/>
              <a:gdLst>
                <a:gd name="T0" fmla="*/ 79 w 178"/>
                <a:gd name="T1" fmla="*/ 171 h 177"/>
                <a:gd name="T2" fmla="*/ 171 w 178"/>
                <a:gd name="T3" fmla="*/ 98 h 177"/>
                <a:gd name="T4" fmla="*/ 98 w 178"/>
                <a:gd name="T5" fmla="*/ 5 h 177"/>
                <a:gd name="T6" fmla="*/ 6 w 178"/>
                <a:gd name="T7" fmla="*/ 78 h 177"/>
                <a:gd name="T8" fmla="*/ 79 w 178"/>
                <a:gd name="T9" fmla="*/ 171 h 177"/>
              </a:gdLst>
              <a:ahLst/>
              <a:cxnLst>
                <a:cxn ang="0">
                  <a:pos x="T0" y="T1"/>
                </a:cxn>
                <a:cxn ang="0">
                  <a:pos x="T2" y="T3"/>
                </a:cxn>
                <a:cxn ang="0">
                  <a:pos x="T4" y="T5"/>
                </a:cxn>
                <a:cxn ang="0">
                  <a:pos x="T6" y="T7"/>
                </a:cxn>
                <a:cxn ang="0">
                  <a:pos x="T8" y="T9"/>
                </a:cxn>
              </a:cxnLst>
              <a:rect l="0" t="0" r="r" b="b"/>
              <a:pathLst>
                <a:path w="178" h="177">
                  <a:moveTo>
                    <a:pt x="79" y="171"/>
                  </a:moveTo>
                  <a:cubicBezTo>
                    <a:pt x="125" y="176"/>
                    <a:pt x="166" y="144"/>
                    <a:pt x="171" y="98"/>
                  </a:cubicBezTo>
                  <a:cubicBezTo>
                    <a:pt x="177" y="52"/>
                    <a:pt x="143" y="11"/>
                    <a:pt x="98" y="5"/>
                  </a:cubicBezTo>
                  <a:cubicBezTo>
                    <a:pt x="52" y="0"/>
                    <a:pt x="11" y="33"/>
                    <a:pt x="6" y="78"/>
                  </a:cubicBezTo>
                  <a:cubicBezTo>
                    <a:pt x="0" y="124"/>
                    <a:pt x="33" y="166"/>
                    <a:pt x="79" y="171"/>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2" name="Freeform 40">
              <a:extLst>
                <a:ext uri="{FF2B5EF4-FFF2-40B4-BE49-F238E27FC236}">
                  <a16:creationId xmlns:a16="http://schemas.microsoft.com/office/drawing/2014/main" id="{D83D2601-13D7-804E-99B3-E9EE5C0473AA}"/>
                </a:ext>
              </a:extLst>
            </p:cNvPr>
            <p:cNvSpPr>
              <a:spLocks noChangeArrowheads="1"/>
            </p:cNvSpPr>
            <p:nvPr/>
          </p:nvSpPr>
          <p:spPr bwMode="auto">
            <a:xfrm>
              <a:off x="3722688" y="3775075"/>
              <a:ext cx="111125" cy="111125"/>
            </a:xfrm>
            <a:custGeom>
              <a:avLst/>
              <a:gdLst>
                <a:gd name="T0" fmla="*/ 53 w 309"/>
                <a:gd name="T1" fmla="*/ 248 h 309"/>
                <a:gd name="T2" fmla="*/ 249 w 309"/>
                <a:gd name="T3" fmla="*/ 256 h 309"/>
                <a:gd name="T4" fmla="*/ 256 w 309"/>
                <a:gd name="T5" fmla="*/ 60 h 309"/>
                <a:gd name="T6" fmla="*/ 60 w 309"/>
                <a:gd name="T7" fmla="*/ 52 h 309"/>
                <a:gd name="T8" fmla="*/ 53 w 309"/>
                <a:gd name="T9" fmla="*/ 248 h 309"/>
              </a:gdLst>
              <a:ahLst/>
              <a:cxnLst>
                <a:cxn ang="0">
                  <a:pos x="T0" y="T1"/>
                </a:cxn>
                <a:cxn ang="0">
                  <a:pos x="T2" y="T3"/>
                </a:cxn>
                <a:cxn ang="0">
                  <a:pos x="T4" y="T5"/>
                </a:cxn>
                <a:cxn ang="0">
                  <a:pos x="T6" y="T7"/>
                </a:cxn>
                <a:cxn ang="0">
                  <a:pos x="T8" y="T9"/>
                </a:cxn>
              </a:cxnLst>
              <a:rect l="0" t="0" r="r" b="b"/>
              <a:pathLst>
                <a:path w="309" h="309">
                  <a:moveTo>
                    <a:pt x="53" y="248"/>
                  </a:moveTo>
                  <a:cubicBezTo>
                    <a:pt x="105" y="304"/>
                    <a:pt x="193" y="308"/>
                    <a:pt x="249" y="256"/>
                  </a:cubicBezTo>
                  <a:cubicBezTo>
                    <a:pt x="305" y="203"/>
                    <a:pt x="308" y="116"/>
                    <a:pt x="256" y="60"/>
                  </a:cubicBezTo>
                  <a:cubicBezTo>
                    <a:pt x="204" y="3"/>
                    <a:pt x="116" y="0"/>
                    <a:pt x="60" y="52"/>
                  </a:cubicBezTo>
                  <a:cubicBezTo>
                    <a:pt x="4" y="104"/>
                    <a:pt x="0" y="192"/>
                    <a:pt x="53" y="24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3" name="Freeform 41">
              <a:extLst>
                <a:ext uri="{FF2B5EF4-FFF2-40B4-BE49-F238E27FC236}">
                  <a16:creationId xmlns:a16="http://schemas.microsoft.com/office/drawing/2014/main" id="{5B35DFB8-C7BE-C74F-8C1E-BBF081F04B9B}"/>
                </a:ext>
              </a:extLst>
            </p:cNvPr>
            <p:cNvSpPr>
              <a:spLocks noChangeArrowheads="1"/>
            </p:cNvSpPr>
            <p:nvPr/>
          </p:nvSpPr>
          <p:spPr bwMode="auto">
            <a:xfrm>
              <a:off x="3717925" y="3452813"/>
              <a:ext cx="111125" cy="111125"/>
            </a:xfrm>
            <a:custGeom>
              <a:avLst/>
              <a:gdLst>
                <a:gd name="T0" fmla="*/ 31 w 307"/>
                <a:gd name="T1" fmla="*/ 210 h 307"/>
                <a:gd name="T2" fmla="*/ 209 w 307"/>
                <a:gd name="T3" fmla="*/ 276 h 307"/>
                <a:gd name="T4" fmla="*/ 276 w 307"/>
                <a:gd name="T5" fmla="*/ 97 h 307"/>
                <a:gd name="T6" fmla="*/ 97 w 307"/>
                <a:gd name="T7" fmla="*/ 31 h 307"/>
                <a:gd name="T8" fmla="*/ 31 w 307"/>
                <a:gd name="T9" fmla="*/ 210 h 307"/>
              </a:gdLst>
              <a:ahLst/>
              <a:cxnLst>
                <a:cxn ang="0">
                  <a:pos x="T0" y="T1"/>
                </a:cxn>
                <a:cxn ang="0">
                  <a:pos x="T2" y="T3"/>
                </a:cxn>
                <a:cxn ang="0">
                  <a:pos x="T4" y="T5"/>
                </a:cxn>
                <a:cxn ang="0">
                  <a:pos x="T6" y="T7"/>
                </a:cxn>
                <a:cxn ang="0">
                  <a:pos x="T8" y="T9"/>
                </a:cxn>
              </a:cxnLst>
              <a:rect l="0" t="0" r="r" b="b"/>
              <a:pathLst>
                <a:path w="307" h="307">
                  <a:moveTo>
                    <a:pt x="31" y="210"/>
                  </a:moveTo>
                  <a:cubicBezTo>
                    <a:pt x="62" y="277"/>
                    <a:pt x="141" y="306"/>
                    <a:pt x="209" y="276"/>
                  </a:cubicBezTo>
                  <a:cubicBezTo>
                    <a:pt x="276" y="245"/>
                    <a:pt x="306" y="165"/>
                    <a:pt x="276" y="97"/>
                  </a:cubicBezTo>
                  <a:cubicBezTo>
                    <a:pt x="245" y="30"/>
                    <a:pt x="164" y="0"/>
                    <a:pt x="97" y="31"/>
                  </a:cubicBezTo>
                  <a:cubicBezTo>
                    <a:pt x="29" y="62"/>
                    <a:pt x="0" y="142"/>
                    <a:pt x="31" y="21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4" name="Freeform 42">
              <a:extLst>
                <a:ext uri="{FF2B5EF4-FFF2-40B4-BE49-F238E27FC236}">
                  <a16:creationId xmlns:a16="http://schemas.microsoft.com/office/drawing/2014/main" id="{EC7AB93B-43AB-AE42-B518-909118267F86}"/>
                </a:ext>
              </a:extLst>
            </p:cNvPr>
            <p:cNvSpPr>
              <a:spLocks noChangeArrowheads="1"/>
            </p:cNvSpPr>
            <p:nvPr/>
          </p:nvSpPr>
          <p:spPr bwMode="auto">
            <a:xfrm>
              <a:off x="3816350" y="3160713"/>
              <a:ext cx="100013" cy="100012"/>
            </a:xfrm>
            <a:custGeom>
              <a:avLst/>
              <a:gdLst>
                <a:gd name="T0" fmla="*/ 8 w 276"/>
                <a:gd name="T1" fmla="*/ 153 h 276"/>
                <a:gd name="T2" fmla="*/ 153 w 276"/>
                <a:gd name="T3" fmla="*/ 267 h 276"/>
                <a:gd name="T4" fmla="*/ 267 w 276"/>
                <a:gd name="T5" fmla="*/ 123 h 276"/>
                <a:gd name="T6" fmla="*/ 122 w 276"/>
                <a:gd name="T7" fmla="*/ 9 h 276"/>
                <a:gd name="T8" fmla="*/ 8 w 276"/>
                <a:gd name="T9" fmla="*/ 153 h 276"/>
              </a:gdLst>
              <a:ahLst/>
              <a:cxnLst>
                <a:cxn ang="0">
                  <a:pos x="T0" y="T1"/>
                </a:cxn>
                <a:cxn ang="0">
                  <a:pos x="T2" y="T3"/>
                </a:cxn>
                <a:cxn ang="0">
                  <a:pos x="T4" y="T5"/>
                </a:cxn>
                <a:cxn ang="0">
                  <a:pos x="T6" y="T7"/>
                </a:cxn>
                <a:cxn ang="0">
                  <a:pos x="T8" y="T9"/>
                </a:cxn>
              </a:cxnLst>
              <a:rect l="0" t="0" r="r" b="b"/>
              <a:pathLst>
                <a:path w="276" h="276">
                  <a:moveTo>
                    <a:pt x="8" y="153"/>
                  </a:moveTo>
                  <a:cubicBezTo>
                    <a:pt x="17" y="224"/>
                    <a:pt x="82" y="275"/>
                    <a:pt x="153" y="267"/>
                  </a:cubicBezTo>
                  <a:cubicBezTo>
                    <a:pt x="224" y="259"/>
                    <a:pt x="275" y="194"/>
                    <a:pt x="267" y="123"/>
                  </a:cubicBezTo>
                  <a:cubicBezTo>
                    <a:pt x="258" y="51"/>
                    <a:pt x="194" y="0"/>
                    <a:pt x="122" y="9"/>
                  </a:cubicBezTo>
                  <a:cubicBezTo>
                    <a:pt x="51" y="17"/>
                    <a:pt x="0" y="82"/>
                    <a:pt x="8" y="15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5" name="Freeform 43">
              <a:extLst>
                <a:ext uri="{FF2B5EF4-FFF2-40B4-BE49-F238E27FC236}">
                  <a16:creationId xmlns:a16="http://schemas.microsoft.com/office/drawing/2014/main" id="{CF6276F7-9E87-564D-A984-C4F2D5E10F57}"/>
                </a:ext>
              </a:extLst>
            </p:cNvPr>
            <p:cNvSpPr>
              <a:spLocks noChangeArrowheads="1"/>
            </p:cNvSpPr>
            <p:nvPr/>
          </p:nvSpPr>
          <p:spPr bwMode="auto">
            <a:xfrm>
              <a:off x="3992563" y="2911475"/>
              <a:ext cx="98425" cy="98425"/>
            </a:xfrm>
            <a:custGeom>
              <a:avLst/>
              <a:gdLst>
                <a:gd name="T0" fmla="*/ 13 w 275"/>
                <a:gd name="T1" fmla="*/ 113 h 274"/>
                <a:gd name="T2" fmla="*/ 114 w 275"/>
                <a:gd name="T3" fmla="*/ 260 h 274"/>
                <a:gd name="T4" fmla="*/ 261 w 275"/>
                <a:gd name="T5" fmla="*/ 160 h 274"/>
                <a:gd name="T6" fmla="*/ 160 w 275"/>
                <a:gd name="T7" fmla="*/ 12 h 274"/>
                <a:gd name="T8" fmla="*/ 13 w 275"/>
                <a:gd name="T9" fmla="*/ 113 h 274"/>
              </a:gdLst>
              <a:ahLst/>
              <a:cxnLst>
                <a:cxn ang="0">
                  <a:pos x="T0" y="T1"/>
                </a:cxn>
                <a:cxn ang="0">
                  <a:pos x="T2" y="T3"/>
                </a:cxn>
                <a:cxn ang="0">
                  <a:pos x="T4" y="T5"/>
                </a:cxn>
                <a:cxn ang="0">
                  <a:pos x="T6" y="T7"/>
                </a:cxn>
                <a:cxn ang="0">
                  <a:pos x="T8" y="T9"/>
                </a:cxn>
              </a:cxnLst>
              <a:rect l="0" t="0" r="r" b="b"/>
              <a:pathLst>
                <a:path w="275" h="274">
                  <a:moveTo>
                    <a:pt x="13" y="113"/>
                  </a:moveTo>
                  <a:cubicBezTo>
                    <a:pt x="0" y="181"/>
                    <a:pt x="45" y="247"/>
                    <a:pt x="114" y="260"/>
                  </a:cubicBezTo>
                  <a:cubicBezTo>
                    <a:pt x="182" y="273"/>
                    <a:pt x="248" y="228"/>
                    <a:pt x="261" y="160"/>
                  </a:cubicBezTo>
                  <a:cubicBezTo>
                    <a:pt x="274" y="92"/>
                    <a:pt x="229" y="25"/>
                    <a:pt x="160" y="12"/>
                  </a:cubicBezTo>
                  <a:cubicBezTo>
                    <a:pt x="92" y="0"/>
                    <a:pt x="26" y="44"/>
                    <a:pt x="13" y="113"/>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8" name="Freeform 44">
              <a:extLst>
                <a:ext uri="{FF2B5EF4-FFF2-40B4-BE49-F238E27FC236}">
                  <a16:creationId xmlns:a16="http://schemas.microsoft.com/office/drawing/2014/main" id="{43AE80FC-5846-BD4C-AC10-C7ED09C0D968}"/>
                </a:ext>
              </a:extLst>
            </p:cNvPr>
            <p:cNvSpPr>
              <a:spLocks noChangeArrowheads="1"/>
            </p:cNvSpPr>
            <p:nvPr/>
          </p:nvSpPr>
          <p:spPr bwMode="auto">
            <a:xfrm>
              <a:off x="4232275" y="2724150"/>
              <a:ext cx="100013" cy="100013"/>
            </a:xfrm>
            <a:custGeom>
              <a:avLst/>
              <a:gdLst>
                <a:gd name="T0" fmla="*/ 32 w 278"/>
                <a:gd name="T1" fmla="*/ 82 h 279"/>
                <a:gd name="T2" fmla="*/ 82 w 278"/>
                <a:gd name="T3" fmla="*/ 247 h 279"/>
                <a:gd name="T4" fmla="*/ 246 w 278"/>
                <a:gd name="T5" fmla="*/ 196 h 279"/>
                <a:gd name="T6" fmla="*/ 196 w 278"/>
                <a:gd name="T7" fmla="*/ 32 h 279"/>
                <a:gd name="T8" fmla="*/ 32 w 278"/>
                <a:gd name="T9" fmla="*/ 82 h 279"/>
              </a:gdLst>
              <a:ahLst/>
              <a:cxnLst>
                <a:cxn ang="0">
                  <a:pos x="T0" y="T1"/>
                </a:cxn>
                <a:cxn ang="0">
                  <a:pos x="T2" y="T3"/>
                </a:cxn>
                <a:cxn ang="0">
                  <a:pos x="T4" y="T5"/>
                </a:cxn>
                <a:cxn ang="0">
                  <a:pos x="T6" y="T7"/>
                </a:cxn>
                <a:cxn ang="0">
                  <a:pos x="T8" y="T9"/>
                </a:cxn>
              </a:cxnLst>
              <a:rect l="0" t="0" r="r" b="b"/>
              <a:pathLst>
                <a:path w="278" h="279">
                  <a:moveTo>
                    <a:pt x="32" y="82"/>
                  </a:moveTo>
                  <a:cubicBezTo>
                    <a:pt x="0" y="141"/>
                    <a:pt x="23" y="215"/>
                    <a:pt x="82" y="247"/>
                  </a:cubicBezTo>
                  <a:cubicBezTo>
                    <a:pt x="141" y="278"/>
                    <a:pt x="214" y="255"/>
                    <a:pt x="246" y="196"/>
                  </a:cubicBezTo>
                  <a:cubicBezTo>
                    <a:pt x="277" y="136"/>
                    <a:pt x="255" y="63"/>
                    <a:pt x="196" y="32"/>
                  </a:cubicBezTo>
                  <a:cubicBezTo>
                    <a:pt x="137" y="0"/>
                    <a:pt x="63" y="23"/>
                    <a:pt x="32" y="8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29" name="Freeform 45">
              <a:extLst>
                <a:ext uri="{FF2B5EF4-FFF2-40B4-BE49-F238E27FC236}">
                  <a16:creationId xmlns:a16="http://schemas.microsoft.com/office/drawing/2014/main" id="{53500344-7C0F-4549-9EEE-62FE40A215F2}"/>
                </a:ext>
              </a:extLst>
            </p:cNvPr>
            <p:cNvSpPr>
              <a:spLocks noChangeArrowheads="1"/>
            </p:cNvSpPr>
            <p:nvPr/>
          </p:nvSpPr>
          <p:spPr bwMode="auto">
            <a:xfrm>
              <a:off x="4527550" y="2622550"/>
              <a:ext cx="93663" cy="93663"/>
            </a:xfrm>
            <a:custGeom>
              <a:avLst/>
              <a:gdLst>
                <a:gd name="T0" fmla="*/ 47 w 260"/>
                <a:gd name="T1" fmla="*/ 45 h 260"/>
                <a:gd name="T2" fmla="*/ 45 w 260"/>
                <a:gd name="T3" fmla="*/ 211 h 260"/>
                <a:gd name="T4" fmla="*/ 211 w 260"/>
                <a:gd name="T5" fmla="*/ 214 h 260"/>
                <a:gd name="T6" fmla="*/ 214 w 260"/>
                <a:gd name="T7" fmla="*/ 48 h 260"/>
                <a:gd name="T8" fmla="*/ 47 w 260"/>
                <a:gd name="T9" fmla="*/ 45 h 260"/>
              </a:gdLst>
              <a:ahLst/>
              <a:cxnLst>
                <a:cxn ang="0">
                  <a:pos x="T0" y="T1"/>
                </a:cxn>
                <a:cxn ang="0">
                  <a:pos x="T2" y="T3"/>
                </a:cxn>
                <a:cxn ang="0">
                  <a:pos x="T4" y="T5"/>
                </a:cxn>
                <a:cxn ang="0">
                  <a:pos x="T6" y="T7"/>
                </a:cxn>
                <a:cxn ang="0">
                  <a:pos x="T8" y="T9"/>
                </a:cxn>
              </a:cxnLst>
              <a:rect l="0" t="0" r="r" b="b"/>
              <a:pathLst>
                <a:path w="260" h="260">
                  <a:moveTo>
                    <a:pt x="47" y="45"/>
                  </a:moveTo>
                  <a:cubicBezTo>
                    <a:pt x="1" y="91"/>
                    <a:pt x="0" y="165"/>
                    <a:pt x="45" y="211"/>
                  </a:cubicBezTo>
                  <a:cubicBezTo>
                    <a:pt x="90" y="258"/>
                    <a:pt x="165" y="259"/>
                    <a:pt x="211" y="214"/>
                  </a:cubicBezTo>
                  <a:cubicBezTo>
                    <a:pt x="258" y="169"/>
                    <a:pt x="259" y="94"/>
                    <a:pt x="214" y="48"/>
                  </a:cubicBezTo>
                  <a:cubicBezTo>
                    <a:pt x="169" y="1"/>
                    <a:pt x="94" y="0"/>
                    <a:pt x="47" y="45"/>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0" name="Freeform 46">
              <a:extLst>
                <a:ext uri="{FF2B5EF4-FFF2-40B4-BE49-F238E27FC236}">
                  <a16:creationId xmlns:a16="http://schemas.microsoft.com/office/drawing/2014/main" id="{D07A2F87-BAD3-2F4D-96D7-01433911550C}"/>
                </a:ext>
              </a:extLst>
            </p:cNvPr>
            <p:cNvSpPr>
              <a:spLocks noChangeArrowheads="1"/>
            </p:cNvSpPr>
            <p:nvPr/>
          </p:nvSpPr>
          <p:spPr bwMode="auto">
            <a:xfrm>
              <a:off x="4849813" y="2611438"/>
              <a:ext cx="93662" cy="93662"/>
            </a:xfrm>
            <a:custGeom>
              <a:avLst/>
              <a:gdLst>
                <a:gd name="T0" fmla="*/ 80 w 259"/>
                <a:gd name="T1" fmla="*/ 27 h 259"/>
                <a:gd name="T2" fmla="*/ 27 w 259"/>
                <a:gd name="T3" fmla="*/ 179 h 259"/>
                <a:gd name="T4" fmla="*/ 179 w 259"/>
                <a:gd name="T5" fmla="*/ 231 h 259"/>
                <a:gd name="T6" fmla="*/ 231 w 259"/>
                <a:gd name="T7" fmla="*/ 80 h 259"/>
                <a:gd name="T8" fmla="*/ 80 w 259"/>
                <a:gd name="T9" fmla="*/ 27 h 259"/>
              </a:gdLst>
              <a:ahLst/>
              <a:cxnLst>
                <a:cxn ang="0">
                  <a:pos x="T0" y="T1"/>
                </a:cxn>
                <a:cxn ang="0">
                  <a:pos x="T2" y="T3"/>
                </a:cxn>
                <a:cxn ang="0">
                  <a:pos x="T4" y="T5"/>
                </a:cxn>
                <a:cxn ang="0">
                  <a:pos x="T6" y="T7"/>
                </a:cxn>
                <a:cxn ang="0">
                  <a:pos x="T8" y="T9"/>
                </a:cxn>
              </a:cxnLst>
              <a:rect l="0" t="0" r="r" b="b"/>
              <a:pathLst>
                <a:path w="259" h="259">
                  <a:moveTo>
                    <a:pt x="80" y="27"/>
                  </a:moveTo>
                  <a:cubicBezTo>
                    <a:pt x="23" y="55"/>
                    <a:pt x="0" y="123"/>
                    <a:pt x="27" y="179"/>
                  </a:cubicBezTo>
                  <a:cubicBezTo>
                    <a:pt x="55" y="235"/>
                    <a:pt x="123" y="258"/>
                    <a:pt x="179" y="231"/>
                  </a:cubicBezTo>
                  <a:cubicBezTo>
                    <a:pt x="235" y="204"/>
                    <a:pt x="258" y="136"/>
                    <a:pt x="231" y="80"/>
                  </a:cubicBezTo>
                  <a:cubicBezTo>
                    <a:pt x="204" y="23"/>
                    <a:pt x="136" y="0"/>
                    <a:pt x="80" y="27"/>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grpSp>
        <p:nvGrpSpPr>
          <p:cNvPr id="31" name="Group 30">
            <a:extLst>
              <a:ext uri="{FF2B5EF4-FFF2-40B4-BE49-F238E27FC236}">
                <a16:creationId xmlns:a16="http://schemas.microsoft.com/office/drawing/2014/main" id="{59C0F800-B8E2-1B4C-A7CB-CC4883BEAC27}"/>
              </a:ext>
            </a:extLst>
          </p:cNvPr>
          <p:cNvGrpSpPr/>
          <p:nvPr userDrawn="1"/>
        </p:nvGrpSpPr>
        <p:grpSpPr>
          <a:xfrm>
            <a:off x="11192257" y="5961889"/>
            <a:ext cx="649980" cy="756319"/>
            <a:chOff x="952500" y="1249363"/>
            <a:chExt cx="1727200" cy="2009775"/>
          </a:xfrm>
        </p:grpSpPr>
        <p:sp>
          <p:nvSpPr>
            <p:cNvPr id="32" name="Freeform 1">
              <a:extLst>
                <a:ext uri="{FF2B5EF4-FFF2-40B4-BE49-F238E27FC236}">
                  <a16:creationId xmlns:a16="http://schemas.microsoft.com/office/drawing/2014/main" id="{7BFC44DE-FE24-2442-9C9A-C7B446CC6062}"/>
                </a:ext>
              </a:extLst>
            </p:cNvPr>
            <p:cNvSpPr>
              <a:spLocks noChangeArrowheads="1"/>
            </p:cNvSpPr>
            <p:nvPr/>
          </p:nvSpPr>
          <p:spPr bwMode="auto">
            <a:xfrm>
              <a:off x="2532063" y="1514475"/>
              <a:ext cx="147637" cy="146050"/>
            </a:xfrm>
            <a:custGeom>
              <a:avLst/>
              <a:gdLst>
                <a:gd name="T0" fmla="*/ 162 w 408"/>
                <a:gd name="T1" fmla="*/ 23 h 407"/>
                <a:gd name="T2" fmla="*/ 23 w 408"/>
                <a:gd name="T3" fmla="*/ 245 h 407"/>
                <a:gd name="T4" fmla="*/ 245 w 408"/>
                <a:gd name="T5" fmla="*/ 384 h 407"/>
                <a:gd name="T6" fmla="*/ 384 w 408"/>
                <a:gd name="T7" fmla="*/ 162 h 407"/>
                <a:gd name="T8" fmla="*/ 162 w 408"/>
                <a:gd name="T9" fmla="*/ 23 h 407"/>
              </a:gdLst>
              <a:ahLst/>
              <a:cxnLst>
                <a:cxn ang="0">
                  <a:pos x="T0" y="T1"/>
                </a:cxn>
                <a:cxn ang="0">
                  <a:pos x="T2" y="T3"/>
                </a:cxn>
                <a:cxn ang="0">
                  <a:pos x="T4" y="T5"/>
                </a:cxn>
                <a:cxn ang="0">
                  <a:pos x="T6" y="T7"/>
                </a:cxn>
                <a:cxn ang="0">
                  <a:pos x="T8" y="T9"/>
                </a:cxn>
              </a:cxnLst>
              <a:rect l="0" t="0" r="r" b="b"/>
              <a:pathLst>
                <a:path w="408" h="407">
                  <a:moveTo>
                    <a:pt x="162" y="23"/>
                  </a:moveTo>
                  <a:cubicBezTo>
                    <a:pt x="63" y="46"/>
                    <a:pt x="0" y="145"/>
                    <a:pt x="23" y="245"/>
                  </a:cubicBezTo>
                  <a:cubicBezTo>
                    <a:pt x="46" y="344"/>
                    <a:pt x="145" y="406"/>
                    <a:pt x="245" y="384"/>
                  </a:cubicBezTo>
                  <a:cubicBezTo>
                    <a:pt x="344" y="361"/>
                    <a:pt x="407" y="261"/>
                    <a:pt x="384" y="162"/>
                  </a:cubicBezTo>
                  <a:cubicBezTo>
                    <a:pt x="361" y="62"/>
                    <a:pt x="262" y="0"/>
                    <a:pt x="162" y="2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3" name="Freeform 2">
              <a:extLst>
                <a:ext uri="{FF2B5EF4-FFF2-40B4-BE49-F238E27FC236}">
                  <a16:creationId xmlns:a16="http://schemas.microsoft.com/office/drawing/2014/main" id="{C7D84C09-7342-1146-A6EA-44C6B5107C83}"/>
                </a:ext>
              </a:extLst>
            </p:cNvPr>
            <p:cNvSpPr>
              <a:spLocks noChangeArrowheads="1"/>
            </p:cNvSpPr>
            <p:nvPr/>
          </p:nvSpPr>
          <p:spPr bwMode="auto">
            <a:xfrm>
              <a:off x="2281238" y="1333500"/>
              <a:ext cx="176212" cy="176213"/>
            </a:xfrm>
            <a:custGeom>
              <a:avLst/>
              <a:gdLst>
                <a:gd name="T0" fmla="*/ 137 w 490"/>
                <a:gd name="T1" fmla="*/ 60 h 490"/>
                <a:gd name="T2" fmla="*/ 60 w 490"/>
                <a:gd name="T3" fmla="*/ 352 h 490"/>
                <a:gd name="T4" fmla="*/ 353 w 490"/>
                <a:gd name="T5" fmla="*/ 429 h 490"/>
                <a:gd name="T6" fmla="*/ 429 w 490"/>
                <a:gd name="T7" fmla="*/ 136 h 490"/>
                <a:gd name="T8" fmla="*/ 137 w 490"/>
                <a:gd name="T9" fmla="*/ 60 h 490"/>
              </a:gdLst>
              <a:ahLst/>
              <a:cxnLst>
                <a:cxn ang="0">
                  <a:pos x="T0" y="T1"/>
                </a:cxn>
                <a:cxn ang="0">
                  <a:pos x="T2" y="T3"/>
                </a:cxn>
                <a:cxn ang="0">
                  <a:pos x="T4" y="T5"/>
                </a:cxn>
                <a:cxn ang="0">
                  <a:pos x="T6" y="T7"/>
                </a:cxn>
                <a:cxn ang="0">
                  <a:pos x="T8" y="T9"/>
                </a:cxn>
              </a:cxnLst>
              <a:rect l="0" t="0" r="r" b="b"/>
              <a:pathLst>
                <a:path w="490" h="490">
                  <a:moveTo>
                    <a:pt x="137" y="60"/>
                  </a:moveTo>
                  <a:cubicBezTo>
                    <a:pt x="35" y="120"/>
                    <a:pt x="0" y="251"/>
                    <a:pt x="60" y="352"/>
                  </a:cubicBezTo>
                  <a:cubicBezTo>
                    <a:pt x="120" y="454"/>
                    <a:pt x="251" y="489"/>
                    <a:pt x="353" y="429"/>
                  </a:cubicBezTo>
                  <a:cubicBezTo>
                    <a:pt x="455" y="369"/>
                    <a:pt x="489" y="238"/>
                    <a:pt x="429" y="136"/>
                  </a:cubicBezTo>
                  <a:cubicBezTo>
                    <a:pt x="370" y="34"/>
                    <a:pt x="239" y="0"/>
                    <a:pt x="137" y="6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4" name="Freeform 3">
              <a:extLst>
                <a:ext uri="{FF2B5EF4-FFF2-40B4-BE49-F238E27FC236}">
                  <a16:creationId xmlns:a16="http://schemas.microsoft.com/office/drawing/2014/main" id="{33F802EB-61A0-864A-B8EE-147C94B36A19}"/>
                </a:ext>
              </a:extLst>
            </p:cNvPr>
            <p:cNvSpPr>
              <a:spLocks noChangeArrowheads="1"/>
            </p:cNvSpPr>
            <p:nvPr/>
          </p:nvSpPr>
          <p:spPr bwMode="auto">
            <a:xfrm>
              <a:off x="2005013" y="1249363"/>
              <a:ext cx="165100" cy="165100"/>
            </a:xfrm>
            <a:custGeom>
              <a:avLst/>
              <a:gdLst>
                <a:gd name="T0" fmla="*/ 75 w 459"/>
                <a:gd name="T1" fmla="*/ 92 h 459"/>
                <a:gd name="T2" fmla="*/ 92 w 459"/>
                <a:gd name="T3" fmla="*/ 383 h 459"/>
                <a:gd name="T4" fmla="*/ 383 w 459"/>
                <a:gd name="T5" fmla="*/ 366 h 459"/>
                <a:gd name="T6" fmla="*/ 366 w 459"/>
                <a:gd name="T7" fmla="*/ 75 h 459"/>
                <a:gd name="T8" fmla="*/ 75 w 459"/>
                <a:gd name="T9" fmla="*/ 92 h 459"/>
              </a:gdLst>
              <a:ahLst/>
              <a:cxnLst>
                <a:cxn ang="0">
                  <a:pos x="T0" y="T1"/>
                </a:cxn>
                <a:cxn ang="0">
                  <a:pos x="T2" y="T3"/>
                </a:cxn>
                <a:cxn ang="0">
                  <a:pos x="T4" y="T5"/>
                </a:cxn>
                <a:cxn ang="0">
                  <a:pos x="T6" y="T7"/>
                </a:cxn>
                <a:cxn ang="0">
                  <a:pos x="T8" y="T9"/>
                </a:cxn>
              </a:cxnLst>
              <a:rect l="0" t="0" r="r" b="b"/>
              <a:pathLst>
                <a:path w="459" h="459">
                  <a:moveTo>
                    <a:pt x="75" y="92"/>
                  </a:moveTo>
                  <a:cubicBezTo>
                    <a:pt x="0" y="177"/>
                    <a:pt x="7" y="307"/>
                    <a:pt x="92" y="383"/>
                  </a:cubicBezTo>
                  <a:cubicBezTo>
                    <a:pt x="177" y="458"/>
                    <a:pt x="307" y="451"/>
                    <a:pt x="383" y="366"/>
                  </a:cubicBezTo>
                  <a:cubicBezTo>
                    <a:pt x="458" y="281"/>
                    <a:pt x="451" y="151"/>
                    <a:pt x="366" y="75"/>
                  </a:cubicBezTo>
                  <a:cubicBezTo>
                    <a:pt x="281" y="0"/>
                    <a:pt x="151" y="8"/>
                    <a:pt x="75" y="9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5" name="Freeform 4">
              <a:extLst>
                <a:ext uri="{FF2B5EF4-FFF2-40B4-BE49-F238E27FC236}">
                  <a16:creationId xmlns:a16="http://schemas.microsoft.com/office/drawing/2014/main" id="{CACACB08-C7EA-3546-BF2C-90E6B8537FAD}"/>
                </a:ext>
              </a:extLst>
            </p:cNvPr>
            <p:cNvSpPr>
              <a:spLocks noChangeArrowheads="1"/>
            </p:cNvSpPr>
            <p:nvPr/>
          </p:nvSpPr>
          <p:spPr bwMode="auto">
            <a:xfrm>
              <a:off x="1701800" y="1254125"/>
              <a:ext cx="161925" cy="161925"/>
            </a:xfrm>
            <a:custGeom>
              <a:avLst/>
              <a:gdLst>
                <a:gd name="T0" fmla="*/ 43 w 449"/>
                <a:gd name="T1" fmla="*/ 146 h 450"/>
                <a:gd name="T2" fmla="*/ 146 w 449"/>
                <a:gd name="T3" fmla="*/ 406 h 450"/>
                <a:gd name="T4" fmla="*/ 405 w 449"/>
                <a:gd name="T5" fmla="*/ 302 h 450"/>
                <a:gd name="T6" fmla="*/ 302 w 449"/>
                <a:gd name="T7" fmla="*/ 43 h 450"/>
                <a:gd name="T8" fmla="*/ 43 w 449"/>
                <a:gd name="T9" fmla="*/ 146 h 450"/>
              </a:gdLst>
              <a:ahLst/>
              <a:cxnLst>
                <a:cxn ang="0">
                  <a:pos x="T0" y="T1"/>
                </a:cxn>
                <a:cxn ang="0">
                  <a:pos x="T2" y="T3"/>
                </a:cxn>
                <a:cxn ang="0">
                  <a:pos x="T4" y="T5"/>
                </a:cxn>
                <a:cxn ang="0">
                  <a:pos x="T6" y="T7"/>
                </a:cxn>
                <a:cxn ang="0">
                  <a:pos x="T8" y="T9"/>
                </a:cxn>
              </a:cxnLst>
              <a:rect l="0" t="0" r="r" b="b"/>
              <a:pathLst>
                <a:path w="449" h="450">
                  <a:moveTo>
                    <a:pt x="43" y="146"/>
                  </a:moveTo>
                  <a:cubicBezTo>
                    <a:pt x="0" y="246"/>
                    <a:pt x="46" y="363"/>
                    <a:pt x="146" y="406"/>
                  </a:cubicBezTo>
                  <a:cubicBezTo>
                    <a:pt x="246" y="449"/>
                    <a:pt x="362" y="403"/>
                    <a:pt x="405" y="302"/>
                  </a:cubicBezTo>
                  <a:cubicBezTo>
                    <a:pt x="448" y="202"/>
                    <a:pt x="402" y="86"/>
                    <a:pt x="302" y="43"/>
                  </a:cubicBezTo>
                  <a:cubicBezTo>
                    <a:pt x="202" y="0"/>
                    <a:pt x="86" y="46"/>
                    <a:pt x="43" y="146"/>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6" name="Freeform 5">
              <a:extLst>
                <a:ext uri="{FF2B5EF4-FFF2-40B4-BE49-F238E27FC236}">
                  <a16:creationId xmlns:a16="http://schemas.microsoft.com/office/drawing/2014/main" id="{D35773DF-1689-6D4E-9DDA-87670351CBF6}"/>
                </a:ext>
              </a:extLst>
            </p:cNvPr>
            <p:cNvSpPr>
              <a:spLocks noChangeArrowheads="1"/>
            </p:cNvSpPr>
            <p:nvPr/>
          </p:nvSpPr>
          <p:spPr bwMode="auto">
            <a:xfrm>
              <a:off x="1433513" y="1357313"/>
              <a:ext cx="142875" cy="142875"/>
            </a:xfrm>
            <a:custGeom>
              <a:avLst/>
              <a:gdLst>
                <a:gd name="T0" fmla="*/ 10 w 398"/>
                <a:gd name="T1" fmla="*/ 180 h 396"/>
                <a:gd name="T2" fmla="*/ 181 w 398"/>
                <a:gd name="T3" fmla="*/ 386 h 396"/>
                <a:gd name="T4" fmla="*/ 387 w 398"/>
                <a:gd name="T5" fmla="*/ 216 h 396"/>
                <a:gd name="T6" fmla="*/ 217 w 398"/>
                <a:gd name="T7" fmla="*/ 10 h 396"/>
                <a:gd name="T8" fmla="*/ 10 w 398"/>
                <a:gd name="T9" fmla="*/ 180 h 396"/>
              </a:gdLst>
              <a:ahLst/>
              <a:cxnLst>
                <a:cxn ang="0">
                  <a:pos x="T0" y="T1"/>
                </a:cxn>
                <a:cxn ang="0">
                  <a:pos x="T2" y="T3"/>
                </a:cxn>
                <a:cxn ang="0">
                  <a:pos x="T4" y="T5"/>
                </a:cxn>
                <a:cxn ang="0">
                  <a:pos x="T6" y="T7"/>
                </a:cxn>
                <a:cxn ang="0">
                  <a:pos x="T8" y="T9"/>
                </a:cxn>
              </a:cxnLst>
              <a:rect l="0" t="0" r="r" b="b"/>
              <a:pathLst>
                <a:path w="398" h="396">
                  <a:moveTo>
                    <a:pt x="10" y="180"/>
                  </a:moveTo>
                  <a:cubicBezTo>
                    <a:pt x="0" y="284"/>
                    <a:pt x="77" y="376"/>
                    <a:pt x="181" y="386"/>
                  </a:cubicBezTo>
                  <a:cubicBezTo>
                    <a:pt x="285" y="395"/>
                    <a:pt x="377" y="320"/>
                    <a:pt x="387" y="216"/>
                  </a:cubicBezTo>
                  <a:cubicBezTo>
                    <a:pt x="397" y="112"/>
                    <a:pt x="321" y="20"/>
                    <a:pt x="217" y="10"/>
                  </a:cubicBezTo>
                  <a:cubicBezTo>
                    <a:pt x="113" y="0"/>
                    <a:pt x="20" y="76"/>
                    <a:pt x="10" y="18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7" name="Freeform 6">
              <a:extLst>
                <a:ext uri="{FF2B5EF4-FFF2-40B4-BE49-F238E27FC236}">
                  <a16:creationId xmlns:a16="http://schemas.microsoft.com/office/drawing/2014/main" id="{CE3669ED-8642-3944-9C02-8FB7AEC176CF}"/>
                </a:ext>
              </a:extLst>
            </p:cNvPr>
            <p:cNvSpPr>
              <a:spLocks noChangeArrowheads="1"/>
            </p:cNvSpPr>
            <p:nvPr/>
          </p:nvSpPr>
          <p:spPr bwMode="auto">
            <a:xfrm>
              <a:off x="1201738" y="1527175"/>
              <a:ext cx="142875" cy="142875"/>
            </a:xfrm>
            <a:custGeom>
              <a:avLst/>
              <a:gdLst>
                <a:gd name="T0" fmla="*/ 20 w 396"/>
                <a:gd name="T1" fmla="*/ 235 h 397"/>
                <a:gd name="T2" fmla="*/ 235 w 396"/>
                <a:gd name="T3" fmla="*/ 375 h 397"/>
                <a:gd name="T4" fmla="*/ 375 w 396"/>
                <a:gd name="T5" fmla="*/ 161 h 397"/>
                <a:gd name="T6" fmla="*/ 160 w 396"/>
                <a:gd name="T7" fmla="*/ 21 h 397"/>
                <a:gd name="T8" fmla="*/ 20 w 396"/>
                <a:gd name="T9" fmla="*/ 235 h 397"/>
              </a:gdLst>
              <a:ahLst/>
              <a:cxnLst>
                <a:cxn ang="0">
                  <a:pos x="T0" y="T1"/>
                </a:cxn>
                <a:cxn ang="0">
                  <a:pos x="T2" y="T3"/>
                </a:cxn>
                <a:cxn ang="0">
                  <a:pos x="T4" y="T5"/>
                </a:cxn>
                <a:cxn ang="0">
                  <a:pos x="T6" y="T7"/>
                </a:cxn>
                <a:cxn ang="0">
                  <a:pos x="T8" y="T9"/>
                </a:cxn>
              </a:cxnLst>
              <a:rect l="0" t="0" r="r" b="b"/>
              <a:pathLst>
                <a:path w="396" h="397">
                  <a:moveTo>
                    <a:pt x="20" y="235"/>
                  </a:moveTo>
                  <a:cubicBezTo>
                    <a:pt x="41" y="333"/>
                    <a:pt x="137" y="396"/>
                    <a:pt x="235" y="375"/>
                  </a:cubicBezTo>
                  <a:cubicBezTo>
                    <a:pt x="333" y="354"/>
                    <a:pt x="395" y="258"/>
                    <a:pt x="375" y="161"/>
                  </a:cubicBezTo>
                  <a:cubicBezTo>
                    <a:pt x="354" y="63"/>
                    <a:pt x="258" y="0"/>
                    <a:pt x="160" y="21"/>
                  </a:cubicBezTo>
                  <a:cubicBezTo>
                    <a:pt x="62" y="41"/>
                    <a:pt x="0" y="137"/>
                    <a:pt x="20" y="23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8" name="Freeform 7">
              <a:extLst>
                <a:ext uri="{FF2B5EF4-FFF2-40B4-BE49-F238E27FC236}">
                  <a16:creationId xmlns:a16="http://schemas.microsoft.com/office/drawing/2014/main" id="{9ED20648-C96A-1741-8D37-5668C39AFD70}"/>
                </a:ext>
              </a:extLst>
            </p:cNvPr>
            <p:cNvSpPr>
              <a:spLocks noChangeArrowheads="1"/>
            </p:cNvSpPr>
            <p:nvPr/>
          </p:nvSpPr>
          <p:spPr bwMode="auto">
            <a:xfrm>
              <a:off x="1031875" y="1758950"/>
              <a:ext cx="142875" cy="142875"/>
            </a:xfrm>
            <a:custGeom>
              <a:avLst/>
              <a:gdLst>
                <a:gd name="T0" fmla="*/ 47 w 396"/>
                <a:gd name="T1" fmla="*/ 282 h 395"/>
                <a:gd name="T2" fmla="*/ 282 w 396"/>
                <a:gd name="T3" fmla="*/ 348 h 395"/>
                <a:gd name="T4" fmla="*/ 348 w 396"/>
                <a:gd name="T5" fmla="*/ 113 h 395"/>
                <a:gd name="T6" fmla="*/ 113 w 396"/>
                <a:gd name="T7" fmla="*/ 47 h 395"/>
                <a:gd name="T8" fmla="*/ 47 w 396"/>
                <a:gd name="T9" fmla="*/ 282 h 395"/>
              </a:gdLst>
              <a:ahLst/>
              <a:cxnLst>
                <a:cxn ang="0">
                  <a:pos x="T0" y="T1"/>
                </a:cxn>
                <a:cxn ang="0">
                  <a:pos x="T2" y="T3"/>
                </a:cxn>
                <a:cxn ang="0">
                  <a:pos x="T4" y="T5"/>
                </a:cxn>
                <a:cxn ang="0">
                  <a:pos x="T6" y="T7"/>
                </a:cxn>
                <a:cxn ang="0">
                  <a:pos x="T8" y="T9"/>
                </a:cxn>
              </a:cxnLst>
              <a:rect l="0" t="0" r="r" b="b"/>
              <a:pathLst>
                <a:path w="396" h="395">
                  <a:moveTo>
                    <a:pt x="47" y="282"/>
                  </a:moveTo>
                  <a:cubicBezTo>
                    <a:pt x="94" y="365"/>
                    <a:pt x="199" y="394"/>
                    <a:pt x="282" y="348"/>
                  </a:cubicBezTo>
                  <a:cubicBezTo>
                    <a:pt x="365" y="301"/>
                    <a:pt x="395" y="196"/>
                    <a:pt x="348" y="113"/>
                  </a:cubicBezTo>
                  <a:cubicBezTo>
                    <a:pt x="302" y="30"/>
                    <a:pt x="196" y="0"/>
                    <a:pt x="113" y="47"/>
                  </a:cubicBezTo>
                  <a:cubicBezTo>
                    <a:pt x="30" y="94"/>
                    <a:pt x="0" y="199"/>
                    <a:pt x="47" y="28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39" name="Freeform 31">
              <a:extLst>
                <a:ext uri="{FF2B5EF4-FFF2-40B4-BE49-F238E27FC236}">
                  <a16:creationId xmlns:a16="http://schemas.microsoft.com/office/drawing/2014/main" id="{D09F7852-E789-D448-AE90-E214AB3A8770}"/>
                </a:ext>
              </a:extLst>
            </p:cNvPr>
            <p:cNvSpPr>
              <a:spLocks noChangeArrowheads="1"/>
            </p:cNvSpPr>
            <p:nvPr/>
          </p:nvSpPr>
          <p:spPr bwMode="auto">
            <a:xfrm>
              <a:off x="1304923" y="1797049"/>
              <a:ext cx="1284286" cy="957263"/>
            </a:xfrm>
            <a:custGeom>
              <a:avLst/>
              <a:gdLst>
                <a:gd name="T0" fmla="*/ 1784 w 3569"/>
                <a:gd name="T1" fmla="*/ 439 h 2661"/>
                <a:gd name="T2" fmla="*/ 0 w 3569"/>
                <a:gd name="T3" fmla="*/ 971 h 2661"/>
                <a:gd name="T4" fmla="*/ 1322 w 3569"/>
                <a:gd name="T5" fmla="*/ 2617 h 2661"/>
                <a:gd name="T6" fmla="*/ 1444 w 3569"/>
                <a:gd name="T7" fmla="*/ 1915 h 2661"/>
                <a:gd name="T8" fmla="*/ 2124 w 3569"/>
                <a:gd name="T9" fmla="*/ 1915 h 2661"/>
                <a:gd name="T10" fmla="*/ 2246 w 3569"/>
                <a:gd name="T11" fmla="*/ 2617 h 2661"/>
                <a:gd name="T12" fmla="*/ 3568 w 3569"/>
                <a:gd name="T13" fmla="*/ 971 h 2661"/>
                <a:gd name="T14" fmla="*/ 901 w 3569"/>
                <a:gd name="T15" fmla="*/ 1720 h 2661"/>
                <a:gd name="T16" fmla="*/ 806 w 3569"/>
                <a:gd name="T17" fmla="*/ 1725 h 2661"/>
                <a:gd name="T18" fmla="*/ 369 w 3569"/>
                <a:gd name="T19" fmla="*/ 925 h 2661"/>
                <a:gd name="T20" fmla="*/ 794 w 3569"/>
                <a:gd name="T21" fmla="*/ 328 h 2661"/>
                <a:gd name="T22" fmla="*/ 504 w 3569"/>
                <a:gd name="T23" fmla="*/ 925 h 2661"/>
                <a:gd name="T24" fmla="*/ 896 w 3569"/>
                <a:gd name="T25" fmla="*/ 1625 h 2661"/>
                <a:gd name="T26" fmla="*/ 1335 w 3569"/>
                <a:gd name="T27" fmla="*/ 1470 h 2661"/>
                <a:gd name="T28" fmla="*/ 1243 w 3569"/>
                <a:gd name="T29" fmla="*/ 1496 h 2661"/>
                <a:gd name="T30" fmla="*/ 913 w 3569"/>
                <a:gd name="T31" fmla="*/ 956 h 2661"/>
                <a:gd name="T32" fmla="*/ 1295 w 3569"/>
                <a:gd name="T33" fmla="*/ 504 h 2661"/>
                <a:gd name="T34" fmla="*/ 1048 w 3569"/>
                <a:gd name="T35" fmla="*/ 957 h 2661"/>
                <a:gd name="T36" fmla="*/ 1335 w 3569"/>
                <a:gd name="T37" fmla="*/ 1470 h 2661"/>
                <a:gd name="T38" fmla="*/ 1491 w 3569"/>
                <a:gd name="T39" fmla="*/ 1007 h 2661"/>
                <a:gd name="T40" fmla="*/ 2076 w 3569"/>
                <a:gd name="T41" fmla="*/ 1007 h 2661"/>
                <a:gd name="T42" fmla="*/ 2324 w 3569"/>
                <a:gd name="T43" fmla="*/ 1496 h 2661"/>
                <a:gd name="T44" fmla="*/ 2233 w 3569"/>
                <a:gd name="T45" fmla="*/ 1470 h 2661"/>
                <a:gd name="T46" fmla="*/ 2519 w 3569"/>
                <a:gd name="T47" fmla="*/ 957 h 2661"/>
                <a:gd name="T48" fmla="*/ 2272 w 3569"/>
                <a:gd name="T49" fmla="*/ 504 h 2661"/>
                <a:gd name="T50" fmla="*/ 2654 w 3569"/>
                <a:gd name="T51" fmla="*/ 956 h 2661"/>
                <a:gd name="T52" fmla="*/ 2324 w 3569"/>
                <a:gd name="T53" fmla="*/ 1496 h 2661"/>
                <a:gd name="T54" fmla="*/ 2761 w 3569"/>
                <a:gd name="T55" fmla="*/ 1725 h 2661"/>
                <a:gd name="T56" fmla="*/ 2666 w 3569"/>
                <a:gd name="T57" fmla="*/ 1720 h 2661"/>
                <a:gd name="T58" fmla="*/ 3064 w 3569"/>
                <a:gd name="T59" fmla="*/ 928 h 2661"/>
                <a:gd name="T60" fmla="*/ 2795 w 3569"/>
                <a:gd name="T61" fmla="*/ 420 h 2661"/>
                <a:gd name="T62" fmla="*/ 2866 w 3569"/>
                <a:gd name="T63" fmla="*/ 306 h 2661"/>
                <a:gd name="T64" fmla="*/ 3199 w 3569"/>
                <a:gd name="T65" fmla="*/ 928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69" h="2661">
                  <a:moveTo>
                    <a:pt x="2596" y="0"/>
                  </a:moveTo>
                  <a:cubicBezTo>
                    <a:pt x="2259" y="0"/>
                    <a:pt x="1958" y="178"/>
                    <a:pt x="1784" y="439"/>
                  </a:cubicBezTo>
                  <a:cubicBezTo>
                    <a:pt x="1609" y="178"/>
                    <a:pt x="1308" y="0"/>
                    <a:pt x="971" y="0"/>
                  </a:cubicBezTo>
                  <a:cubicBezTo>
                    <a:pt x="435" y="0"/>
                    <a:pt x="0" y="434"/>
                    <a:pt x="0" y="971"/>
                  </a:cubicBezTo>
                  <a:cubicBezTo>
                    <a:pt x="0" y="1311"/>
                    <a:pt x="215" y="1556"/>
                    <a:pt x="441" y="1784"/>
                  </a:cubicBezTo>
                  <a:lnTo>
                    <a:pt x="1322" y="2617"/>
                  </a:lnTo>
                  <a:cubicBezTo>
                    <a:pt x="1368" y="2660"/>
                    <a:pt x="1444" y="2628"/>
                    <a:pt x="1444" y="2564"/>
                  </a:cubicBezTo>
                  <a:lnTo>
                    <a:pt x="1444" y="1915"/>
                  </a:lnTo>
                  <a:cubicBezTo>
                    <a:pt x="1444" y="1727"/>
                    <a:pt x="1596" y="1575"/>
                    <a:pt x="1784" y="1575"/>
                  </a:cubicBezTo>
                  <a:cubicBezTo>
                    <a:pt x="1971" y="1575"/>
                    <a:pt x="2124" y="1727"/>
                    <a:pt x="2124" y="1915"/>
                  </a:cubicBezTo>
                  <a:lnTo>
                    <a:pt x="2124" y="2564"/>
                  </a:lnTo>
                  <a:cubicBezTo>
                    <a:pt x="2124" y="2628"/>
                    <a:pt x="2200" y="2660"/>
                    <a:pt x="2246" y="2617"/>
                  </a:cubicBezTo>
                  <a:lnTo>
                    <a:pt x="3127" y="1784"/>
                  </a:lnTo>
                  <a:cubicBezTo>
                    <a:pt x="3352" y="1556"/>
                    <a:pt x="3568" y="1311"/>
                    <a:pt x="3568" y="971"/>
                  </a:cubicBezTo>
                  <a:cubicBezTo>
                    <a:pt x="3568" y="434"/>
                    <a:pt x="3133" y="0"/>
                    <a:pt x="2596" y="0"/>
                  </a:cubicBezTo>
                  <a:close/>
                  <a:moveTo>
                    <a:pt x="901" y="1720"/>
                  </a:moveTo>
                  <a:cubicBezTo>
                    <a:pt x="888" y="1735"/>
                    <a:pt x="869" y="1742"/>
                    <a:pt x="851" y="1742"/>
                  </a:cubicBezTo>
                  <a:cubicBezTo>
                    <a:pt x="835" y="1742"/>
                    <a:pt x="819" y="1737"/>
                    <a:pt x="806" y="1725"/>
                  </a:cubicBezTo>
                  <a:cubicBezTo>
                    <a:pt x="516" y="1468"/>
                    <a:pt x="369" y="1201"/>
                    <a:pt x="369" y="928"/>
                  </a:cubicBezTo>
                  <a:lnTo>
                    <a:pt x="369" y="925"/>
                  </a:lnTo>
                  <a:cubicBezTo>
                    <a:pt x="369" y="691"/>
                    <a:pt x="512" y="425"/>
                    <a:pt x="701" y="306"/>
                  </a:cubicBezTo>
                  <a:cubicBezTo>
                    <a:pt x="733" y="287"/>
                    <a:pt x="774" y="296"/>
                    <a:pt x="794" y="328"/>
                  </a:cubicBezTo>
                  <a:cubicBezTo>
                    <a:pt x="814" y="359"/>
                    <a:pt x="804" y="401"/>
                    <a:pt x="773" y="420"/>
                  </a:cubicBezTo>
                  <a:cubicBezTo>
                    <a:pt x="622" y="515"/>
                    <a:pt x="504" y="737"/>
                    <a:pt x="504" y="925"/>
                  </a:cubicBezTo>
                  <a:lnTo>
                    <a:pt x="504" y="928"/>
                  </a:lnTo>
                  <a:cubicBezTo>
                    <a:pt x="504" y="1161"/>
                    <a:pt x="636" y="1394"/>
                    <a:pt x="896" y="1625"/>
                  </a:cubicBezTo>
                  <a:cubicBezTo>
                    <a:pt x="923" y="1649"/>
                    <a:pt x="926" y="1692"/>
                    <a:pt x="901" y="1720"/>
                  </a:cubicBezTo>
                  <a:close/>
                  <a:moveTo>
                    <a:pt x="1335" y="1470"/>
                  </a:moveTo>
                  <a:cubicBezTo>
                    <a:pt x="1322" y="1492"/>
                    <a:pt x="1299" y="1504"/>
                    <a:pt x="1276" y="1504"/>
                  </a:cubicBezTo>
                  <a:cubicBezTo>
                    <a:pt x="1264" y="1504"/>
                    <a:pt x="1253" y="1501"/>
                    <a:pt x="1243" y="1496"/>
                  </a:cubicBezTo>
                  <a:cubicBezTo>
                    <a:pt x="1046" y="1386"/>
                    <a:pt x="914" y="1170"/>
                    <a:pt x="913" y="958"/>
                  </a:cubicBezTo>
                  <a:lnTo>
                    <a:pt x="913" y="956"/>
                  </a:lnTo>
                  <a:cubicBezTo>
                    <a:pt x="914" y="754"/>
                    <a:pt x="1025" y="570"/>
                    <a:pt x="1204" y="476"/>
                  </a:cubicBezTo>
                  <a:cubicBezTo>
                    <a:pt x="1237" y="459"/>
                    <a:pt x="1278" y="471"/>
                    <a:pt x="1295" y="504"/>
                  </a:cubicBezTo>
                  <a:cubicBezTo>
                    <a:pt x="1312" y="537"/>
                    <a:pt x="1300" y="578"/>
                    <a:pt x="1267" y="595"/>
                  </a:cubicBezTo>
                  <a:cubicBezTo>
                    <a:pt x="1132" y="666"/>
                    <a:pt x="1048" y="804"/>
                    <a:pt x="1048" y="957"/>
                  </a:cubicBezTo>
                  <a:cubicBezTo>
                    <a:pt x="1048" y="1122"/>
                    <a:pt x="1153" y="1291"/>
                    <a:pt x="1309" y="1378"/>
                  </a:cubicBezTo>
                  <a:cubicBezTo>
                    <a:pt x="1341" y="1396"/>
                    <a:pt x="1353" y="1437"/>
                    <a:pt x="1335" y="1470"/>
                  </a:cubicBezTo>
                  <a:close/>
                  <a:moveTo>
                    <a:pt x="1784" y="1298"/>
                  </a:moveTo>
                  <a:cubicBezTo>
                    <a:pt x="1622" y="1298"/>
                    <a:pt x="1491" y="1168"/>
                    <a:pt x="1491" y="1007"/>
                  </a:cubicBezTo>
                  <a:cubicBezTo>
                    <a:pt x="1491" y="845"/>
                    <a:pt x="1622" y="715"/>
                    <a:pt x="1784" y="715"/>
                  </a:cubicBezTo>
                  <a:cubicBezTo>
                    <a:pt x="1945" y="715"/>
                    <a:pt x="2076" y="846"/>
                    <a:pt x="2076" y="1007"/>
                  </a:cubicBezTo>
                  <a:cubicBezTo>
                    <a:pt x="2076" y="1168"/>
                    <a:pt x="1945" y="1298"/>
                    <a:pt x="1784" y="1298"/>
                  </a:cubicBezTo>
                  <a:close/>
                  <a:moveTo>
                    <a:pt x="2324" y="1496"/>
                  </a:moveTo>
                  <a:cubicBezTo>
                    <a:pt x="2314" y="1501"/>
                    <a:pt x="2303" y="1504"/>
                    <a:pt x="2291" y="1504"/>
                  </a:cubicBezTo>
                  <a:cubicBezTo>
                    <a:pt x="2268" y="1504"/>
                    <a:pt x="2245" y="1492"/>
                    <a:pt x="2233" y="1470"/>
                  </a:cubicBezTo>
                  <a:cubicBezTo>
                    <a:pt x="2215" y="1437"/>
                    <a:pt x="2226" y="1396"/>
                    <a:pt x="2258" y="1378"/>
                  </a:cubicBezTo>
                  <a:cubicBezTo>
                    <a:pt x="2414" y="1291"/>
                    <a:pt x="2519" y="1122"/>
                    <a:pt x="2519" y="957"/>
                  </a:cubicBezTo>
                  <a:cubicBezTo>
                    <a:pt x="2519" y="805"/>
                    <a:pt x="2435" y="666"/>
                    <a:pt x="2300" y="595"/>
                  </a:cubicBezTo>
                  <a:cubicBezTo>
                    <a:pt x="2267" y="578"/>
                    <a:pt x="2255" y="537"/>
                    <a:pt x="2272" y="504"/>
                  </a:cubicBezTo>
                  <a:cubicBezTo>
                    <a:pt x="2289" y="471"/>
                    <a:pt x="2330" y="458"/>
                    <a:pt x="2363" y="476"/>
                  </a:cubicBezTo>
                  <a:cubicBezTo>
                    <a:pt x="2542" y="570"/>
                    <a:pt x="2654" y="754"/>
                    <a:pt x="2654" y="956"/>
                  </a:cubicBezTo>
                  <a:lnTo>
                    <a:pt x="2654" y="958"/>
                  </a:lnTo>
                  <a:cubicBezTo>
                    <a:pt x="2654" y="1170"/>
                    <a:pt x="2521" y="1386"/>
                    <a:pt x="2324" y="1496"/>
                  </a:cubicBezTo>
                  <a:close/>
                  <a:moveTo>
                    <a:pt x="3198" y="928"/>
                  </a:moveTo>
                  <a:cubicBezTo>
                    <a:pt x="3198" y="1201"/>
                    <a:pt x="3051" y="1468"/>
                    <a:pt x="2761" y="1725"/>
                  </a:cubicBezTo>
                  <a:cubicBezTo>
                    <a:pt x="2748" y="1737"/>
                    <a:pt x="2732" y="1742"/>
                    <a:pt x="2716" y="1742"/>
                  </a:cubicBezTo>
                  <a:cubicBezTo>
                    <a:pt x="2698" y="1742"/>
                    <a:pt x="2679" y="1735"/>
                    <a:pt x="2666" y="1720"/>
                  </a:cubicBezTo>
                  <a:cubicBezTo>
                    <a:pt x="2641" y="1692"/>
                    <a:pt x="2644" y="1649"/>
                    <a:pt x="2672" y="1625"/>
                  </a:cubicBezTo>
                  <a:cubicBezTo>
                    <a:pt x="2932" y="1394"/>
                    <a:pt x="3064" y="1161"/>
                    <a:pt x="3064" y="928"/>
                  </a:cubicBezTo>
                  <a:lnTo>
                    <a:pt x="3064" y="925"/>
                  </a:lnTo>
                  <a:cubicBezTo>
                    <a:pt x="3064" y="737"/>
                    <a:pt x="2946" y="515"/>
                    <a:pt x="2795" y="420"/>
                  </a:cubicBezTo>
                  <a:cubicBezTo>
                    <a:pt x="2763" y="401"/>
                    <a:pt x="2754" y="359"/>
                    <a:pt x="2774" y="328"/>
                  </a:cubicBezTo>
                  <a:cubicBezTo>
                    <a:pt x="2793" y="296"/>
                    <a:pt x="2835" y="287"/>
                    <a:pt x="2866" y="306"/>
                  </a:cubicBezTo>
                  <a:cubicBezTo>
                    <a:pt x="3056" y="425"/>
                    <a:pt x="3199" y="691"/>
                    <a:pt x="3199" y="925"/>
                  </a:cubicBezTo>
                  <a:lnTo>
                    <a:pt x="3199" y="928"/>
                  </a:lnTo>
                  <a:lnTo>
                    <a:pt x="3198" y="928"/>
                  </a:lnTo>
                  <a:close/>
                </a:path>
              </a:pathLst>
            </a:custGeom>
            <a:solidFill>
              <a:srgbClr val="C6002B"/>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0" name="Freeform 32">
              <a:extLst>
                <a:ext uri="{FF2B5EF4-FFF2-40B4-BE49-F238E27FC236}">
                  <a16:creationId xmlns:a16="http://schemas.microsoft.com/office/drawing/2014/main" id="{5460BD4B-78B8-DF4C-AC64-6C9FD434B160}"/>
                </a:ext>
              </a:extLst>
            </p:cNvPr>
            <p:cNvSpPr>
              <a:spLocks noChangeArrowheads="1"/>
            </p:cNvSpPr>
            <p:nvPr/>
          </p:nvSpPr>
          <p:spPr bwMode="auto">
            <a:xfrm>
              <a:off x="955675" y="2055813"/>
              <a:ext cx="104775" cy="104775"/>
            </a:xfrm>
            <a:custGeom>
              <a:avLst/>
              <a:gdLst>
                <a:gd name="T0" fmla="*/ 57 w 292"/>
                <a:gd name="T1" fmla="*/ 241 h 291"/>
                <a:gd name="T2" fmla="*/ 242 w 292"/>
                <a:gd name="T3" fmla="*/ 234 h 291"/>
                <a:gd name="T4" fmla="*/ 235 w 292"/>
                <a:gd name="T5" fmla="*/ 49 h 291"/>
                <a:gd name="T6" fmla="*/ 50 w 292"/>
                <a:gd name="T7" fmla="*/ 56 h 291"/>
                <a:gd name="T8" fmla="*/ 57 w 292"/>
                <a:gd name="T9" fmla="*/ 241 h 291"/>
              </a:gdLst>
              <a:ahLst/>
              <a:cxnLst>
                <a:cxn ang="0">
                  <a:pos x="T0" y="T1"/>
                </a:cxn>
                <a:cxn ang="0">
                  <a:pos x="T2" y="T3"/>
                </a:cxn>
                <a:cxn ang="0">
                  <a:pos x="T4" y="T5"/>
                </a:cxn>
                <a:cxn ang="0">
                  <a:pos x="T6" y="T7"/>
                </a:cxn>
                <a:cxn ang="0">
                  <a:pos x="T8" y="T9"/>
                </a:cxn>
              </a:cxnLst>
              <a:rect l="0" t="0" r="r" b="b"/>
              <a:pathLst>
                <a:path w="292" h="291">
                  <a:moveTo>
                    <a:pt x="57" y="241"/>
                  </a:moveTo>
                  <a:cubicBezTo>
                    <a:pt x="110" y="290"/>
                    <a:pt x="193" y="287"/>
                    <a:pt x="242" y="234"/>
                  </a:cubicBezTo>
                  <a:cubicBezTo>
                    <a:pt x="291" y="181"/>
                    <a:pt x="288" y="99"/>
                    <a:pt x="235" y="49"/>
                  </a:cubicBezTo>
                  <a:cubicBezTo>
                    <a:pt x="182" y="0"/>
                    <a:pt x="99" y="3"/>
                    <a:pt x="50" y="56"/>
                  </a:cubicBezTo>
                  <a:cubicBezTo>
                    <a:pt x="0" y="109"/>
                    <a:pt x="4" y="192"/>
                    <a:pt x="57" y="241"/>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1" name="Freeform 33">
              <a:extLst>
                <a:ext uri="{FF2B5EF4-FFF2-40B4-BE49-F238E27FC236}">
                  <a16:creationId xmlns:a16="http://schemas.microsoft.com/office/drawing/2014/main" id="{D6004B15-10FB-3941-B9C3-3C2B9FF4FAE1}"/>
                </a:ext>
              </a:extLst>
            </p:cNvPr>
            <p:cNvSpPr>
              <a:spLocks noChangeArrowheads="1"/>
            </p:cNvSpPr>
            <p:nvPr/>
          </p:nvSpPr>
          <p:spPr bwMode="auto">
            <a:xfrm>
              <a:off x="952500" y="2359025"/>
              <a:ext cx="104775" cy="104775"/>
            </a:xfrm>
            <a:custGeom>
              <a:avLst/>
              <a:gdLst>
                <a:gd name="T0" fmla="*/ 92 w 290"/>
                <a:gd name="T1" fmla="*/ 259 h 290"/>
                <a:gd name="T2" fmla="*/ 260 w 290"/>
                <a:gd name="T3" fmla="*/ 197 h 290"/>
                <a:gd name="T4" fmla="*/ 198 w 290"/>
                <a:gd name="T5" fmla="*/ 29 h 290"/>
                <a:gd name="T6" fmla="*/ 29 w 290"/>
                <a:gd name="T7" fmla="*/ 91 h 290"/>
                <a:gd name="T8" fmla="*/ 92 w 290"/>
                <a:gd name="T9" fmla="*/ 259 h 290"/>
              </a:gdLst>
              <a:ahLst/>
              <a:cxnLst>
                <a:cxn ang="0">
                  <a:pos x="T0" y="T1"/>
                </a:cxn>
                <a:cxn ang="0">
                  <a:pos x="T2" y="T3"/>
                </a:cxn>
                <a:cxn ang="0">
                  <a:pos x="T4" y="T5"/>
                </a:cxn>
                <a:cxn ang="0">
                  <a:pos x="T6" y="T7"/>
                </a:cxn>
                <a:cxn ang="0">
                  <a:pos x="T8" y="T9"/>
                </a:cxn>
              </a:cxnLst>
              <a:rect l="0" t="0" r="r" b="b"/>
              <a:pathLst>
                <a:path w="290" h="290">
                  <a:moveTo>
                    <a:pt x="92" y="259"/>
                  </a:moveTo>
                  <a:cubicBezTo>
                    <a:pt x="156" y="289"/>
                    <a:pt x="231" y="261"/>
                    <a:pt x="260" y="197"/>
                  </a:cubicBezTo>
                  <a:cubicBezTo>
                    <a:pt x="289" y="133"/>
                    <a:pt x="261" y="58"/>
                    <a:pt x="198" y="29"/>
                  </a:cubicBezTo>
                  <a:cubicBezTo>
                    <a:pt x="134" y="0"/>
                    <a:pt x="58" y="27"/>
                    <a:pt x="29" y="91"/>
                  </a:cubicBezTo>
                  <a:cubicBezTo>
                    <a:pt x="0" y="155"/>
                    <a:pt x="28" y="230"/>
                    <a:pt x="92" y="25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2" name="Freeform 34">
              <a:extLst>
                <a:ext uri="{FF2B5EF4-FFF2-40B4-BE49-F238E27FC236}">
                  <a16:creationId xmlns:a16="http://schemas.microsoft.com/office/drawing/2014/main" id="{6C6BA629-59A7-0749-974C-9CB1A7576874}"/>
                </a:ext>
              </a:extLst>
            </p:cNvPr>
            <p:cNvSpPr>
              <a:spLocks noChangeArrowheads="1"/>
            </p:cNvSpPr>
            <p:nvPr/>
          </p:nvSpPr>
          <p:spPr bwMode="auto">
            <a:xfrm>
              <a:off x="1046163" y="2644775"/>
              <a:ext cx="93662" cy="93663"/>
            </a:xfrm>
            <a:custGeom>
              <a:avLst/>
              <a:gdLst>
                <a:gd name="T0" fmla="*/ 115 w 261"/>
                <a:gd name="T1" fmla="*/ 252 h 261"/>
                <a:gd name="T2" fmla="*/ 252 w 261"/>
                <a:gd name="T3" fmla="*/ 144 h 261"/>
                <a:gd name="T4" fmla="*/ 144 w 261"/>
                <a:gd name="T5" fmla="*/ 8 h 261"/>
                <a:gd name="T6" fmla="*/ 8 w 261"/>
                <a:gd name="T7" fmla="*/ 116 h 261"/>
                <a:gd name="T8" fmla="*/ 115 w 261"/>
                <a:gd name="T9" fmla="*/ 252 h 261"/>
              </a:gdLst>
              <a:ahLst/>
              <a:cxnLst>
                <a:cxn ang="0">
                  <a:pos x="T0" y="T1"/>
                </a:cxn>
                <a:cxn ang="0">
                  <a:pos x="T2" y="T3"/>
                </a:cxn>
                <a:cxn ang="0">
                  <a:pos x="T4" y="T5"/>
                </a:cxn>
                <a:cxn ang="0">
                  <a:pos x="T6" y="T7"/>
                </a:cxn>
                <a:cxn ang="0">
                  <a:pos x="T8" y="T9"/>
                </a:cxn>
              </a:cxnLst>
              <a:rect l="0" t="0" r="r" b="b"/>
              <a:pathLst>
                <a:path w="261" h="261">
                  <a:moveTo>
                    <a:pt x="115" y="252"/>
                  </a:moveTo>
                  <a:cubicBezTo>
                    <a:pt x="183" y="260"/>
                    <a:pt x="244" y="212"/>
                    <a:pt x="252" y="144"/>
                  </a:cubicBezTo>
                  <a:cubicBezTo>
                    <a:pt x="260" y="77"/>
                    <a:pt x="211" y="16"/>
                    <a:pt x="144" y="8"/>
                  </a:cubicBezTo>
                  <a:cubicBezTo>
                    <a:pt x="77" y="0"/>
                    <a:pt x="16" y="48"/>
                    <a:pt x="8" y="116"/>
                  </a:cubicBezTo>
                  <a:cubicBezTo>
                    <a:pt x="0" y="183"/>
                    <a:pt x="48" y="244"/>
                    <a:pt x="115" y="252"/>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3" name="Freeform 35">
              <a:extLst>
                <a:ext uri="{FF2B5EF4-FFF2-40B4-BE49-F238E27FC236}">
                  <a16:creationId xmlns:a16="http://schemas.microsoft.com/office/drawing/2014/main" id="{E47C18F2-87B5-6445-A353-CC003D6D2283}"/>
                </a:ext>
              </a:extLst>
            </p:cNvPr>
            <p:cNvSpPr>
              <a:spLocks noChangeArrowheads="1"/>
            </p:cNvSpPr>
            <p:nvPr/>
          </p:nvSpPr>
          <p:spPr bwMode="auto">
            <a:xfrm>
              <a:off x="1211263" y="2881313"/>
              <a:ext cx="93662" cy="93662"/>
            </a:xfrm>
            <a:custGeom>
              <a:avLst/>
              <a:gdLst>
                <a:gd name="T0" fmla="*/ 151 w 260"/>
                <a:gd name="T1" fmla="*/ 245 h 259"/>
                <a:gd name="T2" fmla="*/ 246 w 260"/>
                <a:gd name="T3" fmla="*/ 106 h 259"/>
                <a:gd name="T4" fmla="*/ 107 w 260"/>
                <a:gd name="T5" fmla="*/ 12 h 259"/>
                <a:gd name="T6" fmla="*/ 13 w 260"/>
                <a:gd name="T7" fmla="*/ 151 h 259"/>
                <a:gd name="T8" fmla="*/ 151 w 260"/>
                <a:gd name="T9" fmla="*/ 245 h 259"/>
              </a:gdLst>
              <a:ahLst/>
              <a:cxnLst>
                <a:cxn ang="0">
                  <a:pos x="T0" y="T1"/>
                </a:cxn>
                <a:cxn ang="0">
                  <a:pos x="T2" y="T3"/>
                </a:cxn>
                <a:cxn ang="0">
                  <a:pos x="T4" y="T5"/>
                </a:cxn>
                <a:cxn ang="0">
                  <a:pos x="T6" y="T7"/>
                </a:cxn>
                <a:cxn ang="0">
                  <a:pos x="T8" y="T9"/>
                </a:cxn>
              </a:cxnLst>
              <a:rect l="0" t="0" r="r" b="b"/>
              <a:pathLst>
                <a:path w="260" h="259">
                  <a:moveTo>
                    <a:pt x="151" y="245"/>
                  </a:moveTo>
                  <a:cubicBezTo>
                    <a:pt x="216" y="233"/>
                    <a:pt x="259" y="171"/>
                    <a:pt x="246" y="106"/>
                  </a:cubicBezTo>
                  <a:cubicBezTo>
                    <a:pt x="234" y="42"/>
                    <a:pt x="171" y="0"/>
                    <a:pt x="107" y="12"/>
                  </a:cubicBezTo>
                  <a:cubicBezTo>
                    <a:pt x="42" y="25"/>
                    <a:pt x="0" y="86"/>
                    <a:pt x="13" y="151"/>
                  </a:cubicBezTo>
                  <a:cubicBezTo>
                    <a:pt x="25" y="215"/>
                    <a:pt x="87" y="258"/>
                    <a:pt x="151" y="245"/>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4" name="Freeform 36">
              <a:extLst>
                <a:ext uri="{FF2B5EF4-FFF2-40B4-BE49-F238E27FC236}">
                  <a16:creationId xmlns:a16="http://schemas.microsoft.com/office/drawing/2014/main" id="{5FF85402-60D2-4748-872F-8B9BAEEC3034}"/>
                </a:ext>
              </a:extLst>
            </p:cNvPr>
            <p:cNvSpPr>
              <a:spLocks noChangeArrowheads="1"/>
            </p:cNvSpPr>
            <p:nvPr/>
          </p:nvSpPr>
          <p:spPr bwMode="auto">
            <a:xfrm>
              <a:off x="1436688" y="3055938"/>
              <a:ext cx="95250" cy="95250"/>
            </a:xfrm>
            <a:custGeom>
              <a:avLst/>
              <a:gdLst>
                <a:gd name="T0" fmla="*/ 185 w 264"/>
                <a:gd name="T1" fmla="*/ 233 h 263"/>
                <a:gd name="T2" fmla="*/ 233 w 264"/>
                <a:gd name="T3" fmla="*/ 77 h 263"/>
                <a:gd name="T4" fmla="*/ 78 w 264"/>
                <a:gd name="T5" fmla="*/ 30 h 263"/>
                <a:gd name="T6" fmla="*/ 30 w 264"/>
                <a:gd name="T7" fmla="*/ 185 h 263"/>
                <a:gd name="T8" fmla="*/ 185 w 264"/>
                <a:gd name="T9" fmla="*/ 233 h 263"/>
              </a:gdLst>
              <a:ahLst/>
              <a:cxnLst>
                <a:cxn ang="0">
                  <a:pos x="T0" y="T1"/>
                </a:cxn>
                <a:cxn ang="0">
                  <a:pos x="T2" y="T3"/>
                </a:cxn>
                <a:cxn ang="0">
                  <a:pos x="T4" y="T5"/>
                </a:cxn>
                <a:cxn ang="0">
                  <a:pos x="T6" y="T7"/>
                </a:cxn>
                <a:cxn ang="0">
                  <a:pos x="T8" y="T9"/>
                </a:cxn>
              </a:cxnLst>
              <a:rect l="0" t="0" r="r" b="b"/>
              <a:pathLst>
                <a:path w="264" h="263">
                  <a:moveTo>
                    <a:pt x="185" y="233"/>
                  </a:moveTo>
                  <a:cubicBezTo>
                    <a:pt x="241" y="203"/>
                    <a:pt x="263" y="133"/>
                    <a:pt x="233" y="77"/>
                  </a:cubicBezTo>
                  <a:cubicBezTo>
                    <a:pt x="203" y="21"/>
                    <a:pt x="134" y="0"/>
                    <a:pt x="78" y="30"/>
                  </a:cubicBezTo>
                  <a:cubicBezTo>
                    <a:pt x="22" y="60"/>
                    <a:pt x="0" y="129"/>
                    <a:pt x="30" y="185"/>
                  </a:cubicBezTo>
                  <a:cubicBezTo>
                    <a:pt x="60" y="241"/>
                    <a:pt x="129" y="262"/>
                    <a:pt x="185" y="233"/>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5" name="Freeform 37">
              <a:extLst>
                <a:ext uri="{FF2B5EF4-FFF2-40B4-BE49-F238E27FC236}">
                  <a16:creationId xmlns:a16="http://schemas.microsoft.com/office/drawing/2014/main" id="{D0735C3D-8E7C-6E4F-B75C-39B404A4974A}"/>
                </a:ext>
              </a:extLst>
            </p:cNvPr>
            <p:cNvSpPr>
              <a:spLocks noChangeArrowheads="1"/>
            </p:cNvSpPr>
            <p:nvPr/>
          </p:nvSpPr>
          <p:spPr bwMode="auto">
            <a:xfrm>
              <a:off x="1716088" y="3159125"/>
              <a:ext cx="88900" cy="88900"/>
            </a:xfrm>
            <a:custGeom>
              <a:avLst/>
              <a:gdLst>
                <a:gd name="T0" fmla="*/ 202 w 245"/>
                <a:gd name="T1" fmla="*/ 199 h 246"/>
                <a:gd name="T2" fmla="*/ 199 w 245"/>
                <a:gd name="T3" fmla="*/ 43 h 246"/>
                <a:gd name="T4" fmla="*/ 43 w 245"/>
                <a:gd name="T5" fmla="*/ 45 h 246"/>
                <a:gd name="T6" fmla="*/ 45 w 245"/>
                <a:gd name="T7" fmla="*/ 202 h 246"/>
                <a:gd name="T8" fmla="*/ 202 w 245"/>
                <a:gd name="T9" fmla="*/ 199 h 246"/>
              </a:gdLst>
              <a:ahLst/>
              <a:cxnLst>
                <a:cxn ang="0">
                  <a:pos x="T0" y="T1"/>
                </a:cxn>
                <a:cxn ang="0">
                  <a:pos x="T2" y="T3"/>
                </a:cxn>
                <a:cxn ang="0">
                  <a:pos x="T4" y="T5"/>
                </a:cxn>
                <a:cxn ang="0">
                  <a:pos x="T6" y="T7"/>
                </a:cxn>
                <a:cxn ang="0">
                  <a:pos x="T8" y="T9"/>
                </a:cxn>
              </a:cxnLst>
              <a:rect l="0" t="0" r="r" b="b"/>
              <a:pathLst>
                <a:path w="245" h="246">
                  <a:moveTo>
                    <a:pt x="202" y="199"/>
                  </a:moveTo>
                  <a:cubicBezTo>
                    <a:pt x="244" y="156"/>
                    <a:pt x="243" y="85"/>
                    <a:pt x="199" y="43"/>
                  </a:cubicBezTo>
                  <a:cubicBezTo>
                    <a:pt x="155" y="0"/>
                    <a:pt x="85" y="1"/>
                    <a:pt x="43" y="45"/>
                  </a:cubicBezTo>
                  <a:cubicBezTo>
                    <a:pt x="0" y="89"/>
                    <a:pt x="1" y="159"/>
                    <a:pt x="45" y="202"/>
                  </a:cubicBezTo>
                  <a:cubicBezTo>
                    <a:pt x="89" y="245"/>
                    <a:pt x="159" y="243"/>
                    <a:pt x="202" y="199"/>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6" name="Freeform 38">
              <a:extLst>
                <a:ext uri="{FF2B5EF4-FFF2-40B4-BE49-F238E27FC236}">
                  <a16:creationId xmlns:a16="http://schemas.microsoft.com/office/drawing/2014/main" id="{86F6A72D-FA86-3F41-A3C8-BF834EA2A7CB}"/>
                </a:ext>
              </a:extLst>
            </p:cNvPr>
            <p:cNvSpPr>
              <a:spLocks noChangeArrowheads="1"/>
            </p:cNvSpPr>
            <p:nvPr/>
          </p:nvSpPr>
          <p:spPr bwMode="auto">
            <a:xfrm>
              <a:off x="2019300" y="3170238"/>
              <a:ext cx="87313" cy="88900"/>
            </a:xfrm>
            <a:custGeom>
              <a:avLst/>
              <a:gdLst>
                <a:gd name="T0" fmla="*/ 218 w 244"/>
                <a:gd name="T1" fmla="*/ 168 h 245"/>
                <a:gd name="T2" fmla="*/ 168 w 244"/>
                <a:gd name="T3" fmla="*/ 26 h 245"/>
                <a:gd name="T4" fmla="*/ 26 w 244"/>
                <a:gd name="T5" fmla="*/ 75 h 245"/>
                <a:gd name="T6" fmla="*/ 75 w 244"/>
                <a:gd name="T7" fmla="*/ 218 h 245"/>
                <a:gd name="T8" fmla="*/ 218 w 244"/>
                <a:gd name="T9" fmla="*/ 168 h 245"/>
              </a:gdLst>
              <a:ahLst/>
              <a:cxnLst>
                <a:cxn ang="0">
                  <a:pos x="T0" y="T1"/>
                </a:cxn>
                <a:cxn ang="0">
                  <a:pos x="T2" y="T3"/>
                </a:cxn>
                <a:cxn ang="0">
                  <a:pos x="T4" y="T5"/>
                </a:cxn>
                <a:cxn ang="0">
                  <a:pos x="T6" y="T7"/>
                </a:cxn>
                <a:cxn ang="0">
                  <a:pos x="T8" y="T9"/>
                </a:cxn>
              </a:cxnLst>
              <a:rect l="0" t="0" r="r" b="b"/>
              <a:pathLst>
                <a:path w="244" h="245">
                  <a:moveTo>
                    <a:pt x="218" y="168"/>
                  </a:moveTo>
                  <a:cubicBezTo>
                    <a:pt x="243" y="115"/>
                    <a:pt x="221" y="52"/>
                    <a:pt x="168" y="26"/>
                  </a:cubicBezTo>
                  <a:cubicBezTo>
                    <a:pt x="115" y="0"/>
                    <a:pt x="51" y="22"/>
                    <a:pt x="26" y="75"/>
                  </a:cubicBezTo>
                  <a:cubicBezTo>
                    <a:pt x="0" y="128"/>
                    <a:pt x="22" y="192"/>
                    <a:pt x="75" y="218"/>
                  </a:cubicBezTo>
                  <a:cubicBezTo>
                    <a:pt x="128" y="244"/>
                    <a:pt x="192" y="222"/>
                    <a:pt x="218" y="168"/>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7" name="Freeform 39">
              <a:extLst>
                <a:ext uri="{FF2B5EF4-FFF2-40B4-BE49-F238E27FC236}">
                  <a16:creationId xmlns:a16="http://schemas.microsoft.com/office/drawing/2014/main" id="{713BCD73-0DA7-BE4F-999B-9F702EBB13D7}"/>
                </a:ext>
              </a:extLst>
            </p:cNvPr>
            <p:cNvSpPr>
              <a:spLocks noChangeArrowheads="1"/>
            </p:cNvSpPr>
            <p:nvPr/>
          </p:nvSpPr>
          <p:spPr bwMode="auto">
            <a:xfrm>
              <a:off x="2306638" y="3094038"/>
              <a:ext cx="79375" cy="79375"/>
            </a:xfrm>
            <a:custGeom>
              <a:avLst/>
              <a:gdLst>
                <a:gd name="T0" fmla="*/ 212 w 221"/>
                <a:gd name="T1" fmla="*/ 124 h 220"/>
                <a:gd name="T2" fmla="*/ 124 w 221"/>
                <a:gd name="T3" fmla="*/ 8 h 220"/>
                <a:gd name="T4" fmla="*/ 8 w 221"/>
                <a:gd name="T5" fmla="*/ 95 h 220"/>
                <a:gd name="T6" fmla="*/ 96 w 221"/>
                <a:gd name="T7" fmla="*/ 211 h 220"/>
                <a:gd name="T8" fmla="*/ 212 w 221"/>
                <a:gd name="T9" fmla="*/ 124 h 220"/>
              </a:gdLst>
              <a:ahLst/>
              <a:cxnLst>
                <a:cxn ang="0">
                  <a:pos x="T0" y="T1"/>
                </a:cxn>
                <a:cxn ang="0">
                  <a:pos x="T2" y="T3"/>
                </a:cxn>
                <a:cxn ang="0">
                  <a:pos x="T4" y="T5"/>
                </a:cxn>
                <a:cxn ang="0">
                  <a:pos x="T6" y="T7"/>
                </a:cxn>
                <a:cxn ang="0">
                  <a:pos x="T8" y="T9"/>
                </a:cxn>
              </a:cxnLst>
              <a:rect l="0" t="0" r="r" b="b"/>
              <a:pathLst>
                <a:path w="221" h="220">
                  <a:moveTo>
                    <a:pt x="212" y="124"/>
                  </a:moveTo>
                  <a:cubicBezTo>
                    <a:pt x="220" y="68"/>
                    <a:pt x="180" y="16"/>
                    <a:pt x="124" y="8"/>
                  </a:cubicBezTo>
                  <a:cubicBezTo>
                    <a:pt x="68" y="0"/>
                    <a:pt x="16" y="39"/>
                    <a:pt x="8" y="95"/>
                  </a:cubicBezTo>
                  <a:cubicBezTo>
                    <a:pt x="0" y="151"/>
                    <a:pt x="40" y="203"/>
                    <a:pt x="96" y="211"/>
                  </a:cubicBezTo>
                  <a:cubicBezTo>
                    <a:pt x="152" y="219"/>
                    <a:pt x="204" y="180"/>
                    <a:pt x="212" y="124"/>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48" name="Freeform 40">
              <a:extLst>
                <a:ext uri="{FF2B5EF4-FFF2-40B4-BE49-F238E27FC236}">
                  <a16:creationId xmlns:a16="http://schemas.microsoft.com/office/drawing/2014/main" id="{AB2E3AC6-0068-4D43-B4C6-959CB48EC111}"/>
                </a:ext>
              </a:extLst>
            </p:cNvPr>
            <p:cNvSpPr>
              <a:spLocks noChangeArrowheads="1"/>
            </p:cNvSpPr>
            <p:nvPr/>
          </p:nvSpPr>
          <p:spPr bwMode="auto">
            <a:xfrm>
              <a:off x="2547938" y="2935288"/>
              <a:ext cx="77787" cy="76200"/>
            </a:xfrm>
            <a:custGeom>
              <a:avLst/>
              <a:gdLst>
                <a:gd name="T0" fmla="*/ 204 w 214"/>
                <a:gd name="T1" fmla="*/ 90 h 213"/>
                <a:gd name="T2" fmla="*/ 90 w 214"/>
                <a:gd name="T3" fmla="*/ 8 h 213"/>
                <a:gd name="T4" fmla="*/ 9 w 214"/>
                <a:gd name="T5" fmla="*/ 122 h 213"/>
                <a:gd name="T6" fmla="*/ 122 w 214"/>
                <a:gd name="T7" fmla="*/ 203 h 213"/>
                <a:gd name="T8" fmla="*/ 204 w 214"/>
                <a:gd name="T9" fmla="*/ 90 h 213"/>
              </a:gdLst>
              <a:ahLst/>
              <a:cxnLst>
                <a:cxn ang="0">
                  <a:pos x="T0" y="T1"/>
                </a:cxn>
                <a:cxn ang="0">
                  <a:pos x="T2" y="T3"/>
                </a:cxn>
                <a:cxn ang="0">
                  <a:pos x="T4" y="T5"/>
                </a:cxn>
                <a:cxn ang="0">
                  <a:pos x="T6" y="T7"/>
                </a:cxn>
                <a:cxn ang="0">
                  <a:pos x="T8" y="T9"/>
                </a:cxn>
              </a:cxnLst>
              <a:rect l="0" t="0" r="r" b="b"/>
              <a:pathLst>
                <a:path w="214" h="213">
                  <a:moveTo>
                    <a:pt x="204" y="90"/>
                  </a:moveTo>
                  <a:cubicBezTo>
                    <a:pt x="195" y="36"/>
                    <a:pt x="144" y="0"/>
                    <a:pt x="90" y="8"/>
                  </a:cubicBezTo>
                  <a:cubicBezTo>
                    <a:pt x="36" y="17"/>
                    <a:pt x="0" y="68"/>
                    <a:pt x="9" y="122"/>
                  </a:cubicBezTo>
                  <a:cubicBezTo>
                    <a:pt x="18" y="176"/>
                    <a:pt x="69" y="212"/>
                    <a:pt x="122" y="203"/>
                  </a:cubicBezTo>
                  <a:cubicBezTo>
                    <a:pt x="176" y="194"/>
                    <a:pt x="213" y="144"/>
                    <a:pt x="204" y="90"/>
                  </a:cubicBezTo>
                </a:path>
              </a:pathLst>
            </a:custGeom>
            <a:solidFill>
              <a:srgbClr val="90929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grpSp>
    </p:spTree>
    <p:extLst>
      <p:ext uri="{BB962C8B-B14F-4D97-AF65-F5344CB8AC3E}">
        <p14:creationId xmlns:p14="http://schemas.microsoft.com/office/powerpoint/2010/main" val="3542812328"/>
      </p:ext>
    </p:extLst>
  </p:cSld>
  <p:clrMapOvr>
    <a:masterClrMapping/>
  </p:clrMapOvr>
  <p:extLst>
    <p:ext uri="{DCECCB84-F9BA-43D5-87BE-67443E8EF086}">
      <p15:sldGuideLst xmlns:p15="http://schemas.microsoft.com/office/powerpoint/2012/main">
        <p15:guide id="1" orient="horz" pos="550">
          <p15:clr>
            <a:srgbClr val="C35EA4"/>
          </p15:clr>
        </p15:guide>
        <p15:guide id="2" orient="horz" pos="666">
          <p15:clr>
            <a:srgbClr val="C35EA4"/>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455104"/>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Gold Content Column 1">
    <p:bg>
      <p:bgPr>
        <a:solidFill>
          <a:schemeClr val="accent3"/>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
        <p:nvSpPr>
          <p:cNvPr id="6" name="Panel_BG">
            <a:extLst>
              <a:ext uri="{FF2B5EF4-FFF2-40B4-BE49-F238E27FC236}">
                <a16:creationId xmlns:a16="http://schemas.microsoft.com/office/drawing/2014/main" id="{262745E9-5A8F-3BBD-623F-B987CA803E33}"/>
              </a:ext>
            </a:extLst>
          </p:cNvPr>
          <p:cNvSpPr/>
          <p:nvPr userDrawn="1"/>
        </p:nvSpPr>
        <p:spPr>
          <a:xfrm>
            <a:off x="3697" y="0"/>
            <a:ext cx="458152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2">
            <a:lum bright="100000"/>
          </a:blip>
          <a:stretch>
            <a:fillRect/>
          </a:stretch>
        </p:blipFill>
        <p:spPr>
          <a:xfrm>
            <a:off x="369848" y="365365"/>
            <a:ext cx="722054" cy="361027"/>
          </a:xfrm>
          <a:prstGeom prst="rect">
            <a:avLst/>
          </a:prstGeom>
        </p:spPr>
      </p:pic>
      <p:pic>
        <p:nvPicPr>
          <p:cNvPr id="8" name="Stripes-R Corner-gold">
            <a:extLst>
              <a:ext uri="{FF2B5EF4-FFF2-40B4-BE49-F238E27FC236}">
                <a16:creationId xmlns:a16="http://schemas.microsoft.com/office/drawing/2014/main" id="{6A01AFCD-B7ED-6B72-9F38-9886B28040D3}"/>
              </a:ext>
            </a:extLst>
          </p:cNvPr>
          <p:cNvPicPr>
            <a:picLocks noChangeAspect="1"/>
          </p:cNvPicPr>
          <p:nvPr userDrawn="1"/>
        </p:nvPicPr>
        <p:blipFill>
          <a:blip r:embed="rId3"/>
          <a:stretch>
            <a:fillRect/>
          </a:stretch>
        </p:blipFill>
        <p:spPr>
          <a:xfrm>
            <a:off x="939155" y="5862968"/>
            <a:ext cx="3646062" cy="1000443"/>
          </a:xfrm>
          <a:prstGeom prst="rect">
            <a:avLst/>
          </a:prstGeom>
        </p:spPr>
      </p:pic>
    </p:spTree>
    <p:extLst>
      <p:ext uri="{BB962C8B-B14F-4D97-AF65-F5344CB8AC3E}">
        <p14:creationId xmlns:p14="http://schemas.microsoft.com/office/powerpoint/2010/main" val="1714606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ck/Gold Content Column 4">
    <p:bg>
      <p:bgPr>
        <a:solidFill>
          <a:schemeClr val="accent3"/>
        </a:solidFill>
        <a:effectLst/>
      </p:bgPr>
    </p:bg>
    <p:spTree>
      <p:nvGrpSpPr>
        <p:cNvPr id="1" name=""/>
        <p:cNvGrpSpPr/>
        <p:nvPr/>
      </p:nvGrpSpPr>
      <p:grpSpPr>
        <a:xfrm>
          <a:off x="0" y="0"/>
          <a:ext cx="0" cy="0"/>
          <a:chOff x="0" y="0"/>
          <a:chExt cx="0" cy="0"/>
        </a:xfrm>
      </p:grpSpPr>
      <p:sp>
        <p:nvSpPr>
          <p:cNvPr id="2" name="Panel_BG">
            <a:extLst>
              <a:ext uri="{FF2B5EF4-FFF2-40B4-BE49-F238E27FC236}">
                <a16:creationId xmlns:a16="http://schemas.microsoft.com/office/drawing/2014/main" id="{2F718F59-7CCA-98D5-85DC-519B02B27C12}"/>
              </a:ext>
            </a:extLst>
          </p:cNvPr>
          <p:cNvSpPr/>
          <p:nvPr userDrawn="1"/>
        </p:nvSpPr>
        <p:spPr>
          <a:xfrm>
            <a:off x="3696" y="0"/>
            <a:ext cx="609230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tripes-R Corner-gold">
            <a:extLst>
              <a:ext uri="{FF2B5EF4-FFF2-40B4-BE49-F238E27FC236}">
                <a16:creationId xmlns:a16="http://schemas.microsoft.com/office/drawing/2014/main" id="{9FB31D54-08AC-D6D2-39E6-349CB532CD0F}"/>
              </a:ext>
            </a:extLst>
          </p:cNvPr>
          <p:cNvPicPr>
            <a:picLocks noChangeAspect="1"/>
          </p:cNvPicPr>
          <p:nvPr userDrawn="1"/>
        </p:nvPicPr>
        <p:blipFill>
          <a:blip r:embed="rId2"/>
          <a:stretch>
            <a:fillRect/>
          </a:stretch>
        </p:blipFill>
        <p:spPr>
          <a:xfrm>
            <a:off x="2449938" y="5862968"/>
            <a:ext cx="3646062" cy="1000443"/>
          </a:xfrm>
          <a:prstGeom prst="rect">
            <a:avLst/>
          </a:prstGeom>
        </p:spPr>
      </p:pic>
      <p:sp>
        <p:nvSpPr>
          <p:cNvPr id="5" name="Slide Number Placeholder 5">
            <a:extLst>
              <a:ext uri="{FF2B5EF4-FFF2-40B4-BE49-F238E27FC236}">
                <a16:creationId xmlns:a16="http://schemas.microsoft.com/office/drawing/2014/main" id="{695A2ACA-2D99-AF13-37EB-FE50CFC86F53}"/>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pic>
        <p:nvPicPr>
          <p:cNvPr id="7" name="Logo-NMG-gold">
            <a:extLst>
              <a:ext uri="{FF2B5EF4-FFF2-40B4-BE49-F238E27FC236}">
                <a16:creationId xmlns:a16="http://schemas.microsoft.com/office/drawing/2014/main" id="{59115104-6777-52A0-72E1-8242DAD006ED}"/>
              </a:ext>
            </a:extLst>
          </p:cNvPr>
          <p:cNvPicPr>
            <a:picLocks noChangeAspect="1"/>
          </p:cNvPicPr>
          <p:nvPr userDrawn="1"/>
        </p:nvPicPr>
        <p:blipFill>
          <a:blip r:embed="rId3">
            <a:lum bright="100000"/>
          </a:blip>
          <a:stretch>
            <a:fillRect/>
          </a:stretch>
        </p:blipFill>
        <p:spPr>
          <a:xfrm>
            <a:off x="369848" y="365365"/>
            <a:ext cx="722054" cy="361027"/>
          </a:xfrm>
          <a:prstGeom prst="rect">
            <a:avLst/>
          </a:prstGeom>
        </p:spPr>
      </p:pic>
    </p:spTree>
    <p:extLst>
      <p:ext uri="{BB962C8B-B14F-4D97-AF65-F5344CB8AC3E}">
        <p14:creationId xmlns:p14="http://schemas.microsoft.com/office/powerpoint/2010/main" val="2655701002"/>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C026D-70C6-3C37-757A-F26575219B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70B10E-CBBB-57F4-4D31-8A8D8A22E2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F026AF-170F-BE73-660E-C7827102144D}"/>
              </a:ext>
            </a:extLst>
          </p:cNvPr>
          <p:cNvSpPr>
            <a:spLocks noGrp="1"/>
          </p:cNvSpPr>
          <p:nvPr>
            <p:ph type="ftr" sz="quarter" idx="3"/>
          </p:nvPr>
        </p:nvSpPr>
        <p:spPr>
          <a:xfrm>
            <a:off x="203498" y="6388624"/>
            <a:ext cx="4114800" cy="365125"/>
          </a:xfrm>
          <a:prstGeom prst="rect">
            <a:avLst/>
          </a:prstGeom>
        </p:spPr>
        <p:txBody>
          <a:bodyPr vert="horz" lIns="91440" tIns="45720" rIns="91440" bIns="45720" rtlCol="0" anchor="ctr"/>
          <a:lstStyle>
            <a:lvl1pPr algn="l">
              <a:defRPr sz="700" b="0" i="0" spc="20" baseline="0">
                <a:solidFill>
                  <a:schemeClr val="bg1">
                    <a:lumMod val="50000"/>
                  </a:schemeClr>
                </a:solidFill>
                <a:latin typeface="Delight Light" pitchFamily="2" charset="77"/>
              </a:defRPr>
            </a:lvl1pPr>
          </a:lstStyle>
          <a:p>
            <a:endParaRPr lang="en-US"/>
          </a:p>
        </p:txBody>
      </p:sp>
      <p:sp>
        <p:nvSpPr>
          <p:cNvPr id="7" name="Slide Number Placeholder 5">
            <a:extLst>
              <a:ext uri="{FF2B5EF4-FFF2-40B4-BE49-F238E27FC236}">
                <a16:creationId xmlns:a16="http://schemas.microsoft.com/office/drawing/2014/main" id="{0A01EB52-A300-DC83-9966-74F4A716BC07}"/>
              </a:ext>
            </a:extLst>
          </p:cNvPr>
          <p:cNvSpPr>
            <a:spLocks noGrp="1"/>
          </p:cNvSpPr>
          <p:nvPr>
            <p:ph type="sldNum" sz="quarter" idx="4"/>
          </p:nvPr>
        </p:nvSpPr>
        <p:spPr>
          <a:xfrm>
            <a:off x="9245302" y="6334834"/>
            <a:ext cx="2743200" cy="365125"/>
          </a:xfrm>
          <a:prstGeom prst="rect">
            <a:avLst/>
          </a:prstGeom>
        </p:spPr>
        <p:txBody>
          <a:bodyPr vert="horz" lIns="91440" tIns="45720" rIns="91440" bIns="45720" rtlCol="0" anchor="ctr"/>
          <a:lstStyle>
            <a:lvl1pPr algn="r">
              <a:defRPr sz="800">
                <a:solidFill>
                  <a:schemeClr val="bg1">
                    <a:lumMod val="50000"/>
                  </a:schemeClr>
                </a:solidFill>
                <a:latin typeface="Delight Regular" pitchFamily="2" charset="77"/>
              </a:defRPr>
            </a:lvl1pPr>
          </a:lstStyle>
          <a:p>
            <a:fld id="{8E3391BA-CEDD-5849-9428-794A0F96AF47}" type="slidenum">
              <a:rPr lang="en-US" smtClean="0"/>
              <a:pPr/>
              <a:t>‹#›</a:t>
            </a:fld>
            <a:endParaRPr lang="en-US"/>
          </a:p>
        </p:txBody>
      </p:sp>
    </p:spTree>
    <p:extLst>
      <p:ext uri="{BB962C8B-B14F-4D97-AF65-F5344CB8AC3E}">
        <p14:creationId xmlns:p14="http://schemas.microsoft.com/office/powerpoint/2010/main" val="1022246033"/>
      </p:ext>
    </p:extLst>
  </p:cSld>
  <p:clrMap bg1="lt1" tx1="dk1" bg2="lt2" tx2="dk2" accent1="accent1" accent2="accent2" accent3="accent3" accent4="accent4" accent5="accent5" accent6="accent6" hlink="hlink" folHlink="folHlink"/>
  <p:sldLayoutIdLst>
    <p:sldLayoutId id="2147483695" r:id="rId1"/>
    <p:sldLayoutId id="2147483694" r:id="rId2"/>
    <p:sldLayoutId id="2147483724" r:id="rId3"/>
    <p:sldLayoutId id="2147483659" r:id="rId4"/>
    <p:sldLayoutId id="2147483657" r:id="rId5"/>
    <p:sldLayoutId id="2147483697" r:id="rId6"/>
    <p:sldLayoutId id="2147483696" r:id="rId7"/>
    <p:sldLayoutId id="2147483666" r:id="rId8"/>
    <p:sldLayoutId id="2147483726" r:id="rId9"/>
    <p:sldLayoutId id="2147483661" r:id="rId10"/>
    <p:sldLayoutId id="2147483727" r:id="rId11"/>
    <p:sldLayoutId id="2147483656" r:id="rId12"/>
    <p:sldLayoutId id="2147483663" r:id="rId13"/>
    <p:sldLayoutId id="2147483671" r:id="rId14"/>
    <p:sldLayoutId id="2147483725" r:id="rId15"/>
    <p:sldLayoutId id="2147483660" r:id="rId16"/>
    <p:sldLayoutId id="2147483704" r:id="rId17"/>
    <p:sldLayoutId id="2147483706" r:id="rId18"/>
    <p:sldLayoutId id="2147483714" r:id="rId19"/>
    <p:sldLayoutId id="2147483712" r:id="rId20"/>
    <p:sldLayoutId id="2147483650" r:id="rId21"/>
    <p:sldLayoutId id="2147483658" r:id="rId22"/>
    <p:sldLayoutId id="2147483665" r:id="rId23"/>
    <p:sldLayoutId id="2147483664" r:id="rId24"/>
    <p:sldLayoutId id="2147483677" r:id="rId25"/>
    <p:sldLayoutId id="2147483662" r:id="rId26"/>
    <p:sldLayoutId id="2147483705" r:id="rId27"/>
    <p:sldLayoutId id="2147483669" r:id="rId28"/>
    <p:sldLayoutId id="2147483676" r:id="rId29"/>
    <p:sldLayoutId id="2147483673" r:id="rId30"/>
    <p:sldLayoutId id="2147483670" r:id="rId31"/>
    <p:sldLayoutId id="2147483718" r:id="rId32"/>
    <p:sldLayoutId id="2147483717" r:id="rId33"/>
    <p:sldLayoutId id="2147483680" r:id="rId34"/>
    <p:sldLayoutId id="2147483728" r:id="rId35"/>
    <p:sldLayoutId id="2147483707" r:id="rId36"/>
    <p:sldLayoutId id="2147483709" r:id="rId37"/>
    <p:sldLayoutId id="2147483708" r:id="rId38"/>
    <p:sldLayoutId id="2147483674" r:id="rId39"/>
    <p:sldLayoutId id="2147483667" r:id="rId40"/>
    <p:sldLayoutId id="2147483675" r:id="rId41"/>
    <p:sldLayoutId id="2147483716" r:id="rId42"/>
    <p:sldLayoutId id="2147483719" r:id="rId43"/>
    <p:sldLayoutId id="2147483702" r:id="rId44"/>
    <p:sldLayoutId id="2147483654" r:id="rId45"/>
    <p:sldLayoutId id="2147483655" r:id="rId46"/>
    <p:sldLayoutId id="2147483715" r:id="rId47"/>
    <p:sldLayoutId id="2147483668" r:id="rId48"/>
    <p:sldLayoutId id="2147483681" r:id="rId49"/>
    <p:sldLayoutId id="2147483687" r:id="rId50"/>
    <p:sldLayoutId id="2147483684" r:id="rId51"/>
    <p:sldLayoutId id="2147483685" r:id="rId52"/>
    <p:sldLayoutId id="2147483686" r:id="rId53"/>
    <p:sldLayoutId id="2147483682" r:id="rId54"/>
    <p:sldLayoutId id="2147483692" r:id="rId55"/>
    <p:sldLayoutId id="2147483688" r:id="rId56"/>
    <p:sldLayoutId id="2147483700" r:id="rId57"/>
    <p:sldLayoutId id="2147483689" r:id="rId58"/>
    <p:sldLayoutId id="2147483691" r:id="rId59"/>
    <p:sldLayoutId id="2147483711" r:id="rId60"/>
    <p:sldLayoutId id="2147483690" r:id="rId61"/>
    <p:sldLayoutId id="2147483693" r:id="rId62"/>
    <p:sldLayoutId id="2147483699" r:id="rId63"/>
    <p:sldLayoutId id="2147483710" r:id="rId64"/>
    <p:sldLayoutId id="2147483683" r:id="rId65"/>
    <p:sldLayoutId id="2147483713" r:id="rId66"/>
    <p:sldLayoutId id="2147483698" r:id="rId67"/>
    <p:sldLayoutId id="2147483721" r:id="rId68"/>
    <p:sldLayoutId id="2147483722" r:id="rId69"/>
    <p:sldLayoutId id="2147483723" r:id="rId70"/>
    <p:sldLayoutId id="2147483678" r:id="rId71"/>
    <p:sldLayoutId id="2147483701" r:id="rId72"/>
    <p:sldLayoutId id="2147483729" r:id="rId73"/>
    <p:sldLayoutId id="2147483730" r:id="rId74"/>
    <p:sldLayoutId id="2147483731" r:id="rId7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4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35.jpeg"/><Relationship Id="rId5" Type="http://schemas.openxmlformats.org/officeDocument/2006/relationships/image" Target="../media/image7.emf"/><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cookie-script.com/blog/how-to-improve-cookie-banner-acceptance-rate#:~:text=The%20average%20cookie%20banner%20acceptance%20rate%20is%2031%25%2C%20But%20it,and%20depends%20on%20the%20website" TargetMode="External"/><Relationship Id="rId2" Type="http://schemas.openxmlformats.org/officeDocument/2006/relationships/notesSlide" Target="../notesSlides/notesSlide4.xml"/><Relationship Id="rId1" Type="http://schemas.openxmlformats.org/officeDocument/2006/relationships/slideLayout" Target="../slideLayouts/slideLayout71.xml"/><Relationship Id="rId6" Type="http://schemas.openxmlformats.org/officeDocument/2006/relationships/image" Target="../media/image36.jpeg"/><Relationship Id="rId5" Type="http://schemas.openxmlformats.org/officeDocument/2006/relationships/image" Target="../media/image7.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37.jpeg"/><Relationship Id="rId5" Type="http://schemas.openxmlformats.org/officeDocument/2006/relationships/image" Target="../media/image7.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jpe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5CF256-260F-49C5-631B-D2103E3603AE}"/>
              </a:ext>
            </a:extLst>
          </p:cNvPr>
          <p:cNvSpPr>
            <a:spLocks noGrp="1"/>
          </p:cNvSpPr>
          <p:nvPr>
            <p:ph type="sldNum" sz="quarter" idx="4"/>
          </p:nvPr>
        </p:nvSpPr>
        <p:spPr/>
        <p:txBody>
          <a:bodyPr/>
          <a:lstStyle/>
          <a:p>
            <a:fld id="{8E3391BA-CEDD-5849-9428-794A0F96AF47}" type="slidenum">
              <a:rPr lang="en-US" smtClean="0"/>
              <a:pPr/>
              <a:t>1</a:t>
            </a:fld>
            <a:endParaRPr lang="en-US"/>
          </a:p>
        </p:txBody>
      </p:sp>
      <p:sp>
        <p:nvSpPr>
          <p:cNvPr id="3" name="TextBox 2">
            <a:extLst>
              <a:ext uri="{FF2B5EF4-FFF2-40B4-BE49-F238E27FC236}">
                <a16:creationId xmlns:a16="http://schemas.microsoft.com/office/drawing/2014/main" id="{DC825402-481A-08F0-1095-08A1DBFDF707}"/>
              </a:ext>
            </a:extLst>
          </p:cNvPr>
          <p:cNvSpPr txBox="1"/>
          <p:nvPr/>
        </p:nvSpPr>
        <p:spPr>
          <a:xfrm>
            <a:off x="1178560" y="2328956"/>
            <a:ext cx="10891520" cy="3970318"/>
          </a:xfrm>
          <a:prstGeom prst="rect">
            <a:avLst/>
          </a:prstGeom>
          <a:noFill/>
        </p:spPr>
        <p:txBody>
          <a:bodyPr wrap="square" rtlCol="0">
            <a:spAutoFit/>
          </a:bodyPr>
          <a:lstStyle/>
          <a:p>
            <a:pPr marL="342900" indent="-342900">
              <a:buAutoNum type="arabicPeriod"/>
            </a:pPr>
            <a:r>
              <a:rPr lang="en-US" sz="2400" b="1" dirty="0"/>
              <a:t>Better ad targeting </a:t>
            </a:r>
          </a:p>
          <a:p>
            <a:pPr marL="800100" lvl="1" indent="-342900">
              <a:buFont typeface="Wingdings" panose="05000000000000000000" pitchFamily="2" charset="2"/>
              <a:buChar char="ü"/>
            </a:pPr>
            <a:r>
              <a:rPr lang="en-US" sz="2000" dirty="0"/>
              <a:t>95% of your website shoppers aren’t filling out a lead form </a:t>
            </a:r>
          </a:p>
          <a:p>
            <a:pPr marL="800100" lvl="1" indent="-342900">
              <a:buFont typeface="Wingdings" panose="05000000000000000000" pitchFamily="2" charset="2"/>
              <a:buChar char="ü"/>
            </a:pPr>
            <a:r>
              <a:rPr lang="en-US" sz="2000" dirty="0"/>
              <a:t>We transform website visitors from an anonymous single device into an immersive Household</a:t>
            </a:r>
          </a:p>
          <a:p>
            <a:pPr marL="800100" lvl="1" indent="-342900">
              <a:buFont typeface="Wingdings" panose="05000000000000000000" pitchFamily="2" charset="2"/>
              <a:buChar char="ü"/>
            </a:pPr>
            <a:r>
              <a:rPr lang="en-US" sz="2000" dirty="0"/>
              <a:t>Focus on converting your virtual showroom traffic into sales</a:t>
            </a:r>
          </a:p>
          <a:p>
            <a:pPr marL="800100" lvl="1" indent="-342900">
              <a:buFont typeface="Arial" panose="020B0604020202020204" pitchFamily="34" charset="0"/>
              <a:buChar char="•"/>
            </a:pPr>
            <a:endParaRPr lang="en-US" sz="2000" dirty="0"/>
          </a:p>
          <a:p>
            <a:pPr marL="342900" indent="-342900">
              <a:buAutoNum type="arabicPeriod"/>
            </a:pPr>
            <a:r>
              <a:rPr lang="en-US" sz="2400" b="1" dirty="0"/>
              <a:t>Smarter media spending </a:t>
            </a:r>
          </a:p>
          <a:p>
            <a:pPr marL="800100" lvl="1" indent="-342900">
              <a:buFont typeface="Wingdings" panose="05000000000000000000" pitchFamily="2" charset="2"/>
              <a:buChar char="ü"/>
            </a:pPr>
            <a:r>
              <a:rPr lang="en-US" sz="2000" dirty="0"/>
              <a:t>Focus dollars on those addressable households. Mitigate media waste</a:t>
            </a:r>
          </a:p>
          <a:p>
            <a:pPr marL="800100" lvl="1" indent="-342900">
              <a:buFont typeface="Arial" panose="020B0604020202020204" pitchFamily="34" charset="0"/>
              <a:buChar char="•"/>
            </a:pPr>
            <a:endParaRPr lang="en-US" sz="2000" dirty="0"/>
          </a:p>
          <a:p>
            <a:pPr marL="342900" indent="-342900">
              <a:buAutoNum type="arabicPeriod"/>
            </a:pPr>
            <a:r>
              <a:rPr lang="en-US" sz="2400" b="1" dirty="0"/>
              <a:t>Measure what matters</a:t>
            </a:r>
          </a:p>
          <a:p>
            <a:pPr marL="800100" lvl="1" indent="-342900">
              <a:buFont typeface="Wingdings" panose="05000000000000000000" pitchFamily="2" charset="2"/>
              <a:buChar char="ü"/>
            </a:pPr>
            <a:r>
              <a:rPr lang="en-US" sz="2000" dirty="0"/>
              <a:t>Focus on sales and service transactions, not media KPIs</a:t>
            </a:r>
          </a:p>
          <a:p>
            <a:pPr marL="800100" lvl="1" indent="-342900">
              <a:buFont typeface="Wingdings" panose="05000000000000000000" pitchFamily="2" charset="2"/>
              <a:buChar char="ü"/>
            </a:pPr>
            <a:r>
              <a:rPr lang="en-US" sz="2000" dirty="0"/>
              <a:t>Use the AI platform to see rich customer journeys &amp; buyer behaviors</a:t>
            </a:r>
          </a:p>
        </p:txBody>
      </p:sp>
      <p:sp>
        <p:nvSpPr>
          <p:cNvPr id="4" name="TextBox 3">
            <a:extLst>
              <a:ext uri="{FF2B5EF4-FFF2-40B4-BE49-F238E27FC236}">
                <a16:creationId xmlns:a16="http://schemas.microsoft.com/office/drawing/2014/main" id="{E5887116-DC2F-8B6A-B911-CE714360BAD1}"/>
              </a:ext>
            </a:extLst>
          </p:cNvPr>
          <p:cNvSpPr txBox="1"/>
          <p:nvPr/>
        </p:nvSpPr>
        <p:spPr>
          <a:xfrm>
            <a:off x="721360" y="1019004"/>
            <a:ext cx="10373360" cy="769441"/>
          </a:xfrm>
          <a:prstGeom prst="rect">
            <a:avLst/>
          </a:prstGeom>
          <a:noFill/>
        </p:spPr>
        <p:txBody>
          <a:bodyPr wrap="square" rtlCol="0">
            <a:spAutoFit/>
          </a:bodyPr>
          <a:lstStyle/>
          <a:p>
            <a:r>
              <a:rPr lang="en-US" sz="4400" b="1" dirty="0"/>
              <a:t>Evolving dealer advertising in 3 ways</a:t>
            </a:r>
          </a:p>
        </p:txBody>
      </p:sp>
      <p:pic>
        <p:nvPicPr>
          <p:cNvPr id="6" name="Graphic 5" descr="Bullseye with solid fill">
            <a:extLst>
              <a:ext uri="{FF2B5EF4-FFF2-40B4-BE49-F238E27FC236}">
                <a16:creationId xmlns:a16="http://schemas.microsoft.com/office/drawing/2014/main" id="{90BAD582-A878-F8D3-31D2-C31B8E9E71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1920" y="2343001"/>
            <a:ext cx="914400" cy="914400"/>
          </a:xfrm>
          <a:prstGeom prst="rect">
            <a:avLst/>
          </a:prstGeom>
        </p:spPr>
      </p:pic>
      <p:pic>
        <p:nvPicPr>
          <p:cNvPr id="8" name="Graphic 7" descr="Money outline">
            <a:extLst>
              <a:ext uri="{FF2B5EF4-FFF2-40B4-BE49-F238E27FC236}">
                <a16:creationId xmlns:a16="http://schemas.microsoft.com/office/drawing/2014/main" id="{68CFD3DE-F82A-3F37-8D44-EBA982E73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920" y="3856915"/>
            <a:ext cx="914400" cy="914400"/>
          </a:xfrm>
          <a:prstGeom prst="rect">
            <a:avLst/>
          </a:prstGeom>
        </p:spPr>
      </p:pic>
      <p:pic>
        <p:nvPicPr>
          <p:cNvPr id="10" name="Graphic 9" descr="Presentation with bar chart with solid fill">
            <a:extLst>
              <a:ext uri="{FF2B5EF4-FFF2-40B4-BE49-F238E27FC236}">
                <a16:creationId xmlns:a16="http://schemas.microsoft.com/office/drawing/2014/main" id="{60CFD706-65E7-4A54-359A-50C9CE0BCF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280" y="5135954"/>
            <a:ext cx="914400" cy="914400"/>
          </a:xfrm>
          <a:prstGeom prst="rect">
            <a:avLst/>
          </a:prstGeom>
        </p:spPr>
      </p:pic>
    </p:spTree>
    <p:extLst>
      <p:ext uri="{BB962C8B-B14F-4D97-AF65-F5344CB8AC3E}">
        <p14:creationId xmlns:p14="http://schemas.microsoft.com/office/powerpoint/2010/main" val="17569586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7">
            <a:extLst>
              <a:ext uri="{FF2B5EF4-FFF2-40B4-BE49-F238E27FC236}">
                <a16:creationId xmlns:a16="http://schemas.microsoft.com/office/drawing/2014/main" id="{16B46445-5A81-03EA-C9FC-A572F2D5E9AD}"/>
              </a:ext>
            </a:extLst>
          </p:cNvPr>
          <p:cNvSpPr txBox="1">
            <a:spLocks/>
          </p:cNvSpPr>
          <p:nvPr/>
        </p:nvSpPr>
        <p:spPr>
          <a:xfrm>
            <a:off x="-3093" y="227301"/>
            <a:ext cx="12191416" cy="662909"/>
          </a:xfrm>
          <a:prstGeom prst="rect">
            <a:avLst/>
          </a:prstGeom>
        </p:spPr>
        <p:txBody>
          <a:bodyPr lIns="91440" tIns="45720" rIns="91440" bIns="45720" anchor="t"/>
          <a:lstStyle>
            <a:lvl1pPr algn="ctr" defTabSz="914400" rtl="0" eaLnBrk="1" latinLnBrk="0" hangingPunct="1">
              <a:lnSpc>
                <a:spcPct val="90000"/>
              </a:lnSpc>
              <a:spcBef>
                <a:spcPct val="0"/>
              </a:spcBef>
              <a:buNone/>
              <a:defRPr sz="4800" b="1"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4000">
                <a:latin typeface="Helvetica Neue"/>
              </a:rPr>
              <a:t>Client Dashboard | </a:t>
            </a:r>
            <a:r>
              <a:rPr lang="en-US" sz="4000">
                <a:solidFill>
                  <a:srgbClr val="C6002B"/>
                </a:solidFill>
                <a:latin typeface="Helvetica Neue"/>
              </a:rPr>
              <a:t>Analytics &amp; Transactions</a:t>
            </a:r>
            <a:endParaRPr lang="en-US">
              <a:solidFill>
                <a:srgbClr val="C6002B"/>
              </a:solidFill>
            </a:endParaRPr>
          </a:p>
        </p:txBody>
      </p:sp>
      <p:grpSp>
        <p:nvGrpSpPr>
          <p:cNvPr id="19" name="Group 18">
            <a:extLst>
              <a:ext uri="{FF2B5EF4-FFF2-40B4-BE49-F238E27FC236}">
                <a16:creationId xmlns:a16="http://schemas.microsoft.com/office/drawing/2014/main" id="{021F241C-1146-C8F9-DC50-DDFE57BDE083}"/>
              </a:ext>
            </a:extLst>
          </p:cNvPr>
          <p:cNvGrpSpPr/>
          <p:nvPr/>
        </p:nvGrpSpPr>
        <p:grpSpPr>
          <a:xfrm>
            <a:off x="809297" y="992486"/>
            <a:ext cx="10564649" cy="5497381"/>
            <a:chOff x="809297" y="992486"/>
            <a:chExt cx="10564649" cy="5497381"/>
          </a:xfrm>
        </p:grpSpPr>
        <p:pic>
          <p:nvPicPr>
            <p:cNvPr id="2" name="Picture 5" descr="Graphical user interface, website&#10;&#10;Description automatically generated">
              <a:extLst>
                <a:ext uri="{FF2B5EF4-FFF2-40B4-BE49-F238E27FC236}">
                  <a16:creationId xmlns:a16="http://schemas.microsoft.com/office/drawing/2014/main" id="{077F9623-59F4-913D-56D6-FBFC1A248260}"/>
                </a:ext>
              </a:extLst>
            </p:cNvPr>
            <p:cNvPicPr>
              <a:picLocks noChangeAspect="1"/>
            </p:cNvPicPr>
            <p:nvPr/>
          </p:nvPicPr>
          <p:blipFill rotWithShape="1">
            <a:blip r:embed="rId3"/>
            <a:srcRect t="2626" r="-83" b="2626"/>
            <a:stretch/>
          </p:blipFill>
          <p:spPr>
            <a:xfrm>
              <a:off x="809297" y="1587200"/>
              <a:ext cx="10564649" cy="4112517"/>
            </a:xfrm>
            <a:prstGeom prst="rect">
              <a:avLst/>
            </a:prstGeom>
          </p:spPr>
        </p:pic>
        <p:grpSp>
          <p:nvGrpSpPr>
            <p:cNvPr id="18" name="Group 17">
              <a:extLst>
                <a:ext uri="{FF2B5EF4-FFF2-40B4-BE49-F238E27FC236}">
                  <a16:creationId xmlns:a16="http://schemas.microsoft.com/office/drawing/2014/main" id="{A9AFB31D-6F53-D1BE-C440-84F2FD48E766}"/>
                </a:ext>
              </a:extLst>
            </p:cNvPr>
            <p:cNvGrpSpPr/>
            <p:nvPr/>
          </p:nvGrpSpPr>
          <p:grpSpPr>
            <a:xfrm>
              <a:off x="1029247" y="992486"/>
              <a:ext cx="8369209" cy="5497381"/>
              <a:chOff x="1029247" y="992486"/>
              <a:chExt cx="8369209" cy="5497381"/>
            </a:xfrm>
          </p:grpSpPr>
          <p:sp>
            <p:nvSpPr>
              <p:cNvPr id="7" name="Rectangle 6">
                <a:extLst>
                  <a:ext uri="{FF2B5EF4-FFF2-40B4-BE49-F238E27FC236}">
                    <a16:creationId xmlns:a16="http://schemas.microsoft.com/office/drawing/2014/main" id="{45D09E7B-5BCE-9116-4FE1-89A68A9DF1AB}"/>
                  </a:ext>
                </a:extLst>
              </p:cNvPr>
              <p:cNvSpPr/>
              <p:nvPr/>
            </p:nvSpPr>
            <p:spPr>
              <a:xfrm>
                <a:off x="1029248" y="2317661"/>
                <a:ext cx="5069236" cy="8557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9" name="Straight Arrow Connector 8">
                <a:extLst>
                  <a:ext uri="{FF2B5EF4-FFF2-40B4-BE49-F238E27FC236}">
                    <a16:creationId xmlns:a16="http://schemas.microsoft.com/office/drawing/2014/main" id="{8543953D-9FD7-BAD2-A75A-5789C05550B3}"/>
                  </a:ext>
                </a:extLst>
              </p:cNvPr>
              <p:cNvCxnSpPr>
                <a:cxnSpLocks/>
              </p:cNvCxnSpPr>
              <p:nvPr/>
            </p:nvCxnSpPr>
            <p:spPr>
              <a:xfrm flipH="1" flipV="1">
                <a:off x="8677240" y="4759358"/>
                <a:ext cx="8289" cy="1243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7">
                <a:extLst>
                  <a:ext uri="{FF2B5EF4-FFF2-40B4-BE49-F238E27FC236}">
                    <a16:creationId xmlns:a16="http://schemas.microsoft.com/office/drawing/2014/main" id="{A2322E0B-B92F-DAF2-7C67-F378B4CEC3FB}"/>
                  </a:ext>
                </a:extLst>
              </p:cNvPr>
              <p:cNvSpPr txBox="1"/>
              <p:nvPr/>
            </p:nvSpPr>
            <p:spPr>
              <a:xfrm>
                <a:off x="7976041" y="6072487"/>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Transactional households and company location</a:t>
                </a:r>
                <a:endParaRPr lang="en-US"/>
              </a:p>
            </p:txBody>
          </p:sp>
          <p:sp>
            <p:nvSpPr>
              <p:cNvPr id="12" name="Rectangle 11">
                <a:extLst>
                  <a:ext uri="{FF2B5EF4-FFF2-40B4-BE49-F238E27FC236}">
                    <a16:creationId xmlns:a16="http://schemas.microsoft.com/office/drawing/2014/main" id="{C42E9421-D173-B6F4-E63B-44BBBF7E101E}"/>
                  </a:ext>
                </a:extLst>
              </p:cNvPr>
              <p:cNvSpPr/>
              <p:nvPr/>
            </p:nvSpPr>
            <p:spPr>
              <a:xfrm>
                <a:off x="8001109" y="3289867"/>
                <a:ext cx="1390616" cy="133749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3" name="Straight Arrow Connector 12">
                <a:extLst>
                  <a:ext uri="{FF2B5EF4-FFF2-40B4-BE49-F238E27FC236}">
                    <a16:creationId xmlns:a16="http://schemas.microsoft.com/office/drawing/2014/main" id="{0E95467F-7969-E808-24C2-B829EAADE97C}"/>
                  </a:ext>
                </a:extLst>
              </p:cNvPr>
              <p:cNvCxnSpPr>
                <a:cxnSpLocks/>
              </p:cNvCxnSpPr>
              <p:nvPr/>
            </p:nvCxnSpPr>
            <p:spPr>
              <a:xfrm>
                <a:off x="3220149" y="1431081"/>
                <a:ext cx="469" cy="8233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7">
                <a:extLst>
                  <a:ext uri="{FF2B5EF4-FFF2-40B4-BE49-F238E27FC236}">
                    <a16:creationId xmlns:a16="http://schemas.microsoft.com/office/drawing/2014/main" id="{89AAB5D2-D381-E725-0660-8B264AFD5797}"/>
                  </a:ext>
                </a:extLst>
              </p:cNvPr>
              <p:cNvSpPr txBox="1"/>
              <p:nvPr/>
            </p:nvSpPr>
            <p:spPr>
              <a:xfrm>
                <a:off x="2510660" y="992486"/>
                <a:ext cx="1422415"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Based on transaction data we measure the "</a:t>
                </a:r>
                <a:r>
                  <a:rPr lang="en-US" sz="800" b="1"/>
                  <a:t>time to sale</a:t>
                </a:r>
                <a:r>
                  <a:rPr lang="en-US" sz="800"/>
                  <a:t>"</a:t>
                </a:r>
                <a:endParaRPr lang="en-US"/>
              </a:p>
            </p:txBody>
          </p:sp>
          <p:sp>
            <p:nvSpPr>
              <p:cNvPr id="15" name="Rectangle 14">
                <a:extLst>
                  <a:ext uri="{FF2B5EF4-FFF2-40B4-BE49-F238E27FC236}">
                    <a16:creationId xmlns:a16="http://schemas.microsoft.com/office/drawing/2014/main" id="{6EDA9FFF-C4CF-426D-D310-4523172DC594}"/>
                  </a:ext>
                </a:extLst>
              </p:cNvPr>
              <p:cNvSpPr/>
              <p:nvPr/>
            </p:nvSpPr>
            <p:spPr>
              <a:xfrm>
                <a:off x="1029247" y="3289867"/>
                <a:ext cx="3299995" cy="22659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6" name="Straight Arrow Connector 15">
                <a:extLst>
                  <a:ext uri="{FF2B5EF4-FFF2-40B4-BE49-F238E27FC236}">
                    <a16:creationId xmlns:a16="http://schemas.microsoft.com/office/drawing/2014/main" id="{60FCF105-8B3F-BFF3-1F08-9B77467B15B4}"/>
                  </a:ext>
                </a:extLst>
              </p:cNvPr>
              <p:cNvCxnSpPr>
                <a:cxnSpLocks/>
              </p:cNvCxnSpPr>
              <p:nvPr/>
            </p:nvCxnSpPr>
            <p:spPr>
              <a:xfrm flipV="1">
                <a:off x="2501942" y="5617702"/>
                <a:ext cx="9228" cy="5080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7">
                <a:extLst>
                  <a:ext uri="{FF2B5EF4-FFF2-40B4-BE49-F238E27FC236}">
                    <a16:creationId xmlns:a16="http://schemas.microsoft.com/office/drawing/2014/main" id="{68718D4A-E7A4-1F3A-BEF7-C9B8E01C27DB}"/>
                  </a:ext>
                </a:extLst>
              </p:cNvPr>
              <p:cNvSpPr txBox="1"/>
              <p:nvPr/>
            </p:nvSpPr>
            <p:spPr>
              <a:xfrm>
                <a:off x="1801212" y="6151313"/>
                <a:ext cx="142241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t>Breakout % of total sales by timeframe</a:t>
                </a:r>
                <a:endParaRPr lang="en-US"/>
              </a:p>
            </p:txBody>
          </p:sp>
        </p:grpSp>
      </p:grpSp>
    </p:spTree>
    <p:extLst>
      <p:ext uri="{BB962C8B-B14F-4D97-AF65-F5344CB8AC3E}">
        <p14:creationId xmlns:p14="http://schemas.microsoft.com/office/powerpoint/2010/main" val="1060198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E2E2BF-29B0-0850-55DD-1B2FAC19FADB}"/>
              </a:ext>
            </a:extLst>
          </p:cNvPr>
          <p:cNvPicPr>
            <a:picLocks noChangeAspect="1"/>
          </p:cNvPicPr>
          <p:nvPr/>
        </p:nvPicPr>
        <p:blipFill>
          <a:blip r:embed="rId2"/>
          <a:srcRect t="8360" r="-86"/>
          <a:stretch/>
        </p:blipFill>
        <p:spPr>
          <a:xfrm>
            <a:off x="364157" y="525630"/>
            <a:ext cx="11324922" cy="5568638"/>
          </a:xfrm>
          <a:prstGeom prst="rect">
            <a:avLst/>
          </a:prstGeom>
          <a:solidFill>
            <a:schemeClr val="accent4"/>
          </a:solidFill>
          <a:effectLst>
            <a:glow rad="139700">
              <a:schemeClr val="accent2">
                <a:satMod val="175000"/>
                <a:alpha val="11000"/>
              </a:schemeClr>
            </a:glow>
          </a:effectLst>
        </p:spPr>
      </p:pic>
      <p:sp>
        <p:nvSpPr>
          <p:cNvPr id="11" name="Rectangle: Rounded Corners 10">
            <a:extLst>
              <a:ext uri="{FF2B5EF4-FFF2-40B4-BE49-F238E27FC236}">
                <a16:creationId xmlns:a16="http://schemas.microsoft.com/office/drawing/2014/main" id="{805D4346-1951-68B0-9991-CAABF68686FC}"/>
              </a:ext>
            </a:extLst>
          </p:cNvPr>
          <p:cNvSpPr/>
          <p:nvPr/>
        </p:nvSpPr>
        <p:spPr>
          <a:xfrm>
            <a:off x="1399897" y="1480187"/>
            <a:ext cx="2278661" cy="842067"/>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WEBSITE AUDIENCES TRANSFORMED INTO HOUSEHOLDS</a:t>
            </a:r>
          </a:p>
        </p:txBody>
      </p:sp>
      <p:sp>
        <p:nvSpPr>
          <p:cNvPr id="12" name="Rectangle: Rounded Corners 11">
            <a:extLst>
              <a:ext uri="{FF2B5EF4-FFF2-40B4-BE49-F238E27FC236}">
                <a16:creationId xmlns:a16="http://schemas.microsoft.com/office/drawing/2014/main" id="{90467F43-75AF-876A-FD6D-02A9062B1C44}"/>
              </a:ext>
            </a:extLst>
          </p:cNvPr>
          <p:cNvSpPr/>
          <p:nvPr/>
        </p:nvSpPr>
        <p:spPr>
          <a:xfrm>
            <a:off x="3959356" y="1480188"/>
            <a:ext cx="1554606" cy="84206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DEPLOYED MEDIA TACTICS</a:t>
            </a:r>
          </a:p>
        </p:txBody>
      </p:sp>
      <p:sp>
        <p:nvSpPr>
          <p:cNvPr id="13" name="Rectangle: Rounded Corners 12">
            <a:extLst>
              <a:ext uri="{FF2B5EF4-FFF2-40B4-BE49-F238E27FC236}">
                <a16:creationId xmlns:a16="http://schemas.microsoft.com/office/drawing/2014/main" id="{ED9131BE-5AF0-E946-308B-8ABA9A15BE69}"/>
              </a:ext>
            </a:extLst>
          </p:cNvPr>
          <p:cNvSpPr/>
          <p:nvPr/>
        </p:nvSpPr>
        <p:spPr>
          <a:xfrm>
            <a:off x="5943352" y="1480189"/>
            <a:ext cx="1437778" cy="8420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t>RECENT AD INTERACTIONS</a:t>
            </a:r>
          </a:p>
        </p:txBody>
      </p:sp>
      <p:sp>
        <p:nvSpPr>
          <p:cNvPr id="8" name="Rectangle: Rounded Corners 25">
            <a:extLst>
              <a:ext uri="{FF2B5EF4-FFF2-40B4-BE49-F238E27FC236}">
                <a16:creationId xmlns:a16="http://schemas.microsoft.com/office/drawing/2014/main" id="{375A3C1A-C71D-B329-8861-BED423C59C68}"/>
              </a:ext>
            </a:extLst>
          </p:cNvPr>
          <p:cNvSpPr/>
          <p:nvPr/>
        </p:nvSpPr>
        <p:spPr>
          <a:xfrm>
            <a:off x="7559623" y="1480187"/>
            <a:ext cx="1290893" cy="585031"/>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YEAR, MAKE, MODEL</a:t>
            </a:r>
          </a:p>
        </p:txBody>
      </p:sp>
      <p:sp>
        <p:nvSpPr>
          <p:cNvPr id="9" name="Rectangle: Rounded Corners 26">
            <a:extLst>
              <a:ext uri="{FF2B5EF4-FFF2-40B4-BE49-F238E27FC236}">
                <a16:creationId xmlns:a16="http://schemas.microsoft.com/office/drawing/2014/main" id="{B30BA8D3-6EA6-6CEA-9AB0-F4CAF4F91391}"/>
              </a:ext>
            </a:extLst>
          </p:cNvPr>
          <p:cNvSpPr/>
          <p:nvPr/>
        </p:nvSpPr>
        <p:spPr>
          <a:xfrm>
            <a:off x="9144116" y="1496551"/>
            <a:ext cx="2278661" cy="461665"/>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t>SEGMENT BY SALE PROPENSITY (via AI Scale)</a:t>
            </a:r>
          </a:p>
        </p:txBody>
      </p:sp>
    </p:spTree>
    <p:extLst>
      <p:ext uri="{BB962C8B-B14F-4D97-AF65-F5344CB8AC3E}">
        <p14:creationId xmlns:p14="http://schemas.microsoft.com/office/powerpoint/2010/main" val="380070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BDB36-C428-0D04-6D36-141E1BDBCBFD}"/>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D499B9C-8672-E18E-44A0-9ED21CDC4216}"/>
              </a:ext>
            </a:extLst>
          </p:cNvPr>
          <p:cNvSpPr>
            <a:spLocks noGrp="1"/>
          </p:cNvSpPr>
          <p:nvPr>
            <p:ph type="sldNum" sz="quarter" idx="4"/>
          </p:nvPr>
        </p:nvSpPr>
        <p:spPr/>
        <p:txBody>
          <a:bodyPr/>
          <a:lstStyle/>
          <a:p>
            <a:fld id="{8E3391BA-CEDD-5849-9428-794A0F96AF47}" type="slidenum">
              <a:rPr lang="en-US" smtClean="0"/>
              <a:pPr/>
              <a:t>12</a:t>
            </a:fld>
            <a:endParaRPr lang="en-US"/>
          </a:p>
        </p:txBody>
      </p:sp>
      <p:sp>
        <p:nvSpPr>
          <p:cNvPr id="3" name="TextBox 2">
            <a:extLst>
              <a:ext uri="{FF2B5EF4-FFF2-40B4-BE49-F238E27FC236}">
                <a16:creationId xmlns:a16="http://schemas.microsoft.com/office/drawing/2014/main" id="{4E0FD0D9-E585-B441-889D-74697F7EC6AE}"/>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FA26E415-BD90-AB7B-50B4-097766404DCB}"/>
              </a:ext>
            </a:extLst>
          </p:cNvPr>
          <p:cNvPicPr>
            <a:picLocks noChangeAspect="1"/>
          </p:cNvPicPr>
          <p:nvPr/>
        </p:nvPicPr>
        <p:blipFill>
          <a:blip r:embed="rId3"/>
          <a:stretch>
            <a:fillRect/>
          </a:stretch>
        </p:blipFill>
        <p:spPr>
          <a:xfrm>
            <a:off x="453735" y="520550"/>
            <a:ext cx="11284530" cy="5816899"/>
          </a:xfrm>
          <a:prstGeom prst="rect">
            <a:avLst/>
          </a:prstGeom>
        </p:spPr>
      </p:pic>
    </p:spTree>
    <p:extLst>
      <p:ext uri="{BB962C8B-B14F-4D97-AF65-F5344CB8AC3E}">
        <p14:creationId xmlns:p14="http://schemas.microsoft.com/office/powerpoint/2010/main" val="1552148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13</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Household Level Data</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14" name="Group 13">
            <a:extLst>
              <a:ext uri="{FF2B5EF4-FFF2-40B4-BE49-F238E27FC236}">
                <a16:creationId xmlns:a16="http://schemas.microsoft.com/office/drawing/2014/main" id="{CAB203A7-641A-89AE-F9F7-BDBFBFE472D6}"/>
              </a:ext>
            </a:extLst>
          </p:cNvPr>
          <p:cNvGrpSpPr/>
          <p:nvPr/>
        </p:nvGrpSpPr>
        <p:grpSpPr>
          <a:xfrm>
            <a:off x="1263518" y="1367194"/>
            <a:ext cx="9664963" cy="5150202"/>
            <a:chOff x="521028" y="988854"/>
            <a:chExt cx="10224502" cy="5448365"/>
          </a:xfrm>
        </p:grpSpPr>
        <p:pic>
          <p:nvPicPr>
            <p:cNvPr id="4" name="Picture 2" descr="Graphical user interface&#10;&#10;Description automatically generated">
              <a:extLst>
                <a:ext uri="{FF2B5EF4-FFF2-40B4-BE49-F238E27FC236}">
                  <a16:creationId xmlns:a16="http://schemas.microsoft.com/office/drawing/2014/main" id="{171D18FB-44B8-6F77-51F6-66758DB98204}"/>
                </a:ext>
              </a:extLst>
            </p:cNvPr>
            <p:cNvPicPr>
              <a:picLocks noChangeAspect="1"/>
            </p:cNvPicPr>
            <p:nvPr/>
          </p:nvPicPr>
          <p:blipFill rotWithShape="1">
            <a:blip r:embed="rId3"/>
            <a:srcRect l="3653" t="9292" r="-228" b="221"/>
            <a:stretch/>
          </p:blipFill>
          <p:spPr>
            <a:xfrm>
              <a:off x="521028" y="1504242"/>
              <a:ext cx="10224502" cy="4932977"/>
            </a:xfrm>
            <a:prstGeom prst="rect">
              <a:avLst/>
            </a:prstGeom>
          </p:spPr>
        </p:pic>
        <p:sp>
          <p:nvSpPr>
            <p:cNvPr id="5" name="Rectangle 4">
              <a:extLst>
                <a:ext uri="{FF2B5EF4-FFF2-40B4-BE49-F238E27FC236}">
                  <a16:creationId xmlns:a16="http://schemas.microsoft.com/office/drawing/2014/main" id="{862DB8BA-9B0C-B20C-3700-6C5CACAFB189}"/>
                </a:ext>
              </a:extLst>
            </p:cNvPr>
            <p:cNvSpPr/>
            <p:nvPr/>
          </p:nvSpPr>
          <p:spPr>
            <a:xfrm>
              <a:off x="3686244" y="2283890"/>
              <a:ext cx="1594576" cy="415332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E30E59F-F6ED-1F48-1EB6-688E1F0C4E90}"/>
                </a:ext>
              </a:extLst>
            </p:cNvPr>
            <p:cNvCxnSpPr/>
            <p:nvPr/>
          </p:nvCxnSpPr>
          <p:spPr>
            <a:xfrm>
              <a:off x="2900076" y="2678468"/>
              <a:ext cx="715528" cy="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3A0B018-57CA-AE91-0DB2-DB837C8430D3}"/>
                </a:ext>
              </a:extLst>
            </p:cNvPr>
            <p:cNvCxnSpPr>
              <a:cxnSpLocks/>
            </p:cNvCxnSpPr>
            <p:nvPr/>
          </p:nvCxnSpPr>
          <p:spPr>
            <a:xfrm>
              <a:off x="2900076" y="1504242"/>
              <a:ext cx="0" cy="117422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ECB3CCF-CA4E-4B81-D380-9E2F41723A43}"/>
                </a:ext>
              </a:extLst>
            </p:cNvPr>
            <p:cNvSpPr txBox="1"/>
            <p:nvPr/>
          </p:nvSpPr>
          <p:spPr>
            <a:xfrm>
              <a:off x="1744507" y="1034666"/>
              <a:ext cx="2715218" cy="423274"/>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Influence – what brought them, when they came, date opted in</a:t>
              </a:r>
            </a:p>
          </p:txBody>
        </p:sp>
        <p:sp>
          <p:nvSpPr>
            <p:cNvPr id="10" name="Rectangle 9">
              <a:extLst>
                <a:ext uri="{FF2B5EF4-FFF2-40B4-BE49-F238E27FC236}">
                  <a16:creationId xmlns:a16="http://schemas.microsoft.com/office/drawing/2014/main" id="{533FCB06-FF20-00E7-1079-0A76E2A0C68C}"/>
                </a:ext>
              </a:extLst>
            </p:cNvPr>
            <p:cNvSpPr/>
            <p:nvPr/>
          </p:nvSpPr>
          <p:spPr>
            <a:xfrm>
              <a:off x="7564449" y="1903930"/>
              <a:ext cx="1747495" cy="3799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8D994B6-61CC-9210-B347-5BB58C2F1BD0}"/>
                </a:ext>
              </a:extLst>
            </p:cNvPr>
            <p:cNvCxnSpPr>
              <a:cxnSpLocks/>
            </p:cNvCxnSpPr>
            <p:nvPr/>
          </p:nvCxnSpPr>
          <p:spPr>
            <a:xfrm>
              <a:off x="8457586" y="1365310"/>
              <a:ext cx="0" cy="48394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4B4E74F-16AB-E84D-DD65-67761BCDB8C5}"/>
                </a:ext>
              </a:extLst>
            </p:cNvPr>
            <p:cNvSpPr txBox="1"/>
            <p:nvPr/>
          </p:nvSpPr>
          <p:spPr>
            <a:xfrm>
              <a:off x="7305499" y="988854"/>
              <a:ext cx="1747495" cy="400110"/>
            </a:xfrm>
            <a:prstGeom prst="rect">
              <a:avLst/>
            </a:prstGeom>
            <a:noFill/>
          </p:spPr>
          <p:txBody>
            <a:bodyPr wrap="square" rtlCol="0">
              <a:spAutoFit/>
            </a:bodyPr>
            <a:lstStyle/>
            <a:p>
              <a:pPr algn="l"/>
              <a:r>
                <a:rPr lang="en-US" sz="1000" b="1">
                  <a:solidFill>
                    <a:schemeClr val="accent2"/>
                  </a:solidFill>
                  <a:latin typeface="Poppins" panose="00000500000000000000" pitchFamily="2" charset="0"/>
                  <a:cs typeface="Poppins" panose="00000500000000000000" pitchFamily="2" charset="0"/>
                </a:rPr>
                <a:t>Unique data points for predictability</a:t>
              </a:r>
            </a:p>
          </p:txBody>
        </p:sp>
      </p:grpSp>
    </p:spTree>
    <p:extLst>
      <p:ext uri="{BB962C8B-B14F-4D97-AF65-F5344CB8AC3E}">
        <p14:creationId xmlns:p14="http://schemas.microsoft.com/office/powerpoint/2010/main" val="3066321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14</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AI Audience Segmentation</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5F13CBD0-CF4D-4545-4325-49C06069B7D6}"/>
              </a:ext>
            </a:extLst>
          </p:cNvPr>
          <p:cNvPicPr>
            <a:picLocks noChangeAspect="1"/>
          </p:cNvPicPr>
          <p:nvPr/>
        </p:nvPicPr>
        <p:blipFill>
          <a:blip r:embed="rId3"/>
          <a:stretch>
            <a:fillRect/>
          </a:stretch>
        </p:blipFill>
        <p:spPr>
          <a:xfrm>
            <a:off x="1310616" y="1616269"/>
            <a:ext cx="9570768" cy="4901127"/>
          </a:xfrm>
          <a:prstGeom prst="rect">
            <a:avLst/>
          </a:prstGeom>
        </p:spPr>
      </p:pic>
    </p:spTree>
    <p:extLst>
      <p:ext uri="{BB962C8B-B14F-4D97-AF65-F5344CB8AC3E}">
        <p14:creationId xmlns:p14="http://schemas.microsoft.com/office/powerpoint/2010/main" val="795958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15</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2" y="940211"/>
            <a:ext cx="8788107"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Map Views &amp; Journey Segments</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pic>
        <p:nvPicPr>
          <p:cNvPr id="11" name="Picture 10">
            <a:extLst>
              <a:ext uri="{FF2B5EF4-FFF2-40B4-BE49-F238E27FC236}">
                <a16:creationId xmlns:a16="http://schemas.microsoft.com/office/drawing/2014/main" id="{439F4A6D-3BA4-D244-266F-DC80A91C6876}"/>
              </a:ext>
            </a:extLst>
          </p:cNvPr>
          <p:cNvPicPr>
            <a:picLocks noChangeAspect="1"/>
          </p:cNvPicPr>
          <p:nvPr/>
        </p:nvPicPr>
        <p:blipFill>
          <a:blip r:embed="rId3"/>
          <a:stretch>
            <a:fillRect/>
          </a:stretch>
        </p:blipFill>
        <p:spPr>
          <a:xfrm>
            <a:off x="406400" y="1590870"/>
            <a:ext cx="11520360" cy="4730902"/>
          </a:xfrm>
          <a:prstGeom prst="rect">
            <a:avLst/>
          </a:prstGeom>
        </p:spPr>
      </p:pic>
    </p:spTree>
    <p:extLst>
      <p:ext uri="{BB962C8B-B14F-4D97-AF65-F5344CB8AC3E}">
        <p14:creationId xmlns:p14="http://schemas.microsoft.com/office/powerpoint/2010/main" val="3450757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82F9C-6AE4-5785-6B56-C94777A96F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1B0E08-9B6E-5A56-A696-ACB72D672BD9}"/>
              </a:ext>
            </a:extLst>
          </p:cNvPr>
          <p:cNvSpPr txBox="1"/>
          <p:nvPr/>
        </p:nvSpPr>
        <p:spPr>
          <a:xfrm>
            <a:off x="3257723" y="100584"/>
            <a:ext cx="5676554" cy="1143518"/>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DATA ANALYSIS TRIAL</a:t>
            </a:r>
          </a:p>
          <a:p>
            <a:pPr algn="ctr">
              <a:lnSpc>
                <a:spcPts val="4300"/>
              </a:lnSpc>
            </a:pPr>
            <a:r>
              <a:rPr lang="en-US" sz="1600">
                <a:solidFill>
                  <a:srgbClr val="0C6AC0"/>
                </a:solidFill>
                <a:latin typeface="Poppins Black" pitchFamily="2" charset="77"/>
                <a:cs typeface="Poppins Black" pitchFamily="2" charset="77"/>
              </a:rPr>
              <a:t>Start gaining insights</a:t>
            </a:r>
          </a:p>
        </p:txBody>
      </p:sp>
      <p:sp>
        <p:nvSpPr>
          <p:cNvPr id="3" name="Rectangle 1">
            <a:extLst>
              <a:ext uri="{FF2B5EF4-FFF2-40B4-BE49-F238E27FC236}">
                <a16:creationId xmlns:a16="http://schemas.microsoft.com/office/drawing/2014/main" id="{EF588C3E-3732-C416-7567-E11F9846938D}"/>
              </a:ext>
            </a:extLst>
          </p:cNvPr>
          <p:cNvSpPr txBox="1">
            <a:spLocks noChangeArrowheads="1"/>
          </p:cNvSpPr>
          <p:nvPr/>
        </p:nvSpPr>
        <p:spPr bwMode="auto">
          <a:xfrm>
            <a:off x="594361" y="1270917"/>
            <a:ext cx="11228832" cy="303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Start with a </a:t>
            </a:r>
            <a:r>
              <a:rPr lang="en-US" sz="1400">
                <a:solidFill>
                  <a:srgbClr val="0C6AC0"/>
                </a:solidFill>
                <a:latin typeface="Poppins" panose="00000500000000000000" pitchFamily="2" charset="0"/>
                <a:ea typeface="Helvetica Neue" panose="02000503000000020004" pitchFamily="2" charset="0"/>
                <a:cs typeface="Poppins" panose="00000500000000000000" pitchFamily="2" charset="0"/>
              </a:rPr>
              <a:t>TRIAL</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analysis period that includes complete onboarding &amp; software configuration. </a:t>
            </a:r>
          </a:p>
          <a:p>
            <a:pPr lvl="1"/>
            <a:r>
              <a:rPr lang="en-US" sz="1200">
                <a:solidFill>
                  <a:schemeClr val="tx1"/>
                </a:solidFill>
                <a:latin typeface="Poppins" panose="00000500000000000000" pitchFamily="2" charset="0"/>
                <a:ea typeface="Helvetica Neue" panose="02000503000000020004" pitchFamily="2" charset="0"/>
                <a:cs typeface="Poppins" panose="00000500000000000000" pitchFamily="2" charset="0"/>
              </a:rPr>
              <a:t>No marketing is launched during the data analysis period</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script is installed on client website, and it will begin prompting users to opt in and share their location at the browser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Next, </a:t>
            </a:r>
            <a:r>
              <a:rPr lang="en-US" sz="1400" err="1">
                <a:solidFill>
                  <a:schemeClr val="tx1"/>
                </a:solidFill>
                <a:latin typeface="Poppins" panose="00000500000000000000" pitchFamily="2" charset="0"/>
                <a:ea typeface="Helvetica Neue" panose="02000503000000020004" pitchFamily="2" charset="0"/>
                <a:cs typeface="Poppins" panose="00000500000000000000" pitchFamily="2" charset="0"/>
              </a:rPr>
              <a:t>FullThrottle's</a:t>
            </a:r>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 patent-pending household identity resolution technology will begin transforming website visitors into first-party data down to the household level.</a:t>
            </a:r>
          </a:p>
          <a:p>
            <a:endParaRPr lang="en-US" sz="1400">
              <a:solidFill>
                <a:schemeClr val="tx1"/>
              </a:solidFill>
              <a:latin typeface="Poppins" panose="00000500000000000000" pitchFamily="2" charset="0"/>
              <a:ea typeface="Helvetica Neue" panose="02000503000000020004" pitchFamily="2" charset="0"/>
              <a:cs typeface="Poppins" panose="00000500000000000000" pitchFamily="2" charset="0"/>
            </a:endParaRPr>
          </a:p>
          <a:p>
            <a:r>
              <a:rPr lang="en-US" sz="1400">
                <a:solidFill>
                  <a:schemeClr val="tx1"/>
                </a:solidFill>
                <a:latin typeface="Poppins" panose="00000500000000000000" pitchFamily="2" charset="0"/>
                <a:ea typeface="Helvetica Neue" panose="02000503000000020004" pitchFamily="2" charset="0"/>
                <a:cs typeface="Poppins" panose="00000500000000000000" pitchFamily="2" charset="0"/>
              </a:rPr>
              <a:t>Three to four weeks after launch, our team of experts will meet with you to analyze your results and discuss marketing strategies to help you increase conversions and sales.</a:t>
            </a:r>
          </a:p>
        </p:txBody>
      </p:sp>
    </p:spTree>
    <p:extLst>
      <p:ext uri="{BB962C8B-B14F-4D97-AF65-F5344CB8AC3E}">
        <p14:creationId xmlns:p14="http://schemas.microsoft.com/office/powerpoint/2010/main" val="4250348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BC59F82A-3421-7B8B-AB3F-CE4BC03C5DF1}"/>
            </a:ext>
          </a:extLst>
        </p:cNvPr>
        <p:cNvGrpSpPr/>
        <p:nvPr/>
      </p:nvGrpSpPr>
      <p:grpSpPr>
        <a:xfrm>
          <a:off x="0" y="0"/>
          <a:ext cx="0" cy="0"/>
          <a:chOff x="0" y="0"/>
          <a:chExt cx="0" cy="0"/>
        </a:xfrm>
      </p:grpSpPr>
      <p:pic>
        <p:nvPicPr>
          <p:cNvPr id="3" name="Thank-You-white" descr="A black and grey logo&#10;&#10;Description automatically generated">
            <a:extLst>
              <a:ext uri="{FF2B5EF4-FFF2-40B4-BE49-F238E27FC236}">
                <a16:creationId xmlns:a16="http://schemas.microsoft.com/office/drawing/2014/main" id="{E840FD71-0559-EE53-7FA4-76E71E1C695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635251" y="2610358"/>
            <a:ext cx="6921500" cy="1003300"/>
          </a:xfrm>
          <a:prstGeom prst="rect">
            <a:avLst/>
          </a:prstGeom>
          <a:noFill/>
        </p:spPr>
      </p:pic>
    </p:spTree>
    <p:extLst>
      <p:ext uri="{BB962C8B-B14F-4D97-AF65-F5344CB8AC3E}">
        <p14:creationId xmlns:p14="http://schemas.microsoft.com/office/powerpoint/2010/main" val="3369150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1BB08BE0-B8FB-0D90-E595-90CAC22CCB43}"/>
              </a:ext>
            </a:extLst>
          </p:cNvPr>
          <p:cNvPicPr>
            <a:picLocks noChangeAspect="1" noChangeArrowheads="1"/>
          </p:cNvPicPr>
          <p:nvPr/>
        </p:nvPicPr>
        <p:blipFill>
          <a:blip r:embed="rId3"/>
          <a:srcRect l="13305" r="13305"/>
          <a:stretch/>
        </p:blipFill>
        <p:spPr bwMode="auto">
          <a:xfrm>
            <a:off x="5432992" y="284470"/>
            <a:ext cx="6759008" cy="6573530"/>
          </a:xfrm>
          <a:prstGeom prst="rect">
            <a:avLst/>
          </a:prstGeom>
          <a:noFill/>
          <a:extLst>
            <a:ext uri="{909E8E84-426E-40DD-AFC4-6F175D3DCCD1}">
              <a14:hiddenFill xmlns:a14="http://schemas.microsoft.com/office/drawing/2010/main">
                <a:solidFill>
                  <a:srgbClr val="FFFFFF"/>
                </a:solidFill>
              </a14:hiddenFill>
            </a:ext>
          </a:extLst>
        </p:spPr>
      </p:pic>
      <p:sp>
        <p:nvSpPr>
          <p:cNvPr id="13" name="Triangle 12">
            <a:extLst>
              <a:ext uri="{FF2B5EF4-FFF2-40B4-BE49-F238E27FC236}">
                <a16:creationId xmlns:a16="http://schemas.microsoft.com/office/drawing/2014/main" id="{1E386C91-662C-7687-0CF7-80889FDCFC87}"/>
              </a:ext>
            </a:extLst>
          </p:cNvPr>
          <p:cNvSpPr>
            <a:spLocks/>
          </p:cNvSpPr>
          <p:nvPr/>
        </p:nvSpPr>
        <p:spPr>
          <a:xfrm>
            <a:off x="6388863" y="5289847"/>
            <a:ext cx="5803137" cy="1562920"/>
          </a:xfrm>
          <a:prstGeom prst="triangle">
            <a:avLst>
              <a:gd name="adj" fmla="val 100000"/>
            </a:avLst>
          </a:prstGeom>
          <a:solidFill>
            <a:srgbClr val="095E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Header">
            <a:extLst>
              <a:ext uri="{FF2B5EF4-FFF2-40B4-BE49-F238E27FC236}">
                <a16:creationId xmlns:a16="http://schemas.microsoft.com/office/drawing/2014/main" id="{1887ADE7-11A4-AE02-1F0E-470651DAF35D}"/>
              </a:ext>
            </a:extLst>
          </p:cNvPr>
          <p:cNvSpPr txBox="1"/>
          <p:nvPr/>
        </p:nvSpPr>
        <p:spPr>
          <a:xfrm>
            <a:off x="558679" y="2276650"/>
            <a:ext cx="4526523" cy="129458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4500"/>
              </a:lnSpc>
              <a:spcBef>
                <a:spcPts val="0"/>
              </a:spcBef>
              <a:spcAft>
                <a:spcPts val="0"/>
              </a:spcAft>
              <a:buClrTx/>
              <a:buSzTx/>
              <a:buFontTx/>
              <a:buNone/>
              <a:tabLst/>
              <a:defRPr/>
            </a:pPr>
            <a:r>
              <a:rPr kumimoji="0" lang="en-US" sz="50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Audience Activator</a:t>
            </a:r>
          </a:p>
        </p:txBody>
      </p:sp>
      <p:sp>
        <p:nvSpPr>
          <p:cNvPr id="3" name="Header">
            <a:extLst>
              <a:ext uri="{FF2B5EF4-FFF2-40B4-BE49-F238E27FC236}">
                <a16:creationId xmlns:a16="http://schemas.microsoft.com/office/drawing/2014/main" id="{472FDD7C-B4A2-9E56-AC84-D32B43EE4B1A}"/>
              </a:ext>
            </a:extLst>
          </p:cNvPr>
          <p:cNvSpPr txBox="1"/>
          <p:nvPr/>
        </p:nvSpPr>
        <p:spPr>
          <a:xfrm>
            <a:off x="578714" y="3553811"/>
            <a:ext cx="4375671" cy="31931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095EBA"/>
                </a:solidFill>
                <a:effectLst/>
                <a:uLnTx/>
                <a:uFillTx/>
                <a:latin typeface="Poppins" pitchFamily="2" charset="77"/>
                <a:ea typeface="+mn-ea"/>
                <a:cs typeface="Poppins" pitchFamily="2" charset="77"/>
              </a:rPr>
              <a:t>POWERED BY FULLTHROTTLE.AI</a:t>
            </a:r>
          </a:p>
        </p:txBody>
      </p:sp>
      <p:pic>
        <p:nvPicPr>
          <p:cNvPr id="5" name="Picture 4">
            <a:extLst>
              <a:ext uri="{FF2B5EF4-FFF2-40B4-BE49-F238E27FC236}">
                <a16:creationId xmlns:a16="http://schemas.microsoft.com/office/drawing/2014/main" id="{9E8FE645-FD3E-54E2-D217-C866B6320772}"/>
              </a:ext>
            </a:extLst>
          </p:cNvPr>
          <p:cNvPicPr>
            <a:picLocks noChangeAspect="1"/>
          </p:cNvPicPr>
          <p:nvPr/>
        </p:nvPicPr>
        <p:blipFill>
          <a:blip r:embed="rId4">
            <a:lum bright="100000"/>
          </a:blip>
          <a:srcRect l="39959" t="74046"/>
          <a:stretch/>
        </p:blipFill>
        <p:spPr>
          <a:xfrm>
            <a:off x="5892242" y="5060865"/>
            <a:ext cx="6299758" cy="1810427"/>
          </a:xfrm>
          <a:prstGeom prst="rect">
            <a:avLst/>
          </a:prstGeom>
        </p:spPr>
      </p:pic>
      <p:sp>
        <p:nvSpPr>
          <p:cNvPr id="4" name="TextBox 3">
            <a:extLst>
              <a:ext uri="{FF2B5EF4-FFF2-40B4-BE49-F238E27FC236}">
                <a16:creationId xmlns:a16="http://schemas.microsoft.com/office/drawing/2014/main" id="{47165189-8C43-6E95-9986-AF13A7A49F0D}"/>
              </a:ext>
            </a:extLst>
          </p:cNvPr>
          <p:cNvSpPr txBox="1"/>
          <p:nvPr/>
        </p:nvSpPr>
        <p:spPr>
          <a:xfrm>
            <a:off x="558679" y="4039468"/>
            <a:ext cx="4091184" cy="577722"/>
          </a:xfrm>
          <a:prstGeom prst="rect">
            <a:avLst/>
          </a:prstGeom>
          <a:noFill/>
        </p:spPr>
        <p:txBody>
          <a:bodyPr wrap="none" rtlCol="0" anchor="b">
            <a:spAutoFit/>
          </a:bodyPr>
          <a:lstStyle/>
          <a:p>
            <a:pPr algn="ctr">
              <a:lnSpc>
                <a:spcPts val="4300"/>
              </a:lnSpc>
            </a:pPr>
            <a:r>
              <a:rPr lang="en-US" sz="2000" b="1">
                <a:latin typeface="Poppins Black" pitchFamily="2" charset="77"/>
                <a:cs typeface="Poppins Black" pitchFamily="2" charset="77"/>
              </a:rPr>
              <a:t>CONVERTING YOUR AUDIENCE</a:t>
            </a:r>
          </a:p>
        </p:txBody>
      </p:sp>
    </p:spTree>
    <p:extLst>
      <p:ext uri="{BB962C8B-B14F-4D97-AF65-F5344CB8AC3E}">
        <p14:creationId xmlns:p14="http://schemas.microsoft.com/office/powerpoint/2010/main" val="3370389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4" name="Panel_BG">
            <a:extLst>
              <a:ext uri="{FF2B5EF4-FFF2-40B4-BE49-F238E27FC236}">
                <a16:creationId xmlns:a16="http://schemas.microsoft.com/office/drawing/2014/main" id="{5150CDC7-BEB8-CB0F-2105-6E9603E29F4C}"/>
              </a:ext>
            </a:extLst>
          </p:cNvPr>
          <p:cNvSpPr/>
          <p:nvPr/>
        </p:nvSpPr>
        <p:spPr>
          <a:xfrm>
            <a:off x="3697" y="0"/>
            <a:ext cx="458152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3817236"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lang="en-US" sz="3600" b="1">
                <a:solidFill>
                  <a:srgbClr val="161920"/>
                </a:solidFill>
                <a:latin typeface="Poppins Black" pitchFamily="2" charset="77"/>
                <a:cs typeface="Poppins Black" pitchFamily="2" charset="77"/>
              </a:rPr>
              <a:t>Expand Your Sales Cycles</a:t>
            </a:r>
            <a:endPar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endParaRP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00746" cy="33239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Capturing Web Visitor Data</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4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For most websites, less than 5% will fill</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out a form or make direct contact with</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spc="20">
                <a:solidFill>
                  <a:srgbClr val="161920"/>
                </a:solidFill>
                <a:latin typeface="Poppins" pitchFamily="2" charset="77"/>
                <a:cs typeface="Poppins" pitchFamily="2" charset="77"/>
              </a:rPr>
              <a:t>   </a:t>
            </a:r>
            <a:r>
              <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rPr>
              <a:t>your business.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400" b="1" spc="20">
              <a:solidFill>
                <a:srgbClr val="161920"/>
              </a:solidFill>
              <a:latin typeface="Poppins" pitchFamily="2" charset="77"/>
              <a:cs typeface="Poppins" pitchFamily="2" charset="77"/>
            </a:endParaRPr>
          </a:p>
          <a:p>
            <a:pPr lvl="0">
              <a:buSzPct val="70000"/>
              <a:defRPr/>
            </a:pPr>
            <a:r>
              <a:rPr lang="en-US" sz="1400" b="1" spc="20">
                <a:solidFill>
                  <a:srgbClr val="2964BA"/>
                </a:solidFill>
                <a:latin typeface="Poppins Black" pitchFamily="2" charset="77"/>
                <a:cs typeface="Poppins Black" pitchFamily="2" charset="77"/>
              </a:rPr>
              <a:t>| </a:t>
            </a:r>
            <a:r>
              <a:rPr lang="en-US" sz="1400" b="1" spc="20">
                <a:solidFill>
                  <a:srgbClr val="FF9901"/>
                </a:solidFill>
                <a:latin typeface="Poppins" pitchFamily="2" charset="77"/>
                <a:cs typeface="Poppins" pitchFamily="2" charset="77"/>
              </a:rPr>
              <a:t>  </a:t>
            </a:r>
            <a:r>
              <a:rPr lang="en-US" sz="1400" spc="20">
                <a:solidFill>
                  <a:srgbClr val="161920"/>
                </a:solidFill>
                <a:latin typeface="Poppins" pitchFamily="2" charset="77"/>
                <a:cs typeface="Poppins" pitchFamily="2" charset="77"/>
              </a:rPr>
              <a:t>Audience Activator captures opt-in</a:t>
            </a:r>
          </a:p>
          <a:p>
            <a:pPr lvl="0">
              <a:buSzPct val="70000"/>
              <a:defRPr/>
            </a:pPr>
            <a:r>
              <a:rPr lang="en-US" sz="1400" spc="20">
                <a:solidFill>
                  <a:srgbClr val="161920"/>
                </a:solidFill>
                <a:latin typeface="Poppins" pitchFamily="2" charset="77"/>
                <a:cs typeface="Poppins" pitchFamily="2" charset="77"/>
              </a:rPr>
              <a:t>   user data and delivers a high</a:t>
            </a:r>
          </a:p>
          <a:p>
            <a:pPr lvl="0">
              <a:buSzPct val="70000"/>
              <a:defRPr/>
            </a:pPr>
            <a:r>
              <a:rPr lang="en-US" sz="1400" spc="20">
                <a:solidFill>
                  <a:srgbClr val="161920"/>
                </a:solidFill>
                <a:latin typeface="Poppins" pitchFamily="2" charset="77"/>
                <a:cs typeface="Poppins" pitchFamily="2" charset="77"/>
              </a:rPr>
              <a:t>   frequency marketing campaign to</a:t>
            </a:r>
          </a:p>
          <a:p>
            <a:pPr lvl="0">
              <a:buSzPct val="70000"/>
              <a:defRPr/>
            </a:pPr>
            <a:r>
              <a:rPr lang="en-US" sz="1400" spc="20">
                <a:solidFill>
                  <a:srgbClr val="161920"/>
                </a:solidFill>
                <a:latin typeface="Poppins" pitchFamily="2" charset="77"/>
                <a:cs typeface="Poppins" pitchFamily="2" charset="77"/>
              </a:rPr>
              <a:t>   shopper households.</a:t>
            </a:r>
          </a:p>
          <a:p>
            <a:pPr lvl="0">
              <a:buSzPct val="70000"/>
              <a:defRPr/>
            </a:pPr>
            <a:endParaRPr lang="en-US" sz="1400" spc="20">
              <a:solidFill>
                <a:srgbClr val="161920"/>
              </a:solidFill>
              <a:latin typeface="Poppins" pitchFamily="2" charset="77"/>
              <a:cs typeface="Poppins" pitchFamily="2" charset="77"/>
            </a:endParaRPr>
          </a:p>
          <a:p>
            <a:pPr lvl="0">
              <a:buSzPct val="70000"/>
              <a:defRPr/>
            </a:pPr>
            <a:endParaRPr lang="en-US" sz="1400" b="1" spc="20">
              <a:solidFill>
                <a:srgbClr val="161920"/>
              </a:solidFill>
              <a:latin typeface="Poppins" pitchFamily="2" charset="77"/>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13" name="Picture 12" descr="A person using a computer&#10;&#10;AI-generated content may be incorrect.">
            <a:extLst>
              <a:ext uri="{FF2B5EF4-FFF2-40B4-BE49-F238E27FC236}">
                <a16:creationId xmlns:a16="http://schemas.microsoft.com/office/drawing/2014/main" id="{AAB62618-F19D-8C0E-5CF7-601CBC6793DC}"/>
              </a:ext>
            </a:extLst>
          </p:cNvPr>
          <p:cNvPicPr>
            <a:picLocks noChangeAspect="1"/>
          </p:cNvPicPr>
          <p:nvPr/>
        </p:nvPicPr>
        <p:blipFill>
          <a:blip r:embed="rId6"/>
          <a:srcRect l="26090" r="-3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238F162B-E314-EC68-C083-755E48485197}"/>
              </a:ext>
            </a:extLst>
          </p:cNvPr>
          <p:cNvSpPr txBox="1"/>
          <p:nvPr/>
        </p:nvSpPr>
        <p:spPr>
          <a:xfrm>
            <a:off x="-969264" y="5196902"/>
            <a:ext cx="6163056" cy="875111"/>
          </a:xfrm>
          <a:prstGeom prst="rect">
            <a:avLst/>
          </a:prstGeom>
          <a:noFill/>
        </p:spPr>
        <p:txBody>
          <a:bodyPr wrap="square">
            <a:spAutoFit/>
          </a:bodyPr>
          <a:lstStyle/>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When Does The Sales </a:t>
            </a:r>
          </a:p>
          <a:p>
            <a:pPr marL="0" marR="0" lvl="0" indent="0" algn="ctr" defTabSz="914400" rtl="0" eaLnBrk="1" fontAlgn="auto" latinLnBrk="0" hangingPunct="1">
              <a:lnSpc>
                <a:spcPts val="3200"/>
              </a:lnSpc>
              <a:spcBef>
                <a:spcPts val="0"/>
              </a:spcBef>
              <a:spcAft>
                <a:spcPts val="0"/>
              </a:spcAft>
              <a:buClrTx/>
              <a:buSzTx/>
              <a:buFontTx/>
              <a:buNone/>
              <a:tabLst/>
              <a:defRPr/>
            </a:pPr>
            <a:r>
              <a:rPr kumimoji="0" lang="en-US" sz="18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Process Begin?</a:t>
            </a:r>
          </a:p>
        </p:txBody>
      </p:sp>
    </p:spTree>
    <p:extLst>
      <p:ext uri="{BB962C8B-B14F-4D97-AF65-F5344CB8AC3E}">
        <p14:creationId xmlns:p14="http://schemas.microsoft.com/office/powerpoint/2010/main" val="2611608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4" y="1091757"/>
            <a:ext cx="4044920"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Retargeting Dilemma</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12529"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But…Traditional Retargeting is Limited</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noProof="0">
                <a:latin typeface="Poppins Black" pitchFamily="2" charset="77"/>
                <a:cs typeface="Poppins Black" pitchFamily="2" charset="77"/>
              </a:rPr>
              <a:t>	</a:t>
            </a: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Most traditional retargeting strategies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rely on third-party browser cookies.</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Traditional retargeting is limited to</a:t>
            </a:r>
          </a:p>
          <a:p>
            <a:pPr lvl="0">
              <a:buSzPct val="70000"/>
              <a:defRPr/>
            </a:pPr>
            <a:r>
              <a:rPr lang="en-US" sz="1200" spc="20">
                <a:solidFill>
                  <a:srgbClr val="161920"/>
                </a:solidFill>
                <a:latin typeface="Poppins" pitchFamily="2" charset="77"/>
                <a:cs typeface="Poppins" pitchFamily="2" charset="77"/>
              </a:rPr>
              <a:t>   specific devices.</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Due to privacy restrictions, traditional</a:t>
            </a:r>
          </a:p>
          <a:p>
            <a:pPr lvl="0">
              <a:buSzPct val="70000"/>
              <a:defRPr/>
            </a:pPr>
            <a:r>
              <a:rPr lang="en-US" sz="1200" spc="20">
                <a:solidFill>
                  <a:srgbClr val="161920"/>
                </a:solidFill>
                <a:latin typeface="Poppins" pitchFamily="2" charset="77"/>
                <a:cs typeface="Poppins" pitchFamily="2" charset="77"/>
              </a:rPr>
              <a:t>   retargeting may only reach 31% or less</a:t>
            </a:r>
          </a:p>
          <a:p>
            <a:pPr lvl="0">
              <a:buSzPct val="70000"/>
              <a:defRPr/>
            </a:pPr>
            <a:r>
              <a:rPr lang="en-US" sz="1200" spc="20">
                <a:solidFill>
                  <a:srgbClr val="161920"/>
                </a:solidFill>
                <a:latin typeface="Poppins" pitchFamily="2" charset="77"/>
                <a:cs typeface="Poppins" pitchFamily="2" charset="77"/>
              </a:rPr>
              <a:t>   of your website audience!</a:t>
            </a:r>
          </a:p>
          <a:p>
            <a:pPr lvl="0">
              <a:buSzPct val="70000"/>
              <a:defRPr/>
            </a:pPr>
            <a:endParaRPr lang="en-US" sz="1400" spc="20">
              <a:solidFill>
                <a:srgbClr val="161920"/>
              </a:solidFill>
              <a:latin typeface="Poppins" pitchFamily="2" charset="77"/>
              <a:cs typeface="Poppins" pitchFamily="2" charset="77"/>
            </a:endParaRPr>
          </a:p>
          <a:p>
            <a:pPr>
              <a:buSzPct val="70000"/>
              <a:defRPr/>
            </a:pPr>
            <a:r>
              <a:rPr lang="en-US" sz="1400" b="1" spc="20">
                <a:latin typeface="Poppins Black" pitchFamily="2" charset="77"/>
                <a:cs typeface="Poppins Black" pitchFamily="2" charset="77"/>
              </a:rPr>
              <a:t>Audience Activator’s First Party Data Solution Puts Dealerships in Control </a:t>
            </a:r>
          </a:p>
          <a:p>
            <a:pPr>
              <a:buSzPct val="70000"/>
              <a:defRPr/>
            </a:pPr>
            <a:r>
              <a:rPr lang="en-US" sz="1400" b="1" spc="20">
                <a:latin typeface="Poppins Black" pitchFamily="2" charset="77"/>
                <a:cs typeface="Poppins Black" pitchFamily="2" charset="77"/>
              </a:rPr>
              <a:t>of Retargeting!</a:t>
            </a:r>
          </a:p>
          <a:p>
            <a:pPr>
              <a:buSzPct val="70000"/>
              <a:defRPr/>
            </a:pPr>
            <a:endParaRPr lang="en-US" sz="1400" b="1" spc="20">
              <a:latin typeface="Poppins Black" pitchFamily="2" charset="77"/>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p:txBody>
      </p:sp>
      <p:pic>
        <p:nvPicPr>
          <p:cNvPr id="3" name="Picture 2" descr="A group of people in the shape of a pie chart&#10;&#10;AI-generated content may be incorrect.">
            <a:extLst>
              <a:ext uri="{FF2B5EF4-FFF2-40B4-BE49-F238E27FC236}">
                <a16:creationId xmlns:a16="http://schemas.microsoft.com/office/drawing/2014/main" id="{7466149D-17EC-10EB-4EEE-4F049BFAFFF3}"/>
              </a:ext>
            </a:extLst>
          </p:cNvPr>
          <p:cNvPicPr>
            <a:picLocks noChangeAspect="1"/>
          </p:cNvPicPr>
          <p:nvPr/>
        </p:nvPicPr>
        <p:blipFill>
          <a:blip r:embed="rId6"/>
          <a:srcRect l="11911" r="8876"/>
          <a:stretch>
            <a:fillRect/>
          </a:stretch>
        </p:blipFill>
        <p:spPr>
          <a:xfrm>
            <a:off x="4585217" y="0"/>
            <a:ext cx="7606783" cy="6858000"/>
          </a:xfrm>
          <a:prstGeom prst="rect">
            <a:avLst/>
          </a:prstGeom>
        </p:spPr>
      </p:pic>
      <p:sp>
        <p:nvSpPr>
          <p:cNvPr id="7" name="TextBox 6">
            <a:extLst>
              <a:ext uri="{FF2B5EF4-FFF2-40B4-BE49-F238E27FC236}">
                <a16:creationId xmlns:a16="http://schemas.microsoft.com/office/drawing/2014/main" id="{A622C09C-2797-7C95-A553-A627781FB20E}"/>
              </a:ext>
            </a:extLst>
          </p:cNvPr>
          <p:cNvSpPr txBox="1"/>
          <p:nvPr/>
        </p:nvSpPr>
        <p:spPr>
          <a:xfrm>
            <a:off x="4674281" y="6334834"/>
            <a:ext cx="4380807" cy="584775"/>
          </a:xfrm>
          <a:prstGeom prst="rect">
            <a:avLst/>
          </a:prstGeom>
          <a:noFill/>
        </p:spPr>
        <p:txBody>
          <a:bodyPr wrap="square" rtlCol="0">
            <a:spAutoFit/>
          </a:bodyPr>
          <a:lstStyle/>
          <a:p>
            <a:pPr algn="l"/>
            <a:r>
              <a:rPr lang="en-US" sz="800">
                <a:solidFill>
                  <a:schemeClr val="bg1">
                    <a:lumMod val="50000"/>
                  </a:schemeClr>
                </a:solidFill>
                <a:hlinkClick r:id="rId7">
                  <a:extLst>
                    <a:ext uri="{A12FA001-AC4F-418D-AE19-62706E023703}">
                      <ahyp:hlinkClr xmlns:ahyp="http://schemas.microsoft.com/office/drawing/2018/hyperlinkcolor" val="tx"/>
                    </a:ext>
                  </a:extLst>
                </a:hlinkClick>
              </a:rPr>
              <a:t>https://cookie-script.com/blog/how-to-improve-cookie-banner-acceptance-rate#:~:text=The%20average%20cookie%20banner%20acceptance%20rate%20is%2031%25%2C%20But%20it,and%20depends%20on%20the%20website</a:t>
            </a:r>
            <a:r>
              <a:rPr lang="en-US" sz="800">
                <a:solidFill>
                  <a:schemeClr val="bg1">
                    <a:lumMod val="50000"/>
                  </a:schemeClr>
                </a:solidFill>
              </a:rPr>
              <a:t>.</a:t>
            </a:r>
          </a:p>
          <a:p>
            <a:pPr algn="l"/>
            <a:endParaRPr lang="en-US" sz="800">
              <a:solidFill>
                <a:schemeClr val="bg1">
                  <a:lumMod val="50000"/>
                </a:schemeClr>
              </a:solidFill>
            </a:endParaRPr>
          </a:p>
        </p:txBody>
      </p:sp>
    </p:spTree>
    <p:extLst>
      <p:ext uri="{BB962C8B-B14F-4D97-AF65-F5344CB8AC3E}">
        <p14:creationId xmlns:p14="http://schemas.microsoft.com/office/powerpoint/2010/main" val="2564102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5A827-2386-AC0C-049C-583732346E3B}"/>
            </a:ext>
          </a:extLst>
        </p:cNvPr>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9667E8D9-5FFD-1969-3D0E-FF6D7081139D}"/>
              </a:ext>
            </a:extLst>
          </p:cNvPr>
          <p:cNvSpPr>
            <a:spLocks noGrp="1"/>
          </p:cNvSpPr>
          <p:nvPr>
            <p:ph type="sldNum" sz="quarter" idx="4"/>
          </p:nvPr>
        </p:nvSpPr>
        <p:spPr>
          <a:xfrm>
            <a:off x="9144152" y="6334834"/>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391BA-CEDD-5849-9428-794A0F96AF47}" type="slidenum">
              <a:rPr kumimoji="0" lang="en-US" sz="800" b="0" i="0" u="none" strike="noStrike" kern="1200" cap="none" spc="0" normalizeH="0" baseline="0" noProof="0" smtClean="0">
                <a:ln>
                  <a:noFill/>
                </a:ln>
                <a:solidFill>
                  <a:srgbClr val="FFFFFF">
                    <a:lumMod val="50000"/>
                  </a:srgbClr>
                </a:solidFill>
                <a:effectLst/>
                <a:uLnTx/>
                <a:uFillTx/>
                <a:latin typeface="Delight Regula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800" b="0" i="0" u="none" strike="noStrike" kern="1200" cap="none" spc="0" normalizeH="0" baseline="0" noProof="0">
              <a:ln>
                <a:noFill/>
              </a:ln>
              <a:solidFill>
                <a:srgbClr val="FFFFFF">
                  <a:lumMod val="50000"/>
                </a:srgbClr>
              </a:solidFill>
              <a:effectLst/>
              <a:uLnTx/>
              <a:uFillTx/>
              <a:latin typeface="Delight Regular" pitchFamily="2" charset="77"/>
              <a:ea typeface="+mn-ea"/>
              <a:cs typeface="+mn-cs"/>
            </a:endParaRPr>
          </a:p>
        </p:txBody>
      </p:sp>
      <p:sp>
        <p:nvSpPr>
          <p:cNvPr id="6" name="Header">
            <a:extLst>
              <a:ext uri="{FF2B5EF4-FFF2-40B4-BE49-F238E27FC236}">
                <a16:creationId xmlns:a16="http://schemas.microsoft.com/office/drawing/2014/main" id="{9A969662-BEA9-333B-0654-0409148090C1}"/>
              </a:ext>
            </a:extLst>
          </p:cNvPr>
          <p:cNvSpPr txBox="1"/>
          <p:nvPr/>
        </p:nvSpPr>
        <p:spPr>
          <a:xfrm>
            <a:off x="335663" y="1091757"/>
            <a:ext cx="4249553" cy="172547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900" b="1" i="0" u="none" strike="noStrike" kern="1200" cap="none" spc="120" normalizeH="0" baseline="0" noProof="0">
                <a:ln>
                  <a:noFill/>
                </a:ln>
                <a:solidFill>
                  <a:srgbClr val="2964BA"/>
                </a:solidFill>
                <a:effectLst/>
                <a:uLnTx/>
                <a:uFillTx/>
                <a:latin typeface="Poppins" pitchFamily="2" charset="77"/>
                <a:ea typeface="+mn-ea"/>
                <a:cs typeface="Poppins" pitchFamily="2" charset="77"/>
              </a:rPr>
              <a:t>AUDIENCE ACTIVATOR</a:t>
            </a:r>
          </a:p>
          <a:p>
            <a:pPr marL="0" marR="0" lvl="0" indent="0" algn="l" defTabSz="914400" rtl="0" eaLnBrk="1" fontAlgn="auto" latinLnBrk="0" hangingPunct="1">
              <a:lnSpc>
                <a:spcPts val="3200"/>
              </a:lnSpc>
              <a:spcBef>
                <a:spcPts val="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uLnTx/>
              <a:uFillTx/>
              <a:latin typeface="Delight Black" pitchFamily="2" charset="77"/>
              <a:ea typeface="+mn-ea"/>
              <a:cs typeface="+mn-cs"/>
            </a:endParaRPr>
          </a:p>
          <a:p>
            <a:pPr marL="0" marR="0" lvl="0" indent="0" algn="l" defTabSz="914400" rtl="0" eaLnBrk="1" fontAlgn="auto" latinLnBrk="0" hangingPunct="1">
              <a:lnSpc>
                <a:spcPts val="3200"/>
              </a:lnSpc>
              <a:spcBef>
                <a:spcPts val="0"/>
              </a:spcBef>
              <a:spcAft>
                <a:spcPts val="0"/>
              </a:spcAft>
              <a:buClrTx/>
              <a:buSzTx/>
              <a:buFontTx/>
              <a:buNone/>
              <a:tabLst/>
              <a:defRPr/>
            </a:pPr>
            <a:r>
              <a:rPr kumimoji="0" lang="en-US" sz="3600" b="1" i="0" u="none" strike="noStrike" kern="1200" cap="none" spc="0" normalizeH="0" baseline="0" noProof="0">
                <a:ln>
                  <a:noFill/>
                </a:ln>
                <a:solidFill>
                  <a:srgbClr val="161920"/>
                </a:solidFill>
                <a:effectLst/>
                <a:uLnTx/>
                <a:uFillTx/>
                <a:latin typeface="Poppins Black" pitchFamily="2" charset="77"/>
                <a:ea typeface="+mn-ea"/>
                <a:cs typeface="Poppins Black" pitchFamily="2" charset="77"/>
              </a:rPr>
              <a:t>The First Party Data Advantage</a:t>
            </a:r>
          </a:p>
          <a:p>
            <a:pPr marL="0" marR="0" lvl="0" indent="0" algn="l" defTabSz="914400" rtl="0" eaLnBrk="0" fontAlgn="base" latinLnBrk="0" hangingPunct="0">
              <a:lnSpc>
                <a:spcPts val="114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161920"/>
              </a:solidFill>
              <a:effectLst/>
              <a:uLnTx/>
              <a:uFillTx/>
              <a:latin typeface="Open Sans" panose="020B0606030504020204" pitchFamily="34" charset="0"/>
              <a:ea typeface="+mn-ea"/>
              <a:cs typeface="+mn-cs"/>
            </a:endParaRPr>
          </a:p>
        </p:txBody>
      </p:sp>
      <p:pic>
        <p:nvPicPr>
          <p:cNvPr id="2" name="Picture 1">
            <a:extLst>
              <a:ext uri="{FF2B5EF4-FFF2-40B4-BE49-F238E27FC236}">
                <a16:creationId xmlns:a16="http://schemas.microsoft.com/office/drawing/2014/main" id="{932695B4-5A23-778C-0EA1-EB423A16D7BC}"/>
              </a:ext>
            </a:extLst>
          </p:cNvPr>
          <p:cNvPicPr>
            <a:picLocks noChangeAspect="1"/>
          </p:cNvPicPr>
          <p:nvPr/>
        </p:nvPicPr>
        <p:blipFill>
          <a:blip r:embed="rId3">
            <a:extLst>
              <a:ext uri="{BEBA8EAE-BF5A-486C-A8C5-ECC9F3942E4B}">
                <a14:imgProps xmlns:a14="http://schemas.microsoft.com/office/drawing/2010/main">
                  <a14:imgLayer r:embed="rId4">
                    <a14:imgEffect>
                      <a14:saturation sat="139000"/>
                    </a14:imgEffect>
                    <a14:imgEffect>
                      <a14:brightnessContrast bright="-23000"/>
                    </a14:imgEffect>
                  </a14:imgLayer>
                </a14:imgProps>
              </a:ext>
            </a:extLst>
          </a:blip>
          <a:stretch>
            <a:fillRect/>
          </a:stretch>
        </p:blipFill>
        <p:spPr>
          <a:xfrm>
            <a:off x="1015796" y="5848154"/>
            <a:ext cx="3569421" cy="1024359"/>
          </a:xfrm>
          <a:prstGeom prst="rect">
            <a:avLst/>
          </a:prstGeom>
        </p:spPr>
      </p:pic>
      <p:pic>
        <p:nvPicPr>
          <p:cNvPr id="5" name="Logo-NMG-gold">
            <a:extLst>
              <a:ext uri="{FF2B5EF4-FFF2-40B4-BE49-F238E27FC236}">
                <a16:creationId xmlns:a16="http://schemas.microsoft.com/office/drawing/2014/main" id="{F30000AD-8AB7-BC53-1270-1E0BDE4598D7}"/>
              </a:ext>
            </a:extLst>
          </p:cNvPr>
          <p:cNvPicPr>
            <a:picLocks noChangeAspect="1"/>
          </p:cNvPicPr>
          <p:nvPr/>
        </p:nvPicPr>
        <p:blipFill>
          <a:blip r:embed="rId5">
            <a:lum bright="-100000"/>
          </a:blip>
          <a:stretch>
            <a:fillRect/>
          </a:stretch>
        </p:blipFill>
        <p:spPr>
          <a:xfrm>
            <a:off x="369848" y="365365"/>
            <a:ext cx="722054" cy="361027"/>
          </a:xfrm>
          <a:prstGeom prst="rect">
            <a:avLst/>
          </a:prstGeom>
        </p:spPr>
      </p:pic>
      <p:sp>
        <p:nvSpPr>
          <p:cNvPr id="12" name="TextBox 11">
            <a:extLst>
              <a:ext uri="{FF2B5EF4-FFF2-40B4-BE49-F238E27FC236}">
                <a16:creationId xmlns:a16="http://schemas.microsoft.com/office/drawing/2014/main" id="{3F3FDB0C-62B7-AC3D-AD80-B41F882665B2}"/>
              </a:ext>
            </a:extLst>
          </p:cNvPr>
          <p:cNvSpPr txBox="1"/>
          <p:nvPr/>
        </p:nvSpPr>
        <p:spPr>
          <a:xfrm>
            <a:off x="368055" y="2817229"/>
            <a:ext cx="4044920" cy="28315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400" b="1" spc="20">
                <a:latin typeface="Poppins Black" pitchFamily="2" charset="77"/>
                <a:cs typeface="Poppins Black" pitchFamily="2" charset="77"/>
              </a:rPr>
              <a:t>Compare Our Data Solution to Traditional Retargeting</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endParaRPr>
          </a:p>
          <a:p>
            <a:pPr marL="0" marR="0" lvl="0" indent="0" algn="l" defTabSz="914400" rtl="0" eaLnBrk="1" fontAlgn="auto" latinLnBrk="0" hangingPunct="1">
              <a:lnSpc>
                <a:spcPct val="100000"/>
              </a:lnSpc>
              <a:spcBef>
                <a:spcPts val="0"/>
              </a:spcBef>
              <a:spcAft>
                <a:spcPts val="0"/>
              </a:spcAft>
              <a:buClrTx/>
              <a:buSzPct val="70000"/>
              <a:buFontTx/>
              <a:buNone/>
              <a:tabLst/>
              <a:defRPr/>
            </a:pPr>
            <a:r>
              <a:rPr kumimoji="0" lang="en-US" sz="1200" b="1" i="0" u="none" strike="noStrike" kern="1200" cap="none" spc="20" normalizeH="0" baseline="0" noProof="0">
                <a:ln>
                  <a:noFill/>
                </a:ln>
                <a:solidFill>
                  <a:srgbClr val="2964BA"/>
                </a:solidFill>
                <a:effectLst/>
                <a:uLnTx/>
                <a:uFillTx/>
                <a:latin typeface="Poppins Black" pitchFamily="2" charset="77"/>
                <a:ea typeface="+mn-ea"/>
                <a:cs typeface="Poppins Black" pitchFamily="2" charset="77"/>
              </a:rPr>
              <a:t>| </a:t>
            </a:r>
            <a:r>
              <a:rPr kumimoji="0" lang="en-US" sz="1200" b="1" i="0" u="none" strike="noStrike" kern="1200" cap="none" spc="20" normalizeH="0" baseline="0" noProof="0">
                <a:ln>
                  <a:noFill/>
                </a:ln>
                <a:solidFill>
                  <a:srgbClr val="FF9901"/>
                </a:solidFill>
                <a:effectLst/>
                <a:uLnTx/>
                <a:uFillTx/>
                <a:latin typeface="Poppins" pitchFamily="2" charset="77"/>
                <a:ea typeface="+mn-ea"/>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Our proprietary technologies captures</a:t>
            </a:r>
          </a:p>
          <a:p>
            <a:pPr marL="0" marR="0" lvl="0" indent="0" algn="l" defTabSz="914400" rtl="0" eaLnBrk="1" fontAlgn="auto" latinLnBrk="0" hangingPunct="1">
              <a:lnSpc>
                <a:spcPct val="100000"/>
              </a:lnSpc>
              <a:spcBef>
                <a:spcPts val="0"/>
              </a:spcBef>
              <a:spcAft>
                <a:spcPts val="0"/>
              </a:spcAft>
              <a:buClrTx/>
              <a:buSzPct val="70000"/>
              <a:buFontTx/>
              <a:buNone/>
              <a:tabLst/>
              <a:defRPr/>
            </a:pPr>
            <a:r>
              <a:rPr lang="en-US" sz="1200" spc="20">
                <a:solidFill>
                  <a:srgbClr val="161920"/>
                </a:solidFill>
                <a:latin typeface="Poppins" pitchFamily="2" charset="77"/>
                <a:cs typeface="Poppins" pitchFamily="2" charset="77"/>
              </a:rPr>
              <a:t>   </a:t>
            </a:r>
            <a:r>
              <a:rPr kumimoji="0" lang="en-US" sz="1200" i="0" u="none" strike="noStrike" kern="1200" cap="none" spc="20" normalizeH="0" baseline="0" noProof="0">
                <a:ln>
                  <a:noFill/>
                </a:ln>
                <a:solidFill>
                  <a:srgbClr val="161920"/>
                </a:solidFill>
                <a:effectLst/>
                <a:uLnTx/>
                <a:uFillTx/>
                <a:latin typeface="Poppins" pitchFamily="2" charset="77"/>
                <a:ea typeface="+mn-ea"/>
                <a:cs typeface="Poppins" pitchFamily="2" charset="77"/>
              </a:rPr>
              <a:t>web visitor information.</a:t>
            </a:r>
          </a:p>
          <a:p>
            <a:pPr marL="0" marR="0" lvl="0" indent="0" algn="l" defTabSz="914400" rtl="0" eaLnBrk="1" fontAlgn="auto" latinLnBrk="0" hangingPunct="1">
              <a:lnSpc>
                <a:spcPct val="100000"/>
              </a:lnSpc>
              <a:spcBef>
                <a:spcPts val="0"/>
              </a:spcBef>
              <a:spcAft>
                <a:spcPts val="0"/>
              </a:spcAft>
              <a:buClrTx/>
              <a:buSzPct val="70000"/>
              <a:buFontTx/>
              <a:buNone/>
              <a:tabLst/>
              <a:defRPr/>
            </a:pPr>
            <a:endParaRPr kumimoji="0" lang="en-US" sz="1400" i="0" u="none" strike="noStrike" kern="1200" cap="none" spc="20" normalizeH="0" baseline="0" noProof="0">
              <a:ln>
                <a:noFill/>
              </a:ln>
              <a:solidFill>
                <a:srgbClr val="161920"/>
              </a:solidFill>
              <a:effectLst/>
              <a:uLnTx/>
              <a:uFillTx/>
              <a:latin typeface="Poppins" pitchFamily="2" charset="77"/>
              <a:ea typeface="+mn-ea"/>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target your web visitors at the household</a:t>
            </a:r>
          </a:p>
          <a:p>
            <a:pPr lvl="0">
              <a:buSzPct val="70000"/>
              <a:defRPr/>
            </a:pPr>
            <a:r>
              <a:rPr lang="en-US" sz="1200" spc="20">
                <a:solidFill>
                  <a:srgbClr val="161920"/>
                </a:solidFill>
                <a:latin typeface="Poppins" pitchFamily="2" charset="77"/>
                <a:cs typeface="Poppins" pitchFamily="2" charset="77"/>
              </a:rPr>
              <a:t>    level using multiple tactics including CTV,</a:t>
            </a:r>
          </a:p>
          <a:p>
            <a:pPr lvl="0">
              <a:buSzPct val="70000"/>
              <a:defRPr/>
            </a:pPr>
            <a:r>
              <a:rPr lang="en-US" sz="1200" spc="20">
                <a:solidFill>
                  <a:srgbClr val="161920"/>
                </a:solidFill>
                <a:latin typeface="Poppins" pitchFamily="2" charset="77"/>
                <a:cs typeface="Poppins" pitchFamily="2" charset="77"/>
              </a:rPr>
              <a:t>    Video, and Direct Mail!</a:t>
            </a:r>
          </a:p>
          <a:p>
            <a:pPr lvl="0">
              <a:buSzPct val="70000"/>
              <a:defRPr/>
            </a:pPr>
            <a:endParaRPr lang="en-US" sz="14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Our AI prioritizes your best potential customers</a:t>
            </a:r>
          </a:p>
          <a:p>
            <a:pPr lvl="0">
              <a:buSzPct val="70000"/>
              <a:defRPr/>
            </a:pPr>
            <a:r>
              <a:rPr lang="en-US" sz="1200" spc="20">
                <a:solidFill>
                  <a:srgbClr val="161920"/>
                </a:solidFill>
                <a:latin typeface="Poppins" pitchFamily="2" charset="77"/>
                <a:cs typeface="Poppins" pitchFamily="2" charset="77"/>
              </a:rPr>
              <a:t>   based on website engagement.</a:t>
            </a:r>
          </a:p>
          <a:p>
            <a:pPr lvl="0">
              <a:buSzPct val="70000"/>
              <a:defRPr/>
            </a:pPr>
            <a:endParaRPr lang="en-US" sz="1200" spc="20">
              <a:solidFill>
                <a:srgbClr val="161920"/>
              </a:solidFill>
              <a:latin typeface="Poppins" pitchFamily="2" charset="77"/>
              <a:cs typeface="Poppins" pitchFamily="2" charset="77"/>
            </a:endParaRPr>
          </a:p>
          <a:p>
            <a:pPr lvl="0">
              <a:buSzPct val="70000"/>
              <a:defRPr/>
            </a:pPr>
            <a:r>
              <a:rPr lang="en-US" sz="1200" b="1" spc="20">
                <a:solidFill>
                  <a:srgbClr val="2964BA"/>
                </a:solidFill>
                <a:latin typeface="Poppins Black" pitchFamily="2" charset="77"/>
                <a:cs typeface="Poppins Black" pitchFamily="2" charset="77"/>
              </a:rPr>
              <a:t>| </a:t>
            </a:r>
            <a:r>
              <a:rPr lang="en-US" sz="1200" b="1" spc="20">
                <a:solidFill>
                  <a:srgbClr val="FF9901"/>
                </a:solidFill>
                <a:latin typeface="Poppins" pitchFamily="2" charset="77"/>
                <a:cs typeface="Poppins" pitchFamily="2" charset="77"/>
              </a:rPr>
              <a:t>  </a:t>
            </a:r>
            <a:r>
              <a:rPr lang="en-US" sz="1200" spc="20">
                <a:solidFill>
                  <a:srgbClr val="161920"/>
                </a:solidFill>
                <a:latin typeface="Poppins" pitchFamily="2" charset="77"/>
                <a:cs typeface="Poppins" pitchFamily="2" charset="77"/>
              </a:rPr>
              <a:t>We provide full-funnel attribution.</a:t>
            </a:r>
            <a:endParaRPr kumimoji="0" lang="en-US" sz="1400" b="1" i="0" u="none" strike="noStrike" kern="1200" cap="none" spc="20" normalizeH="0" baseline="0" noProof="0">
              <a:ln>
                <a:noFill/>
              </a:ln>
              <a:solidFill>
                <a:schemeClr val="bg1">
                  <a:lumMod val="50000"/>
                </a:schemeClr>
              </a:solidFill>
              <a:effectLst/>
              <a:uLnTx/>
              <a:uFillTx/>
              <a:latin typeface="Poppins" pitchFamily="2" charset="77"/>
              <a:ea typeface="+mn-ea"/>
              <a:cs typeface="Poppins" pitchFamily="2" charset="77"/>
            </a:endParaRPr>
          </a:p>
        </p:txBody>
      </p:sp>
      <p:pic>
        <p:nvPicPr>
          <p:cNvPr id="3" name="Picture 2" descr="A network of glowing orange icons&#10;&#10;AI-generated content may be incorrect.">
            <a:extLst>
              <a:ext uri="{FF2B5EF4-FFF2-40B4-BE49-F238E27FC236}">
                <a16:creationId xmlns:a16="http://schemas.microsoft.com/office/drawing/2014/main" id="{C138D609-ED4F-4E7C-9D72-670303FF34D3}"/>
              </a:ext>
            </a:extLst>
          </p:cNvPr>
          <p:cNvPicPr>
            <a:picLocks noChangeAspect="1"/>
          </p:cNvPicPr>
          <p:nvPr/>
        </p:nvPicPr>
        <p:blipFill>
          <a:blip r:embed="rId6"/>
          <a:srcRect l="19344" r="18495"/>
          <a:stretch>
            <a:fillRect/>
          </a:stretch>
        </p:blipFill>
        <p:spPr>
          <a:xfrm>
            <a:off x="4585217" y="0"/>
            <a:ext cx="7606783" cy="6858000"/>
          </a:xfrm>
          <a:prstGeom prst="rect">
            <a:avLst/>
          </a:prstGeom>
        </p:spPr>
      </p:pic>
    </p:spTree>
    <p:extLst>
      <p:ext uri="{BB962C8B-B14F-4D97-AF65-F5344CB8AC3E}">
        <p14:creationId xmlns:p14="http://schemas.microsoft.com/office/powerpoint/2010/main" val="330022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AC91F6-2796-A44C-4A03-49B22F2C134F}"/>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2B5F00C-89FC-31D7-AEAD-76E27AE0B260}"/>
              </a:ext>
            </a:extLst>
          </p:cNvPr>
          <p:cNvSpPr>
            <a:spLocks noGrp="1"/>
          </p:cNvSpPr>
          <p:nvPr>
            <p:ph type="sldNum" sz="quarter" idx="4"/>
          </p:nvPr>
        </p:nvSpPr>
        <p:spPr/>
        <p:txBody>
          <a:bodyPr/>
          <a:lstStyle/>
          <a:p>
            <a:fld id="{8E3391BA-CEDD-5849-9428-794A0F96AF47}" type="slidenum">
              <a:rPr lang="en-US" smtClean="0"/>
              <a:pPr/>
              <a:t>6</a:t>
            </a:fld>
            <a:endParaRPr lang="en-US"/>
          </a:p>
        </p:txBody>
      </p:sp>
      <p:sp>
        <p:nvSpPr>
          <p:cNvPr id="2" name="TextBox 1">
            <a:extLst>
              <a:ext uri="{FF2B5EF4-FFF2-40B4-BE49-F238E27FC236}">
                <a16:creationId xmlns:a16="http://schemas.microsoft.com/office/drawing/2014/main" id="{5AB4D077-3344-320C-8FC6-7600E5B223C7}"/>
              </a:ext>
            </a:extLst>
          </p:cNvPr>
          <p:cNvSpPr txBox="1"/>
          <p:nvPr/>
        </p:nvSpPr>
        <p:spPr>
          <a:xfrm>
            <a:off x="305093" y="923247"/>
            <a:ext cx="5657290" cy="948978"/>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Expand Your Conversion Pipeline</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3999E1C5-F422-9C39-3CC6-244DD5DD8459}"/>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72" name="Group 71">
            <a:extLst>
              <a:ext uri="{FF2B5EF4-FFF2-40B4-BE49-F238E27FC236}">
                <a16:creationId xmlns:a16="http://schemas.microsoft.com/office/drawing/2014/main" id="{0008F516-B744-3EF1-321A-3BB36E60A0C6}"/>
              </a:ext>
            </a:extLst>
          </p:cNvPr>
          <p:cNvGrpSpPr/>
          <p:nvPr/>
        </p:nvGrpSpPr>
        <p:grpSpPr>
          <a:xfrm>
            <a:off x="5651478" y="1447386"/>
            <a:ext cx="5479649" cy="5078674"/>
            <a:chOff x="5596813" y="1212113"/>
            <a:chExt cx="5699953" cy="5282858"/>
          </a:xfrm>
        </p:grpSpPr>
        <p:grpSp>
          <p:nvGrpSpPr>
            <p:cNvPr id="73" name="Group 72">
              <a:extLst>
                <a:ext uri="{FF2B5EF4-FFF2-40B4-BE49-F238E27FC236}">
                  <a16:creationId xmlns:a16="http://schemas.microsoft.com/office/drawing/2014/main" id="{61EC53A6-0AB0-C1F5-0361-1190F9B51635}"/>
                </a:ext>
              </a:extLst>
            </p:cNvPr>
            <p:cNvGrpSpPr/>
            <p:nvPr/>
          </p:nvGrpSpPr>
          <p:grpSpPr>
            <a:xfrm>
              <a:off x="5596813" y="1381731"/>
              <a:ext cx="5699953" cy="4684060"/>
              <a:chOff x="12098289" y="1381731"/>
              <a:chExt cx="5699953" cy="4684060"/>
            </a:xfrm>
          </p:grpSpPr>
          <p:sp>
            <p:nvSpPr>
              <p:cNvPr id="79" name="Freeform 78">
                <a:extLst>
                  <a:ext uri="{FF2B5EF4-FFF2-40B4-BE49-F238E27FC236}">
                    <a16:creationId xmlns:a16="http://schemas.microsoft.com/office/drawing/2014/main" id="{7E1B3C65-B259-E220-BCE2-F473CCF0B558}"/>
                  </a:ext>
                </a:extLst>
              </p:cNvPr>
              <p:cNvSpPr/>
              <p:nvPr/>
            </p:nvSpPr>
            <p:spPr>
              <a:xfrm>
                <a:off x="12568114" y="2580370"/>
                <a:ext cx="4760302" cy="390275"/>
              </a:xfrm>
              <a:custGeom>
                <a:avLst/>
                <a:gdLst>
                  <a:gd name="connsiteX0" fmla="*/ 4282263 w 4282262"/>
                  <a:gd name="connsiteY0" fmla="*/ 175542 h 351083"/>
                  <a:gd name="connsiteX1" fmla="*/ 2141131 w 4282262"/>
                  <a:gd name="connsiteY1" fmla="*/ 351084 h 351083"/>
                  <a:gd name="connsiteX2" fmla="*/ 0 w 4282262"/>
                  <a:gd name="connsiteY2" fmla="*/ 175542 h 351083"/>
                  <a:gd name="connsiteX3" fmla="*/ 2141131 w 4282262"/>
                  <a:gd name="connsiteY3" fmla="*/ 0 h 351083"/>
                  <a:gd name="connsiteX4" fmla="*/ 4282263 w 4282262"/>
                  <a:gd name="connsiteY4" fmla="*/ 175542 h 35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2262" h="351083">
                    <a:moveTo>
                      <a:pt x="4282263" y="175542"/>
                    </a:moveTo>
                    <a:cubicBezTo>
                      <a:pt x="4282263" y="272491"/>
                      <a:pt x="3323645" y="351084"/>
                      <a:pt x="2141131" y="351084"/>
                    </a:cubicBezTo>
                    <a:cubicBezTo>
                      <a:pt x="958617" y="351084"/>
                      <a:pt x="0" y="272491"/>
                      <a:pt x="0" y="175542"/>
                    </a:cubicBezTo>
                    <a:cubicBezTo>
                      <a:pt x="0" y="78593"/>
                      <a:pt x="958617" y="0"/>
                      <a:pt x="2141131" y="0"/>
                    </a:cubicBezTo>
                    <a:cubicBezTo>
                      <a:pt x="3323645" y="0"/>
                      <a:pt x="4282263" y="78593"/>
                      <a:pt x="4282263" y="175542"/>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0" name="Freeform 79">
                <a:extLst>
                  <a:ext uri="{FF2B5EF4-FFF2-40B4-BE49-F238E27FC236}">
                    <a16:creationId xmlns:a16="http://schemas.microsoft.com/office/drawing/2014/main" id="{205BFF99-424F-5894-8FD2-34BD6C1370FF}"/>
                  </a:ext>
                </a:extLst>
              </p:cNvPr>
              <p:cNvSpPr/>
              <p:nvPr/>
            </p:nvSpPr>
            <p:spPr>
              <a:xfrm>
                <a:off x="13073989" y="3761745"/>
                <a:ext cx="3748552" cy="366120"/>
              </a:xfrm>
              <a:custGeom>
                <a:avLst/>
                <a:gdLst>
                  <a:gd name="connsiteX0" fmla="*/ 3372114 w 3372114"/>
                  <a:gd name="connsiteY0" fmla="*/ 164676 h 329353"/>
                  <a:gd name="connsiteX1" fmla="*/ 1686057 w 3372114"/>
                  <a:gd name="connsiteY1" fmla="*/ 329353 h 329353"/>
                  <a:gd name="connsiteX2" fmla="*/ 0 w 3372114"/>
                  <a:gd name="connsiteY2" fmla="*/ 164676 h 329353"/>
                  <a:gd name="connsiteX3" fmla="*/ 1686057 w 3372114"/>
                  <a:gd name="connsiteY3" fmla="*/ 0 h 329353"/>
                  <a:gd name="connsiteX4" fmla="*/ 3372114 w 3372114"/>
                  <a:gd name="connsiteY4" fmla="*/ 164676 h 329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114" h="329353">
                    <a:moveTo>
                      <a:pt x="3372114" y="164676"/>
                    </a:moveTo>
                    <a:cubicBezTo>
                      <a:pt x="3372114" y="255625"/>
                      <a:pt x="2617241" y="329353"/>
                      <a:pt x="1686057" y="329353"/>
                    </a:cubicBezTo>
                    <a:cubicBezTo>
                      <a:pt x="754874" y="329353"/>
                      <a:pt x="0" y="255625"/>
                      <a:pt x="0" y="164676"/>
                    </a:cubicBezTo>
                    <a:cubicBezTo>
                      <a:pt x="0" y="73728"/>
                      <a:pt x="754873" y="0"/>
                      <a:pt x="1686057" y="0"/>
                    </a:cubicBezTo>
                    <a:cubicBezTo>
                      <a:pt x="2617241" y="0"/>
                      <a:pt x="3372114" y="73728"/>
                      <a:pt x="3372114" y="164676"/>
                    </a:cubicBezTo>
                    <a:close/>
                  </a:path>
                </a:pathLst>
              </a:custGeom>
              <a:solidFill>
                <a:schemeClr val="bg1">
                  <a:lumMod val="50000"/>
                </a:schemeClr>
              </a:solidFill>
              <a:ln w="0" cap="flat">
                <a:noFill/>
                <a:prstDash val="solid"/>
                <a:miter/>
              </a:ln>
            </p:spPr>
            <p:txBody>
              <a:bodyPr rtlCol="0" anchor="ctr"/>
              <a:lstStyle/>
              <a:p>
                <a:endParaRPr lang="en-US">
                  <a:latin typeface="Poppins" pitchFamily="2" charset="77"/>
                </a:endParaRPr>
              </a:p>
            </p:txBody>
          </p:sp>
          <p:sp>
            <p:nvSpPr>
              <p:cNvPr id="81" name="Freeform 80">
                <a:extLst>
                  <a:ext uri="{FF2B5EF4-FFF2-40B4-BE49-F238E27FC236}">
                    <a16:creationId xmlns:a16="http://schemas.microsoft.com/office/drawing/2014/main" id="{FBB89059-56EE-E2A6-E659-37E7CF66E534}"/>
                  </a:ext>
                </a:extLst>
              </p:cNvPr>
              <p:cNvSpPr/>
              <p:nvPr/>
            </p:nvSpPr>
            <p:spPr>
              <a:xfrm>
                <a:off x="13498334" y="4869000"/>
                <a:ext cx="2899863" cy="350682"/>
              </a:xfrm>
              <a:custGeom>
                <a:avLst/>
                <a:gdLst>
                  <a:gd name="connsiteX0" fmla="*/ 2608653 w 2608652"/>
                  <a:gd name="connsiteY0" fmla="*/ 157733 h 315466"/>
                  <a:gd name="connsiteX1" fmla="*/ 1304326 w 2608652"/>
                  <a:gd name="connsiteY1" fmla="*/ 315467 h 315466"/>
                  <a:gd name="connsiteX2" fmla="*/ 0 w 2608652"/>
                  <a:gd name="connsiteY2" fmla="*/ 157733 h 315466"/>
                  <a:gd name="connsiteX3" fmla="*/ 1304326 w 2608652"/>
                  <a:gd name="connsiteY3" fmla="*/ 0 h 315466"/>
                  <a:gd name="connsiteX4" fmla="*/ 2608653 w 2608652"/>
                  <a:gd name="connsiteY4" fmla="*/ 157733 h 315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8652" h="315466">
                    <a:moveTo>
                      <a:pt x="2608653" y="157733"/>
                    </a:moveTo>
                    <a:cubicBezTo>
                      <a:pt x="2608653" y="244847"/>
                      <a:pt x="2024686" y="315467"/>
                      <a:pt x="1304326" y="315467"/>
                    </a:cubicBezTo>
                    <a:cubicBezTo>
                      <a:pt x="583967" y="315467"/>
                      <a:pt x="0" y="244847"/>
                      <a:pt x="0" y="157733"/>
                    </a:cubicBezTo>
                    <a:cubicBezTo>
                      <a:pt x="0" y="70620"/>
                      <a:pt x="583967" y="0"/>
                      <a:pt x="1304326" y="0"/>
                    </a:cubicBezTo>
                    <a:cubicBezTo>
                      <a:pt x="2024686" y="0"/>
                      <a:pt x="2608653" y="70620"/>
                      <a:pt x="2608653" y="157733"/>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2" name="Freeform 81">
                <a:extLst>
                  <a:ext uri="{FF2B5EF4-FFF2-40B4-BE49-F238E27FC236}">
                    <a16:creationId xmlns:a16="http://schemas.microsoft.com/office/drawing/2014/main" id="{0A7BAA58-B8C9-EE5C-2472-E058B1667C43}"/>
                  </a:ext>
                </a:extLst>
              </p:cNvPr>
              <p:cNvSpPr/>
              <p:nvPr/>
            </p:nvSpPr>
            <p:spPr>
              <a:xfrm>
                <a:off x="12098289" y="1381731"/>
                <a:ext cx="5699953" cy="402295"/>
              </a:xfrm>
              <a:custGeom>
                <a:avLst/>
                <a:gdLst>
                  <a:gd name="connsiteX0" fmla="*/ 5127552 w 5127551"/>
                  <a:gd name="connsiteY0" fmla="*/ 180948 h 361896"/>
                  <a:gd name="connsiteX1" fmla="*/ 2563776 w 5127551"/>
                  <a:gd name="connsiteY1" fmla="*/ 361896 h 361896"/>
                  <a:gd name="connsiteX2" fmla="*/ 0 w 5127551"/>
                  <a:gd name="connsiteY2" fmla="*/ 180948 h 361896"/>
                  <a:gd name="connsiteX3" fmla="*/ 2563776 w 5127551"/>
                  <a:gd name="connsiteY3" fmla="*/ 0 h 361896"/>
                  <a:gd name="connsiteX4" fmla="*/ 5127552 w 5127551"/>
                  <a:gd name="connsiteY4" fmla="*/ 180948 h 361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551" h="361896">
                    <a:moveTo>
                      <a:pt x="5127552" y="180948"/>
                    </a:moveTo>
                    <a:cubicBezTo>
                      <a:pt x="5127552" y="280883"/>
                      <a:pt x="3979710" y="361896"/>
                      <a:pt x="2563776" y="361896"/>
                    </a:cubicBezTo>
                    <a:cubicBezTo>
                      <a:pt x="1147842" y="361896"/>
                      <a:pt x="0" y="280883"/>
                      <a:pt x="0" y="180948"/>
                    </a:cubicBezTo>
                    <a:cubicBezTo>
                      <a:pt x="0" y="81013"/>
                      <a:pt x="1147842" y="0"/>
                      <a:pt x="2563776" y="0"/>
                    </a:cubicBezTo>
                    <a:cubicBezTo>
                      <a:pt x="3979710" y="0"/>
                      <a:pt x="5127552" y="81013"/>
                      <a:pt x="5127552" y="180948"/>
                    </a:cubicBezTo>
                    <a:close/>
                  </a:path>
                </a:pathLst>
              </a:custGeom>
              <a:solidFill>
                <a:schemeClr val="bg1">
                  <a:lumMod val="65000"/>
                </a:schemeClr>
              </a:solidFill>
              <a:ln w="0" cap="flat">
                <a:noFill/>
                <a:prstDash val="solid"/>
                <a:miter/>
              </a:ln>
            </p:spPr>
            <p:txBody>
              <a:bodyPr rtlCol="0" anchor="ctr"/>
              <a:lstStyle/>
              <a:p>
                <a:endParaRPr lang="en-US">
                  <a:latin typeface="Poppins" pitchFamily="2" charset="77"/>
                </a:endParaRPr>
              </a:p>
            </p:txBody>
          </p:sp>
          <p:sp>
            <p:nvSpPr>
              <p:cNvPr id="83" name="Freeform 82">
                <a:extLst>
                  <a:ext uri="{FF2B5EF4-FFF2-40B4-BE49-F238E27FC236}">
                    <a16:creationId xmlns:a16="http://schemas.microsoft.com/office/drawing/2014/main" id="{8B30B5A6-5E9B-C6FB-A34E-1DADD1D1783E}"/>
                  </a:ext>
                </a:extLst>
              </p:cNvPr>
              <p:cNvSpPr/>
              <p:nvPr/>
            </p:nvSpPr>
            <p:spPr>
              <a:xfrm>
                <a:off x="13524828" y="5110920"/>
                <a:ext cx="2846811" cy="954871"/>
              </a:xfrm>
              <a:custGeom>
                <a:avLst/>
                <a:gdLst>
                  <a:gd name="connsiteX0" fmla="*/ 1280493 w 2560928"/>
                  <a:gd name="connsiteY0" fmla="*/ 127734 h 858981"/>
                  <a:gd name="connsiteX1" fmla="*/ 0 w 2560928"/>
                  <a:gd name="connsiteY1" fmla="*/ 0 h 858981"/>
                  <a:gd name="connsiteX2" fmla="*/ 287568 w 2560928"/>
                  <a:gd name="connsiteY2" fmla="*/ 705613 h 858981"/>
                  <a:gd name="connsiteX3" fmla="*/ 288405 w 2560928"/>
                  <a:gd name="connsiteY3" fmla="*/ 707627 h 858981"/>
                  <a:gd name="connsiteX4" fmla="*/ 289689 w 2560928"/>
                  <a:gd name="connsiteY4" fmla="*/ 710807 h 858981"/>
                  <a:gd name="connsiteX5" fmla="*/ 292089 w 2560928"/>
                  <a:gd name="connsiteY5" fmla="*/ 716637 h 858981"/>
                  <a:gd name="connsiteX6" fmla="*/ 377489 w 2560928"/>
                  <a:gd name="connsiteY6" fmla="*/ 766141 h 858981"/>
                  <a:gd name="connsiteX7" fmla="*/ 553256 w 2560928"/>
                  <a:gd name="connsiteY7" fmla="*/ 807694 h 858981"/>
                  <a:gd name="connsiteX8" fmla="*/ 1015028 w 2560928"/>
                  <a:gd name="connsiteY8" fmla="*/ 852216 h 858981"/>
                  <a:gd name="connsiteX9" fmla="*/ 1950071 w 2560928"/>
                  <a:gd name="connsiteY9" fmla="*/ 816705 h 858981"/>
                  <a:gd name="connsiteX10" fmla="*/ 2165579 w 2560928"/>
                  <a:gd name="connsiteY10" fmla="*/ 771971 h 858981"/>
                  <a:gd name="connsiteX11" fmla="*/ 2268896 w 2560928"/>
                  <a:gd name="connsiteY11" fmla="*/ 716637 h 858981"/>
                  <a:gd name="connsiteX12" fmla="*/ 2271240 w 2560928"/>
                  <a:gd name="connsiteY12" fmla="*/ 710807 h 858981"/>
                  <a:gd name="connsiteX13" fmla="*/ 2272524 w 2560928"/>
                  <a:gd name="connsiteY13" fmla="*/ 707627 h 858981"/>
                  <a:gd name="connsiteX14" fmla="*/ 2273361 w 2560928"/>
                  <a:gd name="connsiteY14" fmla="*/ 705613 h 858981"/>
                  <a:gd name="connsiteX15" fmla="*/ 2560929 w 2560928"/>
                  <a:gd name="connsiteY15" fmla="*/ 0 h 858981"/>
                  <a:gd name="connsiteX16" fmla="*/ 1280437 w 2560928"/>
                  <a:gd name="connsiteY16" fmla="*/ 127734 h 85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60928" h="858981">
                    <a:moveTo>
                      <a:pt x="1280493" y="127734"/>
                    </a:moveTo>
                    <a:cubicBezTo>
                      <a:pt x="644907" y="127734"/>
                      <a:pt x="115820" y="72771"/>
                      <a:pt x="0" y="0"/>
                    </a:cubicBezTo>
                    <a:lnTo>
                      <a:pt x="287568" y="705613"/>
                    </a:lnTo>
                    <a:lnTo>
                      <a:pt x="288405" y="707627"/>
                    </a:lnTo>
                    <a:cubicBezTo>
                      <a:pt x="288740" y="708687"/>
                      <a:pt x="289243" y="709747"/>
                      <a:pt x="289689" y="710807"/>
                    </a:cubicBezTo>
                    <a:lnTo>
                      <a:pt x="292089" y="716637"/>
                    </a:lnTo>
                    <a:cubicBezTo>
                      <a:pt x="309281" y="743032"/>
                      <a:pt x="348576" y="756176"/>
                      <a:pt x="377489" y="766141"/>
                    </a:cubicBezTo>
                    <a:cubicBezTo>
                      <a:pt x="434254" y="785698"/>
                      <a:pt x="493978" y="797571"/>
                      <a:pt x="553256" y="807694"/>
                    </a:cubicBezTo>
                    <a:cubicBezTo>
                      <a:pt x="705524" y="833612"/>
                      <a:pt x="860639" y="845485"/>
                      <a:pt x="1015028" y="852216"/>
                    </a:cubicBezTo>
                    <a:cubicBezTo>
                      <a:pt x="1325537" y="865784"/>
                      <a:pt x="1642297" y="861332"/>
                      <a:pt x="1950071" y="816705"/>
                    </a:cubicBezTo>
                    <a:cubicBezTo>
                      <a:pt x="2022577" y="806210"/>
                      <a:pt x="2095696" y="793596"/>
                      <a:pt x="2165579" y="771971"/>
                    </a:cubicBezTo>
                    <a:cubicBezTo>
                      <a:pt x="2199460" y="761477"/>
                      <a:pt x="2248746" y="747537"/>
                      <a:pt x="2268896" y="716637"/>
                    </a:cubicBezTo>
                    <a:lnTo>
                      <a:pt x="2271240" y="710807"/>
                    </a:lnTo>
                    <a:cubicBezTo>
                      <a:pt x="2271687" y="709747"/>
                      <a:pt x="2272245" y="708687"/>
                      <a:pt x="2272524" y="707627"/>
                    </a:cubicBezTo>
                    <a:lnTo>
                      <a:pt x="2273361" y="705613"/>
                    </a:lnTo>
                    <a:lnTo>
                      <a:pt x="2560929" y="0"/>
                    </a:lnTo>
                    <a:cubicBezTo>
                      <a:pt x="2445109" y="72771"/>
                      <a:pt x="1915966" y="127734"/>
                      <a:pt x="1280437" y="127734"/>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4" name="Freeform 83">
                <a:extLst>
                  <a:ext uri="{FF2B5EF4-FFF2-40B4-BE49-F238E27FC236}">
                    <a16:creationId xmlns:a16="http://schemas.microsoft.com/office/drawing/2014/main" id="{E0095FB8-B673-4877-03DD-2F3E7708327E}"/>
                  </a:ext>
                </a:extLst>
              </p:cNvPr>
              <p:cNvSpPr/>
              <p:nvPr/>
            </p:nvSpPr>
            <p:spPr>
              <a:xfrm>
                <a:off x="13099926" y="4008554"/>
                <a:ext cx="3696680" cy="1001642"/>
              </a:xfrm>
              <a:custGeom>
                <a:avLst/>
                <a:gdLst>
                  <a:gd name="connsiteX0" fmla="*/ 1662726 w 3325451"/>
                  <a:gd name="connsiteY0" fmla="*/ 137275 h 901055"/>
                  <a:gd name="connsiteX1" fmla="*/ 0 w 3325451"/>
                  <a:gd name="connsiteY1" fmla="*/ 0 h 901055"/>
                  <a:gd name="connsiteX2" fmla="*/ 301411 w 3325451"/>
                  <a:gd name="connsiteY2" fmla="*/ 739428 h 901055"/>
                  <a:gd name="connsiteX3" fmla="*/ 331831 w 3325451"/>
                  <a:gd name="connsiteY3" fmla="*/ 771229 h 901055"/>
                  <a:gd name="connsiteX4" fmla="*/ 408076 w 3325451"/>
                  <a:gd name="connsiteY4" fmla="*/ 800380 h 901055"/>
                  <a:gd name="connsiteX5" fmla="*/ 683030 w 3325451"/>
                  <a:gd name="connsiteY5" fmla="*/ 850679 h 901055"/>
                  <a:gd name="connsiteX6" fmla="*/ 1397429 w 3325451"/>
                  <a:gd name="connsiteY6" fmla="*/ 897903 h 901055"/>
                  <a:gd name="connsiteX7" fmla="*/ 1799142 w 3325451"/>
                  <a:gd name="connsiteY7" fmla="*/ 900235 h 901055"/>
                  <a:gd name="connsiteX8" fmla="*/ 2402745 w 3325451"/>
                  <a:gd name="connsiteY8" fmla="*/ 874582 h 901055"/>
                  <a:gd name="connsiteX9" fmla="*/ 2702704 w 3325451"/>
                  <a:gd name="connsiteY9" fmla="*/ 842622 h 901055"/>
                  <a:gd name="connsiteX10" fmla="*/ 2926082 w 3325451"/>
                  <a:gd name="connsiteY10" fmla="*/ 797889 h 901055"/>
                  <a:gd name="connsiteX11" fmla="*/ 3024041 w 3325451"/>
                  <a:gd name="connsiteY11" fmla="*/ 739481 h 901055"/>
                  <a:gd name="connsiteX12" fmla="*/ 3325452 w 3325451"/>
                  <a:gd name="connsiteY12" fmla="*/ 0 h 901055"/>
                  <a:gd name="connsiteX13" fmla="*/ 1662726 w 3325451"/>
                  <a:gd name="connsiteY13" fmla="*/ 137275 h 90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25451" h="901055">
                    <a:moveTo>
                      <a:pt x="1662726" y="137275"/>
                    </a:moveTo>
                    <a:cubicBezTo>
                      <a:pt x="827093" y="137275"/>
                      <a:pt x="133625" y="77913"/>
                      <a:pt x="0" y="0"/>
                    </a:cubicBezTo>
                    <a:lnTo>
                      <a:pt x="301411" y="739428"/>
                    </a:lnTo>
                    <a:cubicBezTo>
                      <a:pt x="303643" y="754162"/>
                      <a:pt x="319495" y="764286"/>
                      <a:pt x="331831" y="771229"/>
                    </a:cubicBezTo>
                    <a:cubicBezTo>
                      <a:pt x="355330" y="784479"/>
                      <a:pt x="382010" y="792907"/>
                      <a:pt x="408076" y="800380"/>
                    </a:cubicBezTo>
                    <a:cubicBezTo>
                      <a:pt x="497327" y="825927"/>
                      <a:pt x="590821" y="839124"/>
                      <a:pt x="683030" y="850679"/>
                    </a:cubicBezTo>
                    <a:cubicBezTo>
                      <a:pt x="919637" y="880307"/>
                      <a:pt x="1158980" y="892285"/>
                      <a:pt x="1397429" y="897903"/>
                    </a:cubicBezTo>
                    <a:cubicBezTo>
                      <a:pt x="1531333" y="901031"/>
                      <a:pt x="1665238" y="901878"/>
                      <a:pt x="1799142" y="900235"/>
                    </a:cubicBezTo>
                    <a:cubicBezTo>
                      <a:pt x="2000529" y="897797"/>
                      <a:pt x="2201972" y="890324"/>
                      <a:pt x="2402745" y="874582"/>
                    </a:cubicBezTo>
                    <a:cubicBezTo>
                      <a:pt x="2502991" y="866738"/>
                      <a:pt x="2603183" y="856827"/>
                      <a:pt x="2702704" y="842622"/>
                    </a:cubicBezTo>
                    <a:cubicBezTo>
                      <a:pt x="2777722" y="831916"/>
                      <a:pt x="2853577" y="819620"/>
                      <a:pt x="2926082" y="797889"/>
                    </a:cubicBezTo>
                    <a:cubicBezTo>
                      <a:pt x="2953433" y="789674"/>
                      <a:pt x="3018794" y="773720"/>
                      <a:pt x="3024041" y="739481"/>
                    </a:cubicBezTo>
                    <a:lnTo>
                      <a:pt x="3325452" y="0"/>
                    </a:lnTo>
                    <a:cubicBezTo>
                      <a:pt x="3191882" y="77913"/>
                      <a:pt x="2498359" y="137275"/>
                      <a:pt x="1662726" y="137275"/>
                    </a:cubicBezTo>
                    <a:close/>
                  </a:path>
                </a:pathLst>
              </a:custGeom>
              <a:solidFill>
                <a:schemeClr val="tx1"/>
              </a:solidFill>
              <a:ln w="0" cap="flat">
                <a:noFill/>
                <a:prstDash val="solid"/>
                <a:miter/>
              </a:ln>
            </p:spPr>
            <p:txBody>
              <a:bodyPr rtlCol="0" anchor="ctr"/>
              <a:lstStyle/>
              <a:p>
                <a:endParaRPr lang="en-US">
                  <a:latin typeface="Poppins" pitchFamily="2" charset="77"/>
                </a:endParaRPr>
              </a:p>
            </p:txBody>
          </p:sp>
          <p:sp>
            <p:nvSpPr>
              <p:cNvPr id="85" name="Freeform 84">
                <a:extLst>
                  <a:ext uri="{FF2B5EF4-FFF2-40B4-BE49-F238E27FC236}">
                    <a16:creationId xmlns:a16="http://schemas.microsoft.com/office/drawing/2014/main" id="{BD3A7051-5AEE-7422-580F-31C1E71C496A}"/>
                  </a:ext>
                </a:extLst>
              </p:cNvPr>
              <p:cNvSpPr/>
              <p:nvPr/>
            </p:nvSpPr>
            <p:spPr>
              <a:xfrm>
                <a:off x="12591878" y="2836312"/>
                <a:ext cx="4712835" cy="1074791"/>
              </a:xfrm>
              <a:custGeom>
                <a:avLst/>
                <a:gdLst>
                  <a:gd name="connsiteX0" fmla="*/ 2119754 w 4239562"/>
                  <a:gd name="connsiteY0" fmla="*/ 150737 h 966858"/>
                  <a:gd name="connsiteX1" fmla="*/ 0 w 4239562"/>
                  <a:gd name="connsiteY1" fmla="*/ 0 h 966858"/>
                  <a:gd name="connsiteX2" fmla="*/ 322509 w 4239562"/>
                  <a:gd name="connsiteY2" fmla="*/ 791264 h 966858"/>
                  <a:gd name="connsiteX3" fmla="*/ 328258 w 4239562"/>
                  <a:gd name="connsiteY3" fmla="*/ 805309 h 966858"/>
                  <a:gd name="connsiteX4" fmla="*/ 330100 w 4239562"/>
                  <a:gd name="connsiteY4" fmla="*/ 809814 h 966858"/>
                  <a:gd name="connsiteX5" fmla="*/ 468303 w 4239562"/>
                  <a:gd name="connsiteY5" fmla="*/ 861120 h 966858"/>
                  <a:gd name="connsiteX6" fmla="*/ 746326 w 4239562"/>
                  <a:gd name="connsiteY6" fmla="*/ 904688 h 966858"/>
                  <a:gd name="connsiteX7" fmla="*/ 1600267 w 4239562"/>
                  <a:gd name="connsiteY7" fmla="*/ 959385 h 966858"/>
                  <a:gd name="connsiteX8" fmla="*/ 2119754 w 4239562"/>
                  <a:gd name="connsiteY8" fmla="*/ 966859 h 966858"/>
                  <a:gd name="connsiteX9" fmla="*/ 3041400 w 4239562"/>
                  <a:gd name="connsiteY9" fmla="*/ 942054 h 966858"/>
                  <a:gd name="connsiteX10" fmla="*/ 3743854 w 4239562"/>
                  <a:gd name="connsiteY10" fmla="*/ 867003 h 966858"/>
                  <a:gd name="connsiteX11" fmla="*/ 3849738 w 4239562"/>
                  <a:gd name="connsiteY11" fmla="*/ 839813 h 966858"/>
                  <a:gd name="connsiteX12" fmla="*/ 3909462 w 4239562"/>
                  <a:gd name="connsiteY12" fmla="*/ 809867 h 966858"/>
                  <a:gd name="connsiteX13" fmla="*/ 3911304 w 4239562"/>
                  <a:gd name="connsiteY13" fmla="*/ 805362 h 966858"/>
                  <a:gd name="connsiteX14" fmla="*/ 3917053 w 4239562"/>
                  <a:gd name="connsiteY14" fmla="*/ 791317 h 966858"/>
                  <a:gd name="connsiteX15" fmla="*/ 4239563 w 4239562"/>
                  <a:gd name="connsiteY15" fmla="*/ 53 h 966858"/>
                  <a:gd name="connsiteX16" fmla="*/ 2119809 w 4239562"/>
                  <a:gd name="connsiteY16" fmla="*/ 150790 h 96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39562" h="966858">
                    <a:moveTo>
                      <a:pt x="2119754" y="150737"/>
                    </a:moveTo>
                    <a:cubicBezTo>
                      <a:pt x="1040034" y="150737"/>
                      <a:pt x="147077" y="85227"/>
                      <a:pt x="0" y="0"/>
                    </a:cubicBezTo>
                    <a:lnTo>
                      <a:pt x="322509" y="791264"/>
                    </a:lnTo>
                    <a:cubicBezTo>
                      <a:pt x="322509" y="795981"/>
                      <a:pt x="324463" y="800645"/>
                      <a:pt x="328258" y="805309"/>
                    </a:cubicBezTo>
                    <a:lnTo>
                      <a:pt x="330100" y="809814"/>
                    </a:lnTo>
                    <a:cubicBezTo>
                      <a:pt x="363870" y="841191"/>
                      <a:pt x="424487" y="851262"/>
                      <a:pt x="468303" y="861120"/>
                    </a:cubicBezTo>
                    <a:cubicBezTo>
                      <a:pt x="559675" y="881632"/>
                      <a:pt x="653168" y="893981"/>
                      <a:pt x="746326" y="904688"/>
                    </a:cubicBezTo>
                    <a:cubicBezTo>
                      <a:pt x="1029540" y="937284"/>
                      <a:pt x="1315266" y="950905"/>
                      <a:pt x="1600267" y="959385"/>
                    </a:cubicBezTo>
                    <a:cubicBezTo>
                      <a:pt x="1773355" y="964526"/>
                      <a:pt x="1946610" y="966859"/>
                      <a:pt x="2119754" y="966859"/>
                    </a:cubicBezTo>
                    <a:cubicBezTo>
                      <a:pt x="2427081" y="966859"/>
                      <a:pt x="2734631" y="959968"/>
                      <a:pt x="3041400" y="942054"/>
                    </a:cubicBezTo>
                    <a:cubicBezTo>
                      <a:pt x="3275440" y="928432"/>
                      <a:pt x="3514000" y="913804"/>
                      <a:pt x="3743854" y="867003"/>
                    </a:cubicBezTo>
                    <a:cubicBezTo>
                      <a:pt x="3779577" y="859742"/>
                      <a:pt x="3815355" y="851527"/>
                      <a:pt x="3849738" y="839813"/>
                    </a:cubicBezTo>
                    <a:cubicBezTo>
                      <a:pt x="3870335" y="832817"/>
                      <a:pt x="3893499" y="824655"/>
                      <a:pt x="3909462" y="809867"/>
                    </a:cubicBezTo>
                    <a:lnTo>
                      <a:pt x="3911304" y="805362"/>
                    </a:lnTo>
                    <a:cubicBezTo>
                      <a:pt x="3915044" y="800751"/>
                      <a:pt x="3917053" y="796034"/>
                      <a:pt x="3917053" y="791317"/>
                    </a:cubicBezTo>
                    <a:lnTo>
                      <a:pt x="4239563" y="53"/>
                    </a:lnTo>
                    <a:cubicBezTo>
                      <a:pt x="4092486" y="85227"/>
                      <a:pt x="3199585" y="150790"/>
                      <a:pt x="2119809" y="150790"/>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sp>
            <p:nvSpPr>
              <p:cNvPr id="86" name="Freeform 85">
                <a:extLst>
                  <a:ext uri="{FF2B5EF4-FFF2-40B4-BE49-F238E27FC236}">
                    <a16:creationId xmlns:a16="http://schemas.microsoft.com/office/drawing/2014/main" id="{65263882-0744-4447-8DE3-7E7CD38EB7EC}"/>
                  </a:ext>
                </a:extLst>
              </p:cNvPr>
              <p:cNvSpPr/>
              <p:nvPr/>
            </p:nvSpPr>
            <p:spPr>
              <a:xfrm>
                <a:off x="12122549" y="1642445"/>
                <a:ext cx="5651308" cy="1111277"/>
              </a:xfrm>
              <a:custGeom>
                <a:avLst/>
                <a:gdLst>
                  <a:gd name="connsiteX0" fmla="*/ 2541952 w 5083791"/>
                  <a:gd name="connsiteY0" fmla="*/ 157309 h 999680"/>
                  <a:gd name="connsiteX1" fmla="*/ 0 w 5083791"/>
                  <a:gd name="connsiteY1" fmla="*/ 0 h 999680"/>
                  <a:gd name="connsiteX2" fmla="*/ 335124 w 5083791"/>
                  <a:gd name="connsiteY2" fmla="*/ 822270 h 999680"/>
                  <a:gd name="connsiteX3" fmla="*/ 399090 w 5083791"/>
                  <a:gd name="connsiteY3" fmla="*/ 862180 h 999680"/>
                  <a:gd name="connsiteX4" fmla="*/ 474108 w 5083791"/>
                  <a:gd name="connsiteY4" fmla="*/ 882056 h 999680"/>
                  <a:gd name="connsiteX5" fmla="*/ 665782 w 5083791"/>
                  <a:gd name="connsiteY5" fmla="*/ 914016 h 999680"/>
                  <a:gd name="connsiteX6" fmla="*/ 1102046 w 5083791"/>
                  <a:gd name="connsiteY6" fmla="*/ 955781 h 999680"/>
                  <a:gd name="connsiteX7" fmla="*/ 2029609 w 5083791"/>
                  <a:gd name="connsiteY7" fmla="*/ 994685 h 999680"/>
                  <a:gd name="connsiteX8" fmla="*/ 2939423 w 5083791"/>
                  <a:gd name="connsiteY8" fmla="*/ 996646 h 999680"/>
                  <a:gd name="connsiteX9" fmla="*/ 3866093 w 5083791"/>
                  <a:gd name="connsiteY9" fmla="*/ 963414 h 999680"/>
                  <a:gd name="connsiteX10" fmla="*/ 4301798 w 5083791"/>
                  <a:gd name="connsiteY10" fmla="*/ 927849 h 999680"/>
                  <a:gd name="connsiteX11" fmla="*/ 4681687 w 5083791"/>
                  <a:gd name="connsiteY11" fmla="*/ 863187 h 999680"/>
                  <a:gd name="connsiteX12" fmla="*/ 4746435 w 5083791"/>
                  <a:gd name="connsiteY12" fmla="*/ 827782 h 999680"/>
                  <a:gd name="connsiteX13" fmla="*/ 4748668 w 5083791"/>
                  <a:gd name="connsiteY13" fmla="*/ 822270 h 999680"/>
                  <a:gd name="connsiteX14" fmla="*/ 5083792 w 5083791"/>
                  <a:gd name="connsiteY14" fmla="*/ 0 h 999680"/>
                  <a:gd name="connsiteX15" fmla="*/ 2541840 w 5083791"/>
                  <a:gd name="connsiteY15" fmla="*/ 157309 h 99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3791" h="999680">
                    <a:moveTo>
                      <a:pt x="2541952" y="157309"/>
                    </a:moveTo>
                    <a:cubicBezTo>
                      <a:pt x="1239690" y="157309"/>
                      <a:pt x="164325" y="88778"/>
                      <a:pt x="0" y="0"/>
                    </a:cubicBezTo>
                    <a:lnTo>
                      <a:pt x="335124" y="822270"/>
                    </a:lnTo>
                    <a:cubicBezTo>
                      <a:pt x="340650" y="844848"/>
                      <a:pt x="379722" y="855767"/>
                      <a:pt x="399090" y="862180"/>
                    </a:cubicBezTo>
                    <a:cubicBezTo>
                      <a:pt x="423593" y="870289"/>
                      <a:pt x="448823" y="876491"/>
                      <a:pt x="474108" y="882056"/>
                    </a:cubicBezTo>
                    <a:cubicBezTo>
                      <a:pt x="537348" y="895889"/>
                      <a:pt x="601593" y="905536"/>
                      <a:pt x="665782" y="914016"/>
                    </a:cubicBezTo>
                    <a:cubicBezTo>
                      <a:pt x="810571" y="933096"/>
                      <a:pt x="956309" y="945552"/>
                      <a:pt x="1102046" y="955781"/>
                    </a:cubicBezTo>
                    <a:cubicBezTo>
                      <a:pt x="1410713" y="977459"/>
                      <a:pt x="1720161" y="988589"/>
                      <a:pt x="2029609" y="994685"/>
                    </a:cubicBezTo>
                    <a:cubicBezTo>
                      <a:pt x="2332806" y="1000621"/>
                      <a:pt x="2636226" y="1001257"/>
                      <a:pt x="2939423" y="996646"/>
                    </a:cubicBezTo>
                    <a:cubicBezTo>
                      <a:pt x="3248480" y="991928"/>
                      <a:pt x="3557594" y="982388"/>
                      <a:pt x="3866093" y="963414"/>
                    </a:cubicBezTo>
                    <a:cubicBezTo>
                      <a:pt x="4011551" y="954456"/>
                      <a:pt x="4156954" y="943485"/>
                      <a:pt x="4301798" y="927849"/>
                    </a:cubicBezTo>
                    <a:cubicBezTo>
                      <a:pt x="4427889" y="914281"/>
                      <a:pt x="4560844" y="902302"/>
                      <a:pt x="4681687" y="863187"/>
                    </a:cubicBezTo>
                    <a:cubicBezTo>
                      <a:pt x="4702619" y="856403"/>
                      <a:pt x="4734490" y="847446"/>
                      <a:pt x="4746435" y="827782"/>
                    </a:cubicBezTo>
                    <a:cubicBezTo>
                      <a:pt x="4747551" y="825927"/>
                      <a:pt x="4748221" y="824072"/>
                      <a:pt x="4748668" y="822270"/>
                    </a:cubicBezTo>
                    <a:lnTo>
                      <a:pt x="5083792" y="0"/>
                    </a:lnTo>
                    <a:cubicBezTo>
                      <a:pt x="4919467" y="88778"/>
                      <a:pt x="3844101" y="157309"/>
                      <a:pt x="2541840" y="157309"/>
                    </a:cubicBezTo>
                    <a:close/>
                  </a:path>
                </a:pathLst>
              </a:custGeom>
              <a:solidFill>
                <a:schemeClr val="bg1">
                  <a:lumMod val="75000"/>
                </a:schemeClr>
              </a:solidFill>
              <a:ln w="0" cap="flat">
                <a:noFill/>
                <a:prstDash val="solid"/>
                <a:miter/>
              </a:ln>
            </p:spPr>
            <p:txBody>
              <a:bodyPr rtlCol="0" anchor="ctr"/>
              <a:lstStyle/>
              <a:p>
                <a:endParaRPr lang="en-US">
                  <a:latin typeface="Poppins" pitchFamily="2" charset="77"/>
                </a:endParaRPr>
              </a:p>
            </p:txBody>
          </p:sp>
        </p:grpSp>
        <p:sp>
          <p:nvSpPr>
            <p:cNvPr id="74" name="Rectangle 73">
              <a:extLst>
                <a:ext uri="{FF2B5EF4-FFF2-40B4-BE49-F238E27FC236}">
                  <a16:creationId xmlns:a16="http://schemas.microsoft.com/office/drawing/2014/main" id="{BDF5401E-58CF-969E-B577-89C95A5461B2}"/>
                </a:ext>
              </a:extLst>
            </p:cNvPr>
            <p:cNvSpPr/>
            <p:nvPr/>
          </p:nvSpPr>
          <p:spPr>
            <a:xfrm>
              <a:off x="7879001" y="2005290"/>
              <a:ext cx="283323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AWARENESS</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Top of the funnel</a:t>
              </a:r>
              <a:endParaRPr lang="en-US" sz="1200">
                <a:solidFill>
                  <a:schemeClr val="tx1"/>
                </a:solidFill>
                <a:latin typeface="Poppins" pitchFamily="2" charset="77"/>
                <a:cs typeface="Poppins" pitchFamily="2" charset="77"/>
              </a:endParaRPr>
            </a:p>
          </p:txBody>
        </p:sp>
        <p:sp>
          <p:nvSpPr>
            <p:cNvPr id="75" name="Rectangle 74">
              <a:extLst>
                <a:ext uri="{FF2B5EF4-FFF2-40B4-BE49-F238E27FC236}">
                  <a16:creationId xmlns:a16="http://schemas.microsoft.com/office/drawing/2014/main" id="{614DA4FC-FE8B-53B8-602E-584D180BDD1A}"/>
                </a:ext>
              </a:extLst>
            </p:cNvPr>
            <p:cNvSpPr/>
            <p:nvPr/>
          </p:nvSpPr>
          <p:spPr>
            <a:xfrm>
              <a:off x="7879000" y="3185499"/>
              <a:ext cx="2576228"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CONSIDERATION</a:t>
              </a:r>
              <a:br>
                <a:rPr lang="en-US" sz="1400" b="1">
                  <a:solidFill>
                    <a:schemeClr val="tx1"/>
                  </a:solidFill>
                  <a:latin typeface="Poppins" pitchFamily="2" charset="77"/>
                  <a:cs typeface="Poppins" pitchFamily="2" charset="77"/>
                </a:rPr>
              </a:br>
              <a:r>
                <a:rPr lang="en-US" sz="1200" b="1">
                  <a:solidFill>
                    <a:schemeClr val="tx1"/>
                  </a:solidFill>
                  <a:latin typeface="Poppins" pitchFamily="2" charset="77"/>
                  <a:cs typeface="Poppins" pitchFamily="2" charset="77"/>
                </a:rPr>
                <a:t>Middle of the funnel</a:t>
              </a:r>
              <a:endParaRPr lang="en-US" sz="1200">
                <a:solidFill>
                  <a:schemeClr val="tx1"/>
                </a:solidFill>
                <a:latin typeface="Poppins" pitchFamily="2" charset="77"/>
                <a:cs typeface="Poppins" pitchFamily="2" charset="77"/>
              </a:endParaRPr>
            </a:p>
          </p:txBody>
        </p:sp>
        <p:sp>
          <p:nvSpPr>
            <p:cNvPr id="76" name="Rectangle 75">
              <a:extLst>
                <a:ext uri="{FF2B5EF4-FFF2-40B4-BE49-F238E27FC236}">
                  <a16:creationId xmlns:a16="http://schemas.microsoft.com/office/drawing/2014/main" id="{24C669E3-23A4-59F4-1A0C-9144E0D06251}"/>
                </a:ext>
              </a:extLst>
            </p:cNvPr>
            <p:cNvSpPr/>
            <p:nvPr/>
          </p:nvSpPr>
          <p:spPr>
            <a:xfrm>
              <a:off x="7879000" y="4307703"/>
              <a:ext cx="2183379"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bg1"/>
                  </a:solidFill>
                  <a:latin typeface="Poppins" pitchFamily="2" charset="77"/>
                  <a:cs typeface="Poppins" pitchFamily="2" charset="77"/>
                </a:rPr>
                <a:t>CONVERSION</a:t>
              </a:r>
              <a:br>
                <a:rPr lang="en-US" sz="1400" b="1">
                  <a:solidFill>
                    <a:schemeClr val="bg1"/>
                  </a:solidFill>
                  <a:latin typeface="Poppins" pitchFamily="2" charset="77"/>
                  <a:cs typeface="Poppins" pitchFamily="2" charset="77"/>
                </a:rPr>
              </a:br>
              <a:r>
                <a:rPr lang="en-US" sz="1200" b="1">
                  <a:solidFill>
                    <a:schemeClr val="bg1"/>
                  </a:solidFill>
                  <a:latin typeface="Poppins" pitchFamily="2" charset="77"/>
                  <a:cs typeface="Poppins" pitchFamily="2" charset="77"/>
                </a:rPr>
                <a:t>Bottom of the funnel</a:t>
              </a:r>
              <a:endParaRPr lang="en-US" sz="1200">
                <a:solidFill>
                  <a:schemeClr val="bg1"/>
                </a:solidFill>
                <a:latin typeface="Poppins" pitchFamily="2" charset="77"/>
                <a:cs typeface="Poppins" pitchFamily="2" charset="77"/>
              </a:endParaRPr>
            </a:p>
          </p:txBody>
        </p:sp>
        <p:sp>
          <p:nvSpPr>
            <p:cNvPr id="77" name="Rectangle 76">
              <a:extLst>
                <a:ext uri="{FF2B5EF4-FFF2-40B4-BE49-F238E27FC236}">
                  <a16:creationId xmlns:a16="http://schemas.microsoft.com/office/drawing/2014/main" id="{95BDE736-1B55-021F-908A-19A3B7F518FB}"/>
                </a:ext>
              </a:extLst>
            </p:cNvPr>
            <p:cNvSpPr/>
            <p:nvPr/>
          </p:nvSpPr>
          <p:spPr>
            <a:xfrm>
              <a:off x="7879000" y="5366715"/>
              <a:ext cx="1774202" cy="5326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b="1">
                  <a:solidFill>
                    <a:schemeClr val="tx1"/>
                  </a:solidFill>
                  <a:latin typeface="Poppins" pitchFamily="2" charset="77"/>
                  <a:cs typeface="Poppins" pitchFamily="2" charset="77"/>
                </a:rPr>
                <a:t>LOYALTY</a:t>
              </a:r>
              <a:endParaRPr lang="en-US" sz="1800">
                <a:solidFill>
                  <a:schemeClr val="tx1"/>
                </a:solidFill>
                <a:latin typeface="Poppins" pitchFamily="2" charset="77"/>
                <a:cs typeface="Poppins" pitchFamily="2" charset="77"/>
              </a:endParaRPr>
            </a:p>
          </p:txBody>
        </p:sp>
        <p:cxnSp>
          <p:nvCxnSpPr>
            <p:cNvPr id="78" name="Straight Arrow Connector 77">
              <a:extLst>
                <a:ext uri="{FF2B5EF4-FFF2-40B4-BE49-F238E27FC236}">
                  <a16:creationId xmlns:a16="http://schemas.microsoft.com/office/drawing/2014/main" id="{63432ABC-CE76-17FC-FE1B-EEE9EC34CD44}"/>
                </a:ext>
              </a:extLst>
            </p:cNvPr>
            <p:cNvCxnSpPr>
              <a:cxnSpLocks/>
            </p:cNvCxnSpPr>
            <p:nvPr/>
          </p:nvCxnSpPr>
          <p:spPr>
            <a:xfrm>
              <a:off x="7720014" y="1212113"/>
              <a:ext cx="0" cy="5282858"/>
            </a:xfrm>
            <a:prstGeom prst="straightConnector1">
              <a:avLst/>
            </a:prstGeom>
            <a:ln w="76200">
              <a:solidFill>
                <a:srgbClr val="0C6AC0"/>
              </a:solidFill>
              <a:tailEnd type="triangle"/>
            </a:ln>
          </p:spPr>
          <p:style>
            <a:lnRef idx="2">
              <a:schemeClr val="accent1"/>
            </a:lnRef>
            <a:fillRef idx="0">
              <a:schemeClr val="accent1"/>
            </a:fillRef>
            <a:effectRef idx="1">
              <a:schemeClr val="accent1"/>
            </a:effectRef>
            <a:fontRef idx="minor">
              <a:schemeClr val="tx1"/>
            </a:fontRef>
          </p:style>
        </p:cxnSp>
      </p:grpSp>
      <p:sp>
        <p:nvSpPr>
          <p:cNvPr id="88" name="TextBox 87">
            <a:extLst>
              <a:ext uri="{FF2B5EF4-FFF2-40B4-BE49-F238E27FC236}">
                <a16:creationId xmlns:a16="http://schemas.microsoft.com/office/drawing/2014/main" id="{53A004EB-2AAF-C8DD-2C0B-C6A9FA433814}"/>
              </a:ext>
            </a:extLst>
          </p:cNvPr>
          <p:cNvSpPr txBox="1"/>
          <p:nvPr/>
        </p:nvSpPr>
        <p:spPr>
          <a:xfrm>
            <a:off x="318949" y="2070671"/>
            <a:ext cx="4254357" cy="3172663"/>
          </a:xfrm>
          <a:prstGeom prst="rect">
            <a:avLst/>
          </a:prstGeom>
          <a:noFill/>
        </p:spPr>
        <p:txBody>
          <a:bodyPr wrap="square" lIns="91440" tIns="45720" rIns="91440" bIns="45720" rtlCol="0" anchor="t">
            <a:spAutoFit/>
          </a:bodyPr>
          <a:lstStyle/>
          <a:p>
            <a:pPr>
              <a:lnSpc>
                <a:spcPts val="1600"/>
              </a:lnSpc>
            </a:pPr>
            <a:r>
              <a:rPr lang="en-US" sz="1400" b="1">
                <a:solidFill>
                  <a:srgbClr val="0C6AC0"/>
                </a:solidFill>
                <a:latin typeface="Poppins" pitchFamily="2" charset="77"/>
                <a:cs typeface="Poppins" pitchFamily="2" charset="77"/>
              </a:rPr>
              <a:t>Convert Website Visitors to Customers</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a:t>
            </a:r>
            <a:r>
              <a:rPr lang="en-US" sz="1400">
                <a:latin typeface="Poppins" pitchFamily="2" charset="77"/>
                <a:cs typeface="Poppins" pitchFamily="2" charset="77"/>
              </a:rPr>
              <a:t>identifies and ranks web visitors for high-frequency multi-platform targeting at the HOUSEHOLD LEVEL.</a:t>
            </a:r>
          </a:p>
          <a:p>
            <a:pPr>
              <a:lnSpc>
                <a:spcPts val="1600"/>
              </a:lnSpc>
            </a:pPr>
            <a:endParaRPr lang="en-US" sz="1400">
              <a:latin typeface="Poppins" pitchFamily="2" charset="77"/>
              <a:cs typeface="Poppins" pitchFamily="2" charset="77"/>
            </a:endParaRPr>
          </a:p>
          <a:p>
            <a:pPr>
              <a:lnSpc>
                <a:spcPts val="1600"/>
              </a:lnSpc>
            </a:pPr>
            <a:r>
              <a:rPr lang="en-US" sz="1400">
                <a:latin typeface="Poppins" pitchFamily="2" charset="77"/>
                <a:cs typeface="Poppins" pitchFamily="2" charset="77"/>
              </a:rPr>
              <a:t>We target your best web visitors with a high-frequency campaign using a variety of coop-approved marketing tactics including direct mail, CTV, Online Video, and Display.</a:t>
            </a:r>
          </a:p>
          <a:p>
            <a:pPr>
              <a:lnSpc>
                <a:spcPts val="1600"/>
              </a:lnSpc>
            </a:pPr>
            <a:endParaRPr lang="en-US" sz="1400" b="1">
              <a:latin typeface="Poppins" pitchFamily="2" charset="77"/>
              <a:cs typeface="Poppins" pitchFamily="2" charset="77"/>
            </a:endParaRPr>
          </a:p>
          <a:p>
            <a:pPr>
              <a:lnSpc>
                <a:spcPts val="1600"/>
              </a:lnSpc>
            </a:pPr>
            <a:r>
              <a:rPr lang="en-US" sz="1400" b="1">
                <a:latin typeface="Poppins" pitchFamily="2" charset="77"/>
                <a:cs typeface="Poppins" pitchFamily="2" charset="77"/>
              </a:rPr>
              <a:t>Audience Activator drives conversions with customers closest to the point of sale – your web audience!</a:t>
            </a:r>
          </a:p>
          <a:p>
            <a:pPr>
              <a:lnSpc>
                <a:spcPts val="1600"/>
              </a:lnSpc>
            </a:pPr>
            <a:endParaRPr lang="en-US" sz="1400" b="1" spc="50">
              <a:latin typeface="Poppins" pitchFamily="2" charset="77"/>
              <a:cs typeface="Poppins" pitchFamily="2" charset="77"/>
            </a:endParaRPr>
          </a:p>
        </p:txBody>
      </p:sp>
    </p:spTree>
    <p:extLst>
      <p:ext uri="{BB962C8B-B14F-4D97-AF65-F5344CB8AC3E}">
        <p14:creationId xmlns:p14="http://schemas.microsoft.com/office/powerpoint/2010/main" val="4079425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6AC0"/>
        </a:solidFill>
        <a:effectLst/>
      </p:bgPr>
    </p:bg>
    <p:spTree>
      <p:nvGrpSpPr>
        <p:cNvPr id="1" name="">
          <a:extLst>
            <a:ext uri="{FF2B5EF4-FFF2-40B4-BE49-F238E27FC236}">
              <a16:creationId xmlns:a16="http://schemas.microsoft.com/office/drawing/2014/main" id="{DB3E2FBC-C5EC-E1D2-87CF-47FDFFDCA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651E71B-D5CB-479B-BD1B-229C61C2FECF}"/>
              </a:ext>
            </a:extLst>
          </p:cNvPr>
          <p:cNvSpPr txBox="1"/>
          <p:nvPr/>
        </p:nvSpPr>
        <p:spPr>
          <a:xfrm>
            <a:off x="1358187" y="2643081"/>
            <a:ext cx="9475672" cy="643766"/>
          </a:xfrm>
          <a:prstGeom prst="rect">
            <a:avLst/>
          </a:prstGeom>
          <a:noFill/>
        </p:spPr>
        <p:txBody>
          <a:bodyPr wrap="none" rtlCol="0" anchor="b">
            <a:spAutoFit/>
          </a:bodyPr>
          <a:lstStyle/>
          <a:p>
            <a:pPr algn="ctr">
              <a:lnSpc>
                <a:spcPts val="4300"/>
              </a:lnSpc>
            </a:pPr>
            <a:r>
              <a:rPr lang="en-US" sz="3800" b="1">
                <a:latin typeface="Poppins Black" pitchFamily="2" charset="77"/>
                <a:cs typeface="Poppins Black" pitchFamily="2" charset="77"/>
              </a:rPr>
              <a:t>THE AUDIENCE ACTIVATOR PLATFORM</a:t>
            </a:r>
          </a:p>
        </p:txBody>
      </p:sp>
      <p:sp>
        <p:nvSpPr>
          <p:cNvPr id="3" name="Rectangle 1">
            <a:extLst>
              <a:ext uri="{FF2B5EF4-FFF2-40B4-BE49-F238E27FC236}">
                <a16:creationId xmlns:a16="http://schemas.microsoft.com/office/drawing/2014/main" id="{A261D51A-4403-2CB5-A8FF-B22A0B8C666C}"/>
              </a:ext>
            </a:extLst>
          </p:cNvPr>
          <p:cNvSpPr txBox="1">
            <a:spLocks noChangeArrowheads="1"/>
          </p:cNvSpPr>
          <p:nvPr/>
        </p:nvSpPr>
        <p:spPr bwMode="auto">
          <a:xfrm>
            <a:off x="3697287" y="3299547"/>
            <a:ext cx="4797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0" fontAlgn="base" hangingPunct="0">
              <a:lnSpc>
                <a:spcPct val="100000"/>
              </a:lnSpc>
              <a:spcBef>
                <a:spcPct val="0"/>
              </a:spcBef>
              <a:spcAft>
                <a:spcPct val="0"/>
              </a:spcAft>
              <a:buFont typeface="Arial" panose="020B0604020202020204" pitchFamily="34" charset="0"/>
              <a:buNone/>
            </a:pPr>
            <a:r>
              <a:rPr lang="en-US" altLang="en-US" sz="1400" b="1">
                <a:solidFill>
                  <a:srgbClr val="0C6AC0"/>
                </a:solidFill>
                <a:latin typeface="Poppins" pitchFamily="2" charset="77"/>
                <a:cs typeface="Poppins" pitchFamily="2" charset="77"/>
              </a:rPr>
              <a:t>Data Capture  |  Marketing  |  Attribution</a:t>
            </a:r>
          </a:p>
        </p:txBody>
      </p:sp>
    </p:spTree>
    <p:extLst>
      <p:ext uri="{BB962C8B-B14F-4D97-AF65-F5344CB8AC3E}">
        <p14:creationId xmlns:p14="http://schemas.microsoft.com/office/powerpoint/2010/main" val="407177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AB71C-C423-A934-9597-B949BC723904}"/>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FDBE4941-3BE3-BFD3-02F5-8C2553228FDC}"/>
              </a:ext>
            </a:extLst>
          </p:cNvPr>
          <p:cNvSpPr>
            <a:spLocks noGrp="1"/>
          </p:cNvSpPr>
          <p:nvPr>
            <p:ph type="title"/>
          </p:nvPr>
        </p:nvSpPr>
        <p:spPr>
          <a:xfrm>
            <a:off x="1526565" y="326776"/>
            <a:ext cx="5079715" cy="700115"/>
          </a:xfrm>
        </p:spPr>
        <p:txBody>
          <a:bodyPr>
            <a:normAutofit fontScale="90000"/>
          </a:bodyPr>
          <a:lstStyle/>
          <a:p>
            <a:pPr algn="l"/>
            <a:r>
              <a:rPr lang="en-US"/>
              <a:t>ConnectedTV</a:t>
            </a:r>
          </a:p>
        </p:txBody>
      </p:sp>
      <p:sp>
        <p:nvSpPr>
          <p:cNvPr id="24" name="Content Placeholder 23">
            <a:extLst>
              <a:ext uri="{FF2B5EF4-FFF2-40B4-BE49-F238E27FC236}">
                <a16:creationId xmlns:a16="http://schemas.microsoft.com/office/drawing/2014/main" id="{B3B0994B-0797-23F2-1660-F91FD91C13B0}"/>
              </a:ext>
            </a:extLst>
          </p:cNvPr>
          <p:cNvSpPr>
            <a:spLocks noGrp="1"/>
          </p:cNvSpPr>
          <p:nvPr>
            <p:ph sz="quarter" idx="10"/>
          </p:nvPr>
        </p:nvSpPr>
        <p:spPr>
          <a:xfrm>
            <a:off x="1356188" y="1105572"/>
            <a:ext cx="7695345" cy="883578"/>
          </a:xfrm>
        </p:spPr>
        <p:txBody>
          <a:bodyPr/>
          <a:lstStyle/>
          <a:p>
            <a:pPr marL="0" indent="0">
              <a:buNone/>
            </a:pPr>
            <a:r>
              <a:rPr lang="en-US" sz="1600" i="1">
                <a:latin typeface="Helvetica Neue" panose="02000503000000020004"/>
              </a:rPr>
              <a:t>Premium video ads within subscription-based streaming TV content that combine traditional TV's impact with digital targeting precision, reaching viewers of highly premium long-form content exclusively on television screens</a:t>
            </a:r>
          </a:p>
        </p:txBody>
      </p:sp>
      <p:sp>
        <p:nvSpPr>
          <p:cNvPr id="27" name="TextBox 26">
            <a:extLst>
              <a:ext uri="{FF2B5EF4-FFF2-40B4-BE49-F238E27FC236}">
                <a16:creationId xmlns:a16="http://schemas.microsoft.com/office/drawing/2014/main" id="{135F22C6-6B72-BF1C-4F79-D05BAC1F610B}"/>
              </a:ext>
            </a:extLst>
          </p:cNvPr>
          <p:cNvSpPr txBox="1"/>
          <p:nvPr/>
        </p:nvSpPr>
        <p:spPr>
          <a:xfrm>
            <a:off x="1245741" y="2859678"/>
            <a:ext cx="8027543" cy="2908489"/>
          </a:xfrm>
          <a:prstGeom prst="rect">
            <a:avLst/>
          </a:prstGeom>
          <a:noFill/>
        </p:spPr>
        <p:txBody>
          <a:bodyPr wrap="square" rtlCol="0">
            <a:spAutoFit/>
          </a:bodyPr>
          <a:lstStyle/>
          <a:p>
            <a:pPr marL="0" indent="0">
              <a:spcAft>
                <a:spcPts val="600"/>
              </a:spcAft>
              <a:buNone/>
            </a:pPr>
            <a:r>
              <a:rPr lang="en-US" sz="2000" b="1">
                <a:solidFill>
                  <a:schemeClr val="accent4"/>
                </a:solidFill>
                <a:latin typeface="Helvetica Neue" panose="02000503000000020004"/>
              </a:rPr>
              <a:t>Immersive Household Experience</a:t>
            </a:r>
          </a:p>
          <a:p>
            <a:pPr>
              <a:spcAft>
                <a:spcPts val="600"/>
              </a:spcAft>
            </a:pPr>
            <a:r>
              <a:rPr lang="en-US" sz="1600" b="1">
                <a:latin typeface="Helvetica Neue" panose="02000503000000020004"/>
              </a:rPr>
              <a:t>Connection Points:  </a:t>
            </a:r>
            <a:r>
              <a:rPr lang="en-US" sz="1600">
                <a:solidFill>
                  <a:schemeClr val="tx1">
                    <a:lumMod val="75000"/>
                    <a:lumOff val="25000"/>
                  </a:schemeClr>
                </a:solidFill>
                <a:latin typeface="Helvetica Neue" panose="02000503000000020004"/>
              </a:rPr>
              <a:t>Smart TVs, gaming consoles, streaming devices (Roku, Fire TV, etc.)</a:t>
            </a:r>
          </a:p>
          <a:p>
            <a:pPr>
              <a:spcAft>
                <a:spcPts val="600"/>
              </a:spcAft>
            </a:pPr>
            <a:r>
              <a:rPr lang="en-US" sz="1600" b="1">
                <a:latin typeface="Helvetica Neue" panose="02000503000000020004"/>
              </a:rPr>
              <a:t>Life Setting:  </a:t>
            </a:r>
            <a:r>
              <a:rPr lang="en-US" sz="1600">
                <a:solidFill>
                  <a:schemeClr val="tx1">
                    <a:lumMod val="75000"/>
                    <a:lumOff val="25000"/>
                  </a:schemeClr>
                </a:solidFill>
                <a:latin typeface="Helvetica Neue" panose="02000503000000020004"/>
              </a:rPr>
              <a:t>Living room, Family room, Master bedroom, Basement/media room</a:t>
            </a:r>
          </a:p>
          <a:p>
            <a:pPr>
              <a:spcAft>
                <a:spcPts val="600"/>
              </a:spcAft>
            </a:pPr>
            <a:r>
              <a:rPr lang="en-US" sz="1600" b="1">
                <a:latin typeface="Helvetica Neue" panose="02000503000000020004"/>
              </a:rPr>
              <a:t>Engagement Drivers:  </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Cinema-like immersion</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Shared family viewing experience</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Lean-back relaxation mindset</a:t>
            </a:r>
          </a:p>
          <a:p>
            <a:pPr marL="285750" indent="-285750">
              <a:spcAft>
                <a:spcPts val="600"/>
              </a:spcAft>
              <a:buClr>
                <a:schemeClr val="accent4"/>
              </a:buClr>
              <a:buFont typeface="Wingdings" panose="05000000000000000000" pitchFamily="2" charset="2"/>
              <a:buChar char="§"/>
            </a:pPr>
            <a:r>
              <a:rPr lang="en-US" sz="1600">
                <a:solidFill>
                  <a:schemeClr val="tx1">
                    <a:lumMod val="75000"/>
                    <a:lumOff val="25000"/>
                  </a:schemeClr>
                </a:solidFill>
                <a:latin typeface="Helvetica Neue" panose="02000503000000020004"/>
              </a:rPr>
              <a:t>Premium content association with appointment-viewing</a:t>
            </a:r>
          </a:p>
        </p:txBody>
      </p:sp>
      <p:pic>
        <p:nvPicPr>
          <p:cNvPr id="5" name="Graphic 4" descr="Lights On with solid fill">
            <a:extLst>
              <a:ext uri="{FF2B5EF4-FFF2-40B4-BE49-F238E27FC236}">
                <a16:creationId xmlns:a16="http://schemas.microsoft.com/office/drawing/2014/main" id="{D419B251-0C62-F935-F7A8-55D2ACF1B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0447" y="2006748"/>
            <a:ext cx="552236" cy="552236"/>
          </a:xfrm>
          <a:prstGeom prst="rect">
            <a:avLst/>
          </a:prstGeom>
        </p:spPr>
      </p:pic>
      <p:sp>
        <p:nvSpPr>
          <p:cNvPr id="7" name="TextBox 6">
            <a:extLst>
              <a:ext uri="{FF2B5EF4-FFF2-40B4-BE49-F238E27FC236}">
                <a16:creationId xmlns:a16="http://schemas.microsoft.com/office/drawing/2014/main" id="{2C8F2973-28EC-721A-3B14-ED7C1D4DF1AB}"/>
              </a:ext>
            </a:extLst>
          </p:cNvPr>
          <p:cNvSpPr txBox="1"/>
          <p:nvPr/>
        </p:nvSpPr>
        <p:spPr>
          <a:xfrm>
            <a:off x="1833936" y="2031397"/>
            <a:ext cx="5368248" cy="584775"/>
          </a:xfrm>
          <a:prstGeom prst="rect">
            <a:avLst/>
          </a:prstGeom>
          <a:noFill/>
        </p:spPr>
        <p:txBody>
          <a:bodyPr wrap="square">
            <a:spAutoFit/>
          </a:bodyPr>
          <a:lstStyle/>
          <a:p>
            <a:pPr marL="0" indent="0">
              <a:buNone/>
            </a:pPr>
            <a:r>
              <a:rPr lang="en-US" sz="1600" b="1"/>
              <a:t>The average CTV viewer spends an average of 122 minutes per day watching this streaming content</a:t>
            </a:r>
            <a:endParaRPr lang="en-US" sz="1600" b="1" i="1">
              <a:latin typeface="Helvetica Neue" panose="02000503000000020004"/>
            </a:endParaRPr>
          </a:p>
        </p:txBody>
      </p:sp>
      <p:sp>
        <p:nvSpPr>
          <p:cNvPr id="8" name="TextBox 7">
            <a:extLst>
              <a:ext uri="{FF2B5EF4-FFF2-40B4-BE49-F238E27FC236}">
                <a16:creationId xmlns:a16="http://schemas.microsoft.com/office/drawing/2014/main" id="{DB7C3BA7-ADE7-75E4-1F0D-2AFF31341990}"/>
              </a:ext>
            </a:extLst>
          </p:cNvPr>
          <p:cNvSpPr txBox="1"/>
          <p:nvPr/>
        </p:nvSpPr>
        <p:spPr>
          <a:xfrm>
            <a:off x="2321959" y="6426329"/>
            <a:ext cx="2280863" cy="215444"/>
          </a:xfrm>
          <a:prstGeom prst="rect">
            <a:avLst/>
          </a:prstGeom>
          <a:noFill/>
        </p:spPr>
        <p:txBody>
          <a:bodyPr wrap="square" rtlCol="0">
            <a:spAutoFit/>
          </a:bodyPr>
          <a:lstStyle/>
          <a:p>
            <a:r>
              <a:rPr lang="en-US" sz="800">
                <a:latin typeface="Helvetica Neue" panose="02000503000000020004"/>
              </a:rPr>
              <a:t>Sources:  </a:t>
            </a:r>
            <a:r>
              <a:rPr lang="en-US" sz="800" err="1">
                <a:latin typeface="Helvetica Neue" panose="02000503000000020004"/>
              </a:rPr>
              <a:t>Xumo</a:t>
            </a:r>
            <a:r>
              <a:rPr lang="en-US" sz="800">
                <a:latin typeface="Helvetica Neue" panose="02000503000000020004"/>
              </a:rPr>
              <a:t> 2024 FAST Report  </a:t>
            </a:r>
          </a:p>
        </p:txBody>
      </p:sp>
      <p:sp>
        <p:nvSpPr>
          <p:cNvPr id="3" name="Rectangle: Rounded Corners 2">
            <a:extLst>
              <a:ext uri="{FF2B5EF4-FFF2-40B4-BE49-F238E27FC236}">
                <a16:creationId xmlns:a16="http://schemas.microsoft.com/office/drawing/2014/main" id="{2F03B085-2F6D-7A9D-9842-5FD1CD6AC361}"/>
              </a:ext>
            </a:extLst>
          </p:cNvPr>
          <p:cNvSpPr/>
          <p:nvPr/>
        </p:nvSpPr>
        <p:spPr>
          <a:xfrm>
            <a:off x="472611" y="235044"/>
            <a:ext cx="883577" cy="883577"/>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Television with solid fill">
            <a:extLst>
              <a:ext uri="{FF2B5EF4-FFF2-40B4-BE49-F238E27FC236}">
                <a16:creationId xmlns:a16="http://schemas.microsoft.com/office/drawing/2014/main" id="{BE57FCAB-45CA-3B1C-0B08-8E24272267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625" y="299800"/>
            <a:ext cx="657548" cy="757176"/>
          </a:xfrm>
          <a:prstGeom prst="rect">
            <a:avLst/>
          </a:prstGeom>
        </p:spPr>
      </p:pic>
      <p:sp>
        <p:nvSpPr>
          <p:cNvPr id="9" name="TextBox 8">
            <a:extLst>
              <a:ext uri="{FF2B5EF4-FFF2-40B4-BE49-F238E27FC236}">
                <a16:creationId xmlns:a16="http://schemas.microsoft.com/office/drawing/2014/main" id="{2A0EBF46-9F94-E98C-A7F2-96677D4BFC50}"/>
              </a:ext>
            </a:extLst>
          </p:cNvPr>
          <p:cNvSpPr txBox="1"/>
          <p:nvPr/>
        </p:nvSpPr>
        <p:spPr>
          <a:xfrm>
            <a:off x="9157274" y="1318733"/>
            <a:ext cx="2940133" cy="338554"/>
          </a:xfrm>
          <a:prstGeom prst="rect">
            <a:avLst/>
          </a:prstGeom>
          <a:noFill/>
        </p:spPr>
        <p:txBody>
          <a:bodyPr wrap="square">
            <a:spAutoFit/>
          </a:bodyPr>
          <a:lstStyle/>
          <a:p>
            <a:pPr marL="0" indent="0" algn="ctr">
              <a:buNone/>
            </a:pPr>
            <a:r>
              <a:rPr lang="en-US" sz="1600" b="1">
                <a:solidFill>
                  <a:schemeClr val="accent4"/>
                </a:solidFill>
                <a:latin typeface="Helvetica Neue" panose="02000503000000020004"/>
              </a:rPr>
              <a:t>Publisher Library Sample</a:t>
            </a:r>
          </a:p>
        </p:txBody>
      </p:sp>
      <p:pic>
        <p:nvPicPr>
          <p:cNvPr id="11" name="Picture 10" descr="Hulu icon PNG and SVG Vector Free Download">
            <a:extLst>
              <a:ext uri="{FF2B5EF4-FFF2-40B4-BE49-F238E27FC236}">
                <a16:creationId xmlns:a16="http://schemas.microsoft.com/office/drawing/2014/main" id="{11C14A23-77A4-2770-2C42-2D85AC63010C}"/>
              </a:ext>
            </a:extLst>
          </p:cNvPr>
          <p:cNvPicPr>
            <a:picLocks noChangeAspect="1"/>
          </p:cNvPicPr>
          <p:nvPr/>
        </p:nvPicPr>
        <p:blipFill>
          <a:blip r:embed="rId7"/>
          <a:stretch>
            <a:fillRect/>
          </a:stretch>
        </p:blipFill>
        <p:spPr>
          <a:xfrm>
            <a:off x="10830450" y="1777024"/>
            <a:ext cx="990177" cy="974645"/>
          </a:xfrm>
          <a:prstGeom prst="rect">
            <a:avLst/>
          </a:prstGeom>
        </p:spPr>
      </p:pic>
      <p:pic>
        <p:nvPicPr>
          <p:cNvPr id="12" name="Picture 11" descr="ABC logo">
            <a:extLst>
              <a:ext uri="{FF2B5EF4-FFF2-40B4-BE49-F238E27FC236}">
                <a16:creationId xmlns:a16="http://schemas.microsoft.com/office/drawing/2014/main" id="{27EBD023-BD53-2156-983F-489D74AC3DD2}"/>
              </a:ext>
            </a:extLst>
          </p:cNvPr>
          <p:cNvPicPr>
            <a:picLocks noChangeAspect="1"/>
          </p:cNvPicPr>
          <p:nvPr/>
        </p:nvPicPr>
        <p:blipFill>
          <a:blip r:embed="rId8"/>
          <a:stretch>
            <a:fillRect/>
          </a:stretch>
        </p:blipFill>
        <p:spPr>
          <a:xfrm>
            <a:off x="9106114" y="2868558"/>
            <a:ext cx="1593601" cy="859476"/>
          </a:xfrm>
          <a:prstGeom prst="rect">
            <a:avLst/>
          </a:prstGeom>
        </p:spPr>
      </p:pic>
      <p:pic>
        <p:nvPicPr>
          <p:cNvPr id="13" name="Picture 12" descr="A white text on a black background&#10;&#10;Description automatically generated">
            <a:extLst>
              <a:ext uri="{FF2B5EF4-FFF2-40B4-BE49-F238E27FC236}">
                <a16:creationId xmlns:a16="http://schemas.microsoft.com/office/drawing/2014/main" id="{19672ADA-3925-7B1F-0BEE-E4B926531FC5}"/>
              </a:ext>
            </a:extLst>
          </p:cNvPr>
          <p:cNvPicPr>
            <a:picLocks noChangeAspect="1"/>
          </p:cNvPicPr>
          <p:nvPr/>
        </p:nvPicPr>
        <p:blipFill>
          <a:blip r:embed="rId9"/>
          <a:stretch>
            <a:fillRect/>
          </a:stretch>
        </p:blipFill>
        <p:spPr>
          <a:xfrm>
            <a:off x="10397023" y="4301708"/>
            <a:ext cx="1474780" cy="636043"/>
          </a:xfrm>
          <a:prstGeom prst="rect">
            <a:avLst/>
          </a:prstGeom>
        </p:spPr>
      </p:pic>
      <p:pic>
        <p:nvPicPr>
          <p:cNvPr id="14" name="Picture 13" descr="New Disney Plus logo: Disney unveils its new streaming ...">
            <a:extLst>
              <a:ext uri="{FF2B5EF4-FFF2-40B4-BE49-F238E27FC236}">
                <a16:creationId xmlns:a16="http://schemas.microsoft.com/office/drawing/2014/main" id="{59DD72C7-3516-C5BE-0757-17335AAC83E4}"/>
              </a:ext>
            </a:extLst>
          </p:cNvPr>
          <p:cNvPicPr>
            <a:picLocks noChangeAspect="1"/>
          </p:cNvPicPr>
          <p:nvPr/>
        </p:nvPicPr>
        <p:blipFill>
          <a:blip r:embed="rId10"/>
          <a:stretch>
            <a:fillRect/>
          </a:stretch>
        </p:blipFill>
        <p:spPr>
          <a:xfrm>
            <a:off x="10606366" y="3039585"/>
            <a:ext cx="1314022" cy="688449"/>
          </a:xfrm>
          <a:prstGeom prst="rect">
            <a:avLst/>
          </a:prstGeom>
        </p:spPr>
      </p:pic>
      <p:pic>
        <p:nvPicPr>
          <p:cNvPr id="5130" name="Picture 10">
            <a:extLst>
              <a:ext uri="{FF2B5EF4-FFF2-40B4-BE49-F238E27FC236}">
                <a16:creationId xmlns:a16="http://schemas.microsoft.com/office/drawing/2014/main" id="{685B2022-D1BE-7DCF-2E18-74BD92A79D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64344" y="4078276"/>
            <a:ext cx="819299" cy="8594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47840854-F4E5-0EBB-71C9-6A380D8D44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25181" y="1763241"/>
            <a:ext cx="1419403" cy="88357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AMC Logo and symbol, meaning, history, PNG, brand">
            <a:extLst>
              <a:ext uri="{FF2B5EF4-FFF2-40B4-BE49-F238E27FC236}">
                <a16:creationId xmlns:a16="http://schemas.microsoft.com/office/drawing/2014/main" id="{3A05ABB2-F588-9D70-7A6F-16575BF222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06015" y="5185793"/>
            <a:ext cx="1256795" cy="7069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ubi: New Logo, Sonic Brand ID as It Preps for International Expansion">
            <a:extLst>
              <a:ext uri="{FF2B5EF4-FFF2-40B4-BE49-F238E27FC236}">
                <a16:creationId xmlns:a16="http://schemas.microsoft.com/office/drawing/2014/main" id="{154FA398-9088-30DD-8060-673D0A9256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9253" t="22365" r="10123" b="24712"/>
          <a:stretch/>
        </p:blipFill>
        <p:spPr bwMode="auto">
          <a:xfrm>
            <a:off x="8891521" y="5228564"/>
            <a:ext cx="1422558" cy="6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052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6019D-E110-42CD-5440-D2B602B76634}"/>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EDCEF29-16A3-B72A-7FE5-507964C9585D}"/>
              </a:ext>
            </a:extLst>
          </p:cNvPr>
          <p:cNvSpPr>
            <a:spLocks noGrp="1"/>
          </p:cNvSpPr>
          <p:nvPr>
            <p:ph type="sldNum" sz="quarter" idx="4"/>
          </p:nvPr>
        </p:nvSpPr>
        <p:spPr/>
        <p:txBody>
          <a:bodyPr/>
          <a:lstStyle/>
          <a:p>
            <a:fld id="{8E3391BA-CEDD-5849-9428-794A0F96AF47}" type="slidenum">
              <a:rPr lang="en-US" smtClean="0"/>
              <a:pPr/>
              <a:t>9</a:t>
            </a:fld>
            <a:endParaRPr lang="en-US"/>
          </a:p>
        </p:txBody>
      </p:sp>
      <p:sp>
        <p:nvSpPr>
          <p:cNvPr id="2" name="TextBox 1">
            <a:extLst>
              <a:ext uri="{FF2B5EF4-FFF2-40B4-BE49-F238E27FC236}">
                <a16:creationId xmlns:a16="http://schemas.microsoft.com/office/drawing/2014/main" id="{246AB089-E730-A6EB-D15E-12FA7C0099B6}"/>
              </a:ext>
            </a:extLst>
          </p:cNvPr>
          <p:cNvSpPr txBox="1"/>
          <p:nvPr/>
        </p:nvSpPr>
        <p:spPr>
          <a:xfrm>
            <a:off x="305093" y="940211"/>
            <a:ext cx="7371614" cy="538609"/>
          </a:xfrm>
          <a:prstGeom prst="rect">
            <a:avLst/>
          </a:prstGeom>
          <a:noFill/>
        </p:spPr>
        <p:txBody>
          <a:bodyPr wrap="square" lIns="91440" tIns="45720" rIns="91440" bIns="45720" anchor="b">
            <a:spAutoFit/>
          </a:bodyPr>
          <a:lstStyle/>
          <a:p>
            <a:pPr>
              <a:lnSpc>
                <a:spcPts val="3200"/>
              </a:lnSpc>
            </a:pPr>
            <a:r>
              <a:rPr lang="en-US" sz="3600" b="1">
                <a:latin typeface="Poppins Black" pitchFamily="2" charset="77"/>
                <a:cs typeface="Poppins Black" pitchFamily="2" charset="77"/>
              </a:rPr>
              <a:t>Comprehensive Reporting</a:t>
            </a:r>
            <a:endParaRPr lang="en-US" sz="3600">
              <a:latin typeface="Poppins Light" pitchFamily="2" charset="77"/>
              <a:cs typeface="Poppins Light" pitchFamily="2" charset="77"/>
            </a:endParaRPr>
          </a:p>
        </p:txBody>
      </p:sp>
      <p:sp>
        <p:nvSpPr>
          <p:cNvPr id="3" name="TextBox 2">
            <a:extLst>
              <a:ext uri="{FF2B5EF4-FFF2-40B4-BE49-F238E27FC236}">
                <a16:creationId xmlns:a16="http://schemas.microsoft.com/office/drawing/2014/main" id="{28F78489-9F74-0A43-B520-71A3C3AB2ED0}"/>
              </a:ext>
            </a:extLst>
          </p:cNvPr>
          <p:cNvSpPr txBox="1"/>
          <p:nvPr/>
        </p:nvSpPr>
        <p:spPr>
          <a:xfrm>
            <a:off x="305091" y="519992"/>
            <a:ext cx="5174155" cy="282770"/>
          </a:xfrm>
          <a:prstGeom prst="rect">
            <a:avLst/>
          </a:prstGeom>
          <a:noFill/>
        </p:spPr>
        <p:txBody>
          <a:bodyPr wrap="square" lIns="91440" tIns="45720" rIns="91440" bIns="45720" rtlCol="0" anchor="t">
            <a:spAutoFit/>
          </a:bodyPr>
          <a:lstStyle/>
          <a:p>
            <a:pPr>
              <a:lnSpc>
                <a:spcPct val="150000"/>
              </a:lnSpc>
            </a:pPr>
            <a:r>
              <a:rPr lang="en-US" sz="900" b="1" spc="100">
                <a:solidFill>
                  <a:srgbClr val="0C6AC0"/>
                </a:solidFill>
                <a:latin typeface="Poppins" pitchFamily="2" charset="77"/>
                <a:cs typeface="Poppins" pitchFamily="2" charset="77"/>
              </a:rPr>
              <a:t>AUDIENCE ACTIVATOR</a:t>
            </a:r>
          </a:p>
        </p:txBody>
      </p:sp>
      <p:grpSp>
        <p:nvGrpSpPr>
          <p:cNvPr id="9" name="Group 8">
            <a:extLst>
              <a:ext uri="{FF2B5EF4-FFF2-40B4-BE49-F238E27FC236}">
                <a16:creationId xmlns:a16="http://schemas.microsoft.com/office/drawing/2014/main" id="{05B37095-8F1E-A3A0-8D5F-3EC94D7742A6}"/>
              </a:ext>
            </a:extLst>
          </p:cNvPr>
          <p:cNvGrpSpPr/>
          <p:nvPr/>
        </p:nvGrpSpPr>
        <p:grpSpPr>
          <a:xfrm>
            <a:off x="981738" y="1150266"/>
            <a:ext cx="10164726" cy="5353572"/>
            <a:chOff x="476142" y="926020"/>
            <a:chExt cx="10711626" cy="5641615"/>
          </a:xfrm>
        </p:grpSpPr>
        <p:pic>
          <p:nvPicPr>
            <p:cNvPr id="4" name="Picture 3">
              <a:extLst>
                <a:ext uri="{FF2B5EF4-FFF2-40B4-BE49-F238E27FC236}">
                  <a16:creationId xmlns:a16="http://schemas.microsoft.com/office/drawing/2014/main" id="{F1DB4E2A-2F76-B7BB-0BA0-0C7DAE5C49A9}"/>
                </a:ext>
              </a:extLst>
            </p:cNvPr>
            <p:cNvPicPr/>
            <p:nvPr/>
          </p:nvPicPr>
          <p:blipFill>
            <a:blip r:embed="rId3"/>
            <a:stretch>
              <a:fillRect/>
            </a:stretch>
          </p:blipFill>
          <p:spPr>
            <a:xfrm>
              <a:off x="476142" y="1366985"/>
              <a:ext cx="10711626" cy="5200650"/>
            </a:xfrm>
            <a:prstGeom prst="rect">
              <a:avLst/>
            </a:prstGeom>
          </p:spPr>
        </p:pic>
        <p:sp>
          <p:nvSpPr>
            <p:cNvPr id="5" name="TextBox 4">
              <a:extLst>
                <a:ext uri="{FF2B5EF4-FFF2-40B4-BE49-F238E27FC236}">
                  <a16:creationId xmlns:a16="http://schemas.microsoft.com/office/drawing/2014/main" id="{872CF417-1E54-D9E2-5302-8BC6562EFB6D}"/>
                </a:ext>
              </a:extLst>
            </p:cNvPr>
            <p:cNvSpPr txBox="1"/>
            <p:nvPr/>
          </p:nvSpPr>
          <p:spPr>
            <a:xfrm>
              <a:off x="7385098" y="926020"/>
              <a:ext cx="2796696"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accent2"/>
                  </a:solidFill>
                  <a:effectLst/>
                  <a:uLnTx/>
                  <a:uFillTx/>
                  <a:latin typeface="Poppins" panose="00000500000000000000" pitchFamily="2" charset="0"/>
                  <a:cs typeface="Poppins" panose="00000500000000000000" pitchFamily="2" charset="0"/>
                </a:rPr>
                <a:t>Matched transactions to targeted households</a:t>
              </a:r>
            </a:p>
          </p:txBody>
        </p:sp>
        <p:sp>
          <p:nvSpPr>
            <p:cNvPr id="6" name="Rectangle 5">
              <a:extLst>
                <a:ext uri="{FF2B5EF4-FFF2-40B4-BE49-F238E27FC236}">
                  <a16:creationId xmlns:a16="http://schemas.microsoft.com/office/drawing/2014/main" id="{78E09E40-FC24-9A92-C2B0-8B85AEB217D5}"/>
                </a:ext>
              </a:extLst>
            </p:cNvPr>
            <p:cNvSpPr/>
            <p:nvPr/>
          </p:nvSpPr>
          <p:spPr>
            <a:xfrm>
              <a:off x="7705445" y="2129421"/>
              <a:ext cx="3370248" cy="95206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21A67A07-3577-D49E-98D8-9E993CAD224C}"/>
                </a:ext>
              </a:extLst>
            </p:cNvPr>
            <p:cNvCxnSpPr>
              <a:cxnSpLocks/>
            </p:cNvCxnSpPr>
            <p:nvPr/>
          </p:nvCxnSpPr>
          <p:spPr>
            <a:xfrm>
              <a:off x="8503329" y="1272251"/>
              <a:ext cx="0" cy="103108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2310251"/>
      </p:ext>
    </p:extLst>
  </p:cSld>
  <p:clrMapOvr>
    <a:masterClrMapping/>
  </p:clrMapOvr>
</p:sld>
</file>

<file path=ppt/theme/theme1.xml><?xml version="1.0" encoding="utf-8"?>
<a:theme xmlns:a="http://schemas.openxmlformats.org/drawingml/2006/main" name="Office Theme">
  <a:themeElements>
    <a:clrScheme name="Custom 1">
      <a:dk1>
        <a:srgbClr val="161920"/>
      </a:dk1>
      <a:lt1>
        <a:srgbClr val="FFFFFF"/>
      </a:lt1>
      <a:dk2>
        <a:srgbClr val="C5A754"/>
      </a:dk2>
      <a:lt2>
        <a:srgbClr val="E8E8E8"/>
      </a:lt2>
      <a:accent1>
        <a:srgbClr val="0056EB"/>
      </a:accent1>
      <a:accent2>
        <a:srgbClr val="FE4500"/>
      </a:accent2>
      <a:accent3>
        <a:srgbClr val="F4F1EC"/>
      </a:accent3>
      <a:accent4>
        <a:srgbClr val="000000"/>
      </a:accent4>
      <a:accent5>
        <a:srgbClr val="03889C"/>
      </a:accent5>
      <a:accent6>
        <a:srgbClr val="000000"/>
      </a:accent6>
      <a:hlink>
        <a:srgbClr val="FE4500"/>
      </a:hlink>
      <a:folHlink>
        <a:srgbClr val="FE45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ec9cd43-71d2-42aa-9f53-16ba154810bf">
      <Terms xmlns="http://schemas.microsoft.com/office/infopath/2007/PartnerControls"/>
    </lcf76f155ced4ddcb4097134ff3c332f>
    <TaxCatchAll xmlns="1a63e8af-6b01-4562-89a5-b4fa7b41e93a"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664CC0ACB45543BE53B02CCF154AA9" ma:contentTypeVersion="16" ma:contentTypeDescription="Create a new document." ma:contentTypeScope="" ma:versionID="9196b417c31fa024c11d62f9f8fc4cd7">
  <xsd:schema xmlns:xsd="http://www.w3.org/2001/XMLSchema" xmlns:xs="http://www.w3.org/2001/XMLSchema" xmlns:p="http://schemas.microsoft.com/office/2006/metadata/properties" xmlns:ns1="http://schemas.microsoft.com/sharepoint/v3" xmlns:ns2="2ec9cd43-71d2-42aa-9f53-16ba154810bf" xmlns:ns3="1a63e8af-6b01-4562-89a5-b4fa7b41e93a" targetNamespace="http://schemas.microsoft.com/office/2006/metadata/properties" ma:root="true" ma:fieldsID="a9b647f7e143aa386b16903715e7c0be" ns1:_="" ns2:_="" ns3:_="">
    <xsd:import namespace="http://schemas.microsoft.com/sharepoint/v3"/>
    <xsd:import namespace="2ec9cd43-71d2-42aa-9f53-16ba154810bf"/>
    <xsd:import namespace="1a63e8af-6b01-4562-89a5-b4fa7b41e9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ec9cd43-71d2-42aa-9f53-16ba154810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fbca267-065f-4e9d-a2b4-ef5e218161b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63e8af-6b01-4562-89a5-b4fa7b41e93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f27e667-9e51-43d1-a9bb-771799ef7aab}" ma:internalName="TaxCatchAll" ma:showField="CatchAllData" ma:web="1a63e8af-6b01-4562-89a5-b4fa7b41e93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E73ACF-09CB-414F-8B24-0736884FD8D7}">
  <ds:schemaRefs>
    <ds:schemaRef ds:uri="1968cb53-46a9-4117-bd13-8e877aa504a3"/>
    <ds:schemaRef ds:uri="1a63e8af-6b01-4562-89a5-b4fa7b41e93a"/>
    <ds:schemaRef ds:uri="2ec9cd43-71d2-42aa-9f53-16ba154810bf"/>
    <ds:schemaRef ds:uri="84df0ec3-0a12-4b43-9df1-00c026216d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3E873C7-726E-4EAE-91A8-6D64EB1EF065}">
  <ds:schemaRefs>
    <ds:schemaRef ds:uri="http://schemas.microsoft.com/sharepoint/v3/contenttype/forms"/>
  </ds:schemaRefs>
</ds:datastoreItem>
</file>

<file path=customXml/itemProps3.xml><?xml version="1.0" encoding="utf-8"?>
<ds:datastoreItem xmlns:ds="http://schemas.openxmlformats.org/officeDocument/2006/customXml" ds:itemID="{F250C579-3D1A-47B0-B8B2-1AED6B087B21}">
  <ds:schemaRefs>
    <ds:schemaRef ds:uri="1a63e8af-6b01-4562-89a5-b4fa7b41e93a"/>
    <ds:schemaRef ds:uri="2ec9cd43-71d2-42aa-9f53-16ba154810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4c5e14f-e80a-4b69-bf97-63c3609bd020}" enabled="0" method="" siteId="{24c5e14f-e80a-4b69-bf97-63c3609bd020}" removed="1"/>
</clbl:labelList>
</file>

<file path=docProps/app.xml><?xml version="1.0" encoding="utf-8"?>
<Properties xmlns="http://schemas.openxmlformats.org/officeDocument/2006/extended-properties" xmlns:vt="http://schemas.openxmlformats.org/officeDocument/2006/docPropsVTypes">
  <Template>Office Theme</Template>
  <TotalTime>21949</TotalTime>
  <Words>1426</Words>
  <Application>Microsoft Office PowerPoint</Application>
  <PresentationFormat>Widescreen</PresentationFormat>
  <Paragraphs>201</Paragraphs>
  <Slides>17</Slides>
  <Notes>16</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ConnectedTV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Laura Lamattina</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Nexstar Upfront Presentation</dc:title>
  <dc:subject/>
  <dc:creator>Sandra Kwon</dc:creator>
  <cp:keywords/>
  <dc:description/>
  <cp:lastModifiedBy>Sophie Bangs</cp:lastModifiedBy>
  <cp:revision>9</cp:revision>
  <dcterms:created xsi:type="dcterms:W3CDTF">2025-02-19T23:29:23Z</dcterms:created>
  <dcterms:modified xsi:type="dcterms:W3CDTF">2025-10-02T14:47:38Z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e4d9da4-fe0d-41ed-9e5c-09814f1447dd_Enabled">
    <vt:lpwstr>true</vt:lpwstr>
  </property>
  <property fmtid="{D5CDD505-2E9C-101B-9397-08002B2CF9AE}" pid="3" name="MSIP_Label_6e4d9da4-fe0d-41ed-9e5c-09814f1447dd_SetDate">
    <vt:lpwstr>2025-04-22T19:03:04Z</vt:lpwstr>
  </property>
  <property fmtid="{D5CDD505-2E9C-101B-9397-08002B2CF9AE}" pid="4" name="MSIP_Label_6e4d9da4-fe0d-41ed-9e5c-09814f1447dd_Method">
    <vt:lpwstr>Privileged</vt:lpwstr>
  </property>
  <property fmtid="{D5CDD505-2E9C-101B-9397-08002B2CF9AE}" pid="5" name="MSIP_Label_6e4d9da4-fe0d-41ed-9e5c-09814f1447dd_Name">
    <vt:lpwstr>6e4d9da4-fe0d-41ed-9e5c-09814f1447dd</vt:lpwstr>
  </property>
  <property fmtid="{D5CDD505-2E9C-101B-9397-08002B2CF9AE}" pid="6" name="MSIP_Label_6e4d9da4-fe0d-41ed-9e5c-09814f1447dd_SiteId">
    <vt:lpwstr>9e5488e2-e838-44f6-886c-c7608242767e</vt:lpwstr>
  </property>
  <property fmtid="{D5CDD505-2E9C-101B-9397-08002B2CF9AE}" pid="7" name="MSIP_Label_6e4d9da4-fe0d-41ed-9e5c-09814f1447dd_ActionId">
    <vt:lpwstr>6bd97d55-2319-4bc7-a3fc-bca343542de0</vt:lpwstr>
  </property>
  <property fmtid="{D5CDD505-2E9C-101B-9397-08002B2CF9AE}" pid="8" name="MSIP_Label_6e4d9da4-fe0d-41ed-9e5c-09814f1447dd_ContentBits">
    <vt:lpwstr>0</vt:lpwstr>
  </property>
  <property fmtid="{D5CDD505-2E9C-101B-9397-08002B2CF9AE}" pid="9" name="MSIP_Label_6e4d9da4-fe0d-41ed-9e5c-09814f1447dd_Tag">
    <vt:lpwstr>50, 0, 1, 1</vt:lpwstr>
  </property>
  <property fmtid="{D5CDD505-2E9C-101B-9397-08002B2CF9AE}" pid="10" name="ContentTypeId">
    <vt:lpwstr>0x010100CB664CC0ACB45543BE53B02CCF154AA9</vt:lpwstr>
  </property>
  <property fmtid="{D5CDD505-2E9C-101B-9397-08002B2CF9AE}" pid="11" name="MediaServiceImageTags">
    <vt:lpwstr/>
  </property>
</Properties>
</file>