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147482580" r:id="rId5"/>
    <p:sldId id="2147468510" r:id="rId6"/>
    <p:sldId id="2147473369" r:id="rId7"/>
    <p:sldId id="2147482562" r:id="rId8"/>
    <p:sldId id="2147473371" r:id="rId9"/>
    <p:sldId id="2147473372" r:id="rId10"/>
    <p:sldId id="2147473373" r:id="rId11"/>
    <p:sldId id="21474733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1CAA05-A594-7404-0698-428109073E14}" name="Tiffany Ihle" initials="TI" userId="S::tihle@nexstar.tv::749f2e67-c3c4-4c87-b6d7-e0583c8336ba" providerId="AD"/>
  <p188:author id="{A13F0880-E72C-CD32-8692-125A3606BEE4}" name="Sandra Kwon" initials="" userId="S::SKwon@Nexstar.tv::2fa86f72-8aed-43b5-83c9-0dd09513744f" providerId="AD"/>
  <p188:author id="{768456CB-6B30-283C-407F-1753F2BECFBD}" name="Tiffany Ihle" initials="TI" userId="S::TIhle@Nexstar.tv::749f2e67-c3c4-4c87-b6d7-e0583c8336ba" providerId="AD"/>
  <p188:author id="{3839C8EE-974D-79DC-091D-9ECB469C5301}" name="Laura Lamattina" initials="LL" userId="S::llamattina@nexstar.tv::aa1c3f50-8deb-4abb-b040-69ffae662e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B31"/>
    <a:srgbClr val="0C6AC0"/>
    <a:srgbClr val="D8B85D"/>
    <a:srgbClr val="0056EC"/>
    <a:srgbClr val="D0049F"/>
    <a:srgbClr val="FDC803"/>
    <a:srgbClr val="2135A8"/>
    <a:srgbClr val="F5F1ED"/>
    <a:srgbClr val="355CCE"/>
    <a:srgbClr val="198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5598E0-7A81-3298-60D4-7D27269E613F}" v="10" dt="2025-11-07T18:01:55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47" autoAdjust="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2A88FF-B259-75FF-6BB0-DDF28A13C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F5B4A-375B-2C62-2584-832FD9A659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093B6-16A2-C64D-B0E1-C094D74CCBD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BB693-9C57-F5A0-8436-1BF66BB864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6FAF6-4964-3502-D90F-4F700FD522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57F9-3E7A-3846-9E6F-E549A612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7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8F15-2E06-AB4B-93EC-59266E69542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D572D-1C25-A04F-84FE-AFDB279DD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8129-9522-0878-186B-76B2A6DA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AE838-EECF-6C39-9AB3-D3A0BE46B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B4E0-390D-F7CC-BE10-4D5CB7CF7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 Audience Activator, you get access to a platform that details: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Web traffic and marketing 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Conversion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Much more.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Conversion data (measurement) is clear and simple to follow so you know how your campaign is working.</a:t>
            </a:r>
          </a:p>
          <a:p>
            <a:endParaRPr lang="en-US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F2466-9F47-3C89-3AAF-9F28319A2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37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7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18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4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8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621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B8E0D-DBC7-4E6C-B36F-704FFD9F9D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3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  <p:pic>
        <p:nvPicPr>
          <p:cNvPr id="2" name="Picture 2" descr="Nexstar Media Group - Wikipedia">
            <a:extLst>
              <a:ext uri="{FF2B5EF4-FFF2-40B4-BE49-F238E27FC236}">
                <a16:creationId xmlns:a16="http://schemas.microsoft.com/office/drawing/2014/main" id="{4CED5E52-8D48-EE75-31A8-BF0F253F7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ations/Affiliates">
            <a:extLst>
              <a:ext uri="{FF2B5EF4-FFF2-40B4-BE49-F238E27FC236}">
                <a16:creationId xmlns:a16="http://schemas.microsoft.com/office/drawing/2014/main" id="{85AA273C-FF29-86FB-75E0-A065FA1EC3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lum bright="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anel_BG">
            <a:extLst>
              <a:ext uri="{FF2B5EF4-FFF2-40B4-BE49-F238E27FC236}">
                <a16:creationId xmlns:a16="http://schemas.microsoft.com/office/drawing/2014/main" id="{2536EA89-59BE-1CE0-E926-3DE0B66CF1D2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11" name="Stripes-R Corner-gold">
            <a:extLst>
              <a:ext uri="{FF2B5EF4-FFF2-40B4-BE49-F238E27FC236}">
                <a16:creationId xmlns:a16="http://schemas.microsoft.com/office/drawing/2014/main" id="{3BBFC3D7-3B0F-2B71-DEEA-93B7953B9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2" name="Panel_BG">
            <a:extLst>
              <a:ext uri="{FF2B5EF4-FFF2-40B4-BE49-F238E27FC236}">
                <a16:creationId xmlns:a16="http://schemas.microsoft.com/office/drawing/2014/main" id="{4533F432-AC1D-9C71-22B2-D7BCD6C41CD7}"/>
              </a:ext>
            </a:extLst>
          </p:cNvPr>
          <p:cNvSpPr/>
          <p:nvPr userDrawn="1"/>
        </p:nvSpPr>
        <p:spPr>
          <a:xfrm>
            <a:off x="3697" y="0"/>
            <a:ext cx="39497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2C1B21E9-A2AC-3828-C57F-C4011CDA7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923" y="5862968"/>
            <a:ext cx="3646062" cy="1000443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C0069393-E7FA-B86B-175C-CED6A6730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3293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B993A64-0189-ECD9-4B34-8699B54FE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533"/>
          <a:stretch/>
        </p:blipFill>
        <p:spPr>
          <a:xfrm>
            <a:off x="-1" y="0"/>
            <a:ext cx="12199041" cy="18619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1A4E90-02DC-F97B-6A88-0548D0BFEA74}"/>
              </a:ext>
            </a:extLst>
          </p:cNvPr>
          <p:cNvSpPr/>
          <p:nvPr userDrawn="1"/>
        </p:nvSpPr>
        <p:spPr>
          <a:xfrm>
            <a:off x="-5482" y="1861927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1007E1A-B754-8192-404E-5078F51F2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9470"/>
          <a:stretch/>
        </p:blipFill>
        <p:spPr>
          <a:xfrm>
            <a:off x="-1" y="0"/>
            <a:ext cx="12199041" cy="2215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893F27-A818-92D4-01B8-ED4E1BA2DE06}"/>
              </a:ext>
            </a:extLst>
          </p:cNvPr>
          <p:cNvSpPr/>
          <p:nvPr userDrawn="1"/>
        </p:nvSpPr>
        <p:spPr>
          <a:xfrm>
            <a:off x="-5482" y="221543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1DD8D3C2-9430-CA2A-53DF-4B0A8FB2E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94"/>
          <a:stretch/>
        </p:blipFill>
        <p:spPr>
          <a:xfrm>
            <a:off x="-1" y="0"/>
            <a:ext cx="12199041" cy="3468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5110B858-15E5-EBB8-09F1-3770891955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1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47C03F00-F95E-8127-52CA-9DCDB42BE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1620"/>
          <a:stretch/>
        </p:blipFill>
        <p:spPr>
          <a:xfrm>
            <a:off x="-1" y="0"/>
            <a:ext cx="12199041" cy="1682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EC7F7-EF86-038D-FB56-C66F0FD9365B}"/>
              </a:ext>
            </a:extLst>
          </p:cNvPr>
          <p:cNvSpPr/>
          <p:nvPr userDrawn="1"/>
        </p:nvSpPr>
        <p:spPr>
          <a:xfrm>
            <a:off x="-5482" y="1623121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-NMG-gold">
            <a:extLst>
              <a:ext uri="{FF2B5EF4-FFF2-40B4-BE49-F238E27FC236}">
                <a16:creationId xmlns:a16="http://schemas.microsoft.com/office/drawing/2014/main" id="{04E025FD-81A0-7CA5-E635-C36644C18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51741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2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DC2C7351-EA64-3033-1A00-6A2C47521C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grpSp>
        <p:nvGrpSpPr>
          <p:cNvPr id="5" name="Logo-Nexstar-Lockup-gold">
            <a:extLst>
              <a:ext uri="{FF2B5EF4-FFF2-40B4-BE49-F238E27FC236}">
                <a16:creationId xmlns:a16="http://schemas.microsoft.com/office/drawing/2014/main" id="{558E43D8-A77E-CFBF-FDA8-672D1EC8BA8F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6" name="Logo-Nexstar-gold">
              <a:extLst>
                <a:ext uri="{FF2B5EF4-FFF2-40B4-BE49-F238E27FC236}">
                  <a16:creationId xmlns:a16="http://schemas.microsoft.com/office/drawing/2014/main" id="{33F51B9B-9EB1-9270-6E66-9467576F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7" name="Stations/Affiliates">
              <a:extLst>
                <a:ext uri="{FF2B5EF4-FFF2-40B4-BE49-F238E27FC236}">
                  <a16:creationId xmlns:a16="http://schemas.microsoft.com/office/drawing/2014/main" id="{0FB60AFA-8466-0F7C-C8AA-9D9F2196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6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E431F42-E54F-8C4A-5F9B-624DA4A63C0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8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s-Lockup">
            <a:extLst>
              <a:ext uri="{FF2B5EF4-FFF2-40B4-BE49-F238E27FC236}">
                <a16:creationId xmlns:a16="http://schemas.microsoft.com/office/drawing/2014/main" id="{431369A6-91A1-9393-7698-1FDECA18897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73100" y="5759381"/>
            <a:ext cx="3848100" cy="646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6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re BG w/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3C6A8A14-E2C4-5345-3FBA-A6DD11EA6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9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Textur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AF9B2E33-97D4-B54C-D936-D352ACED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2DBC5-1D5A-895E-2698-1C57BCEB19A7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5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FC61589-7C8E-67B7-FB7D-66816AC5EE98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C8BC1CE0-557E-DF6E-5597-89B3BDBB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D23D98DF-7C21-7D62-3BB2-6C7979C6D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9F487E3-6E41-5CA4-4570-E84944205146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04A9BF1-5E52-2842-5094-CB9BC3813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3DF1DAC6-1007-BA7C-FB3A-926A89571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9441"/>
          <a:stretch>
            <a:fillRect/>
          </a:stretch>
        </p:blipFill>
        <p:spPr>
          <a:xfrm>
            <a:off x="0" y="-3"/>
            <a:ext cx="12195520" cy="34683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4F64F2-B4AA-E9EC-17E7-2180651EA549}"/>
              </a:ext>
            </a:extLst>
          </p:cNvPr>
          <p:cNvSpPr/>
          <p:nvPr userDrawn="1"/>
        </p:nvSpPr>
        <p:spPr>
          <a:xfrm rot="5400000">
            <a:off x="3644658" y="-3644652"/>
            <a:ext cx="4901598" cy="1219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28006"/>
          <a:stretch>
            <a:fillRect/>
          </a:stretch>
        </p:blipFill>
        <p:spPr>
          <a:xfrm>
            <a:off x="0" y="-3"/>
            <a:ext cx="12195520" cy="49387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487921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9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A3654-0F00-9A2A-EF61-EA379CB713E2}"/>
              </a:ext>
            </a:extLst>
          </p:cNvPr>
          <p:cNvSpPr/>
          <p:nvPr userDrawn="1"/>
        </p:nvSpPr>
        <p:spPr>
          <a:xfrm>
            <a:off x="-5482" y="222146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7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Breaker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EFD37CDA-5F34-D7B4-3B82-7E99BDF58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794CA6-FF7A-35C4-ACBF-22158F91D66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Logo-Nexstar-Lockup-gold">
            <a:extLst>
              <a:ext uri="{FF2B5EF4-FFF2-40B4-BE49-F238E27FC236}">
                <a16:creationId xmlns:a16="http://schemas.microsoft.com/office/drawing/2014/main" id="{C2D53DC1-5AA0-1BD9-E5DE-E142AE0240D0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10" name="Logo-Nexstar-gold">
              <a:extLst>
                <a:ext uri="{FF2B5EF4-FFF2-40B4-BE49-F238E27FC236}">
                  <a16:creationId xmlns:a16="http://schemas.microsoft.com/office/drawing/2014/main" id="{D7803CFC-9A99-4F1B-E34E-4ECCC41A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11" name="Stations/Affiliates">
              <a:extLst>
                <a:ext uri="{FF2B5EF4-FFF2-40B4-BE49-F238E27FC236}">
                  <a16:creationId xmlns:a16="http://schemas.microsoft.com/office/drawing/2014/main" id="{225DCA9D-CA4F-E985-443A-6F6CCA2B0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00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exture BG w/ Log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76052F2-7500-CCC1-2732-825A1556D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748A9B-7D9D-413D-5700-A7D565B82A5D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07ACA3BB-C0BB-62A6-A3B5-70132B52B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99A1A902-141A-11E7-A24D-8C6EB1463CB6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132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8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86A8EC13-C569-9EF8-C551-34661CC7EFC0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A485C-CA16-26DF-6DC4-B54921DB7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69" y="6049814"/>
            <a:ext cx="2866730" cy="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nel_BG">
            <a:extLst>
              <a:ext uri="{FF2B5EF4-FFF2-40B4-BE49-F238E27FC236}">
                <a16:creationId xmlns:a16="http://schemas.microsoft.com/office/drawing/2014/main" id="{6B37D66C-AC85-8C24-F18A-20A8399C7934}"/>
              </a:ext>
            </a:extLst>
          </p:cNvPr>
          <p:cNvSpPr/>
          <p:nvPr userDrawn="1"/>
        </p:nvSpPr>
        <p:spPr>
          <a:xfrm>
            <a:off x="3697" y="0"/>
            <a:ext cx="54703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Background-Pinstripes">
            <a:extLst>
              <a:ext uri="{FF2B5EF4-FFF2-40B4-BE49-F238E27FC236}">
                <a16:creationId xmlns:a16="http://schemas.microsoft.com/office/drawing/2014/main" id="{5EEDE51E-6EDF-7C4B-B193-60E929FCCC9C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02" t="-1" b="-39"/>
          <a:stretch>
            <a:fillRect/>
          </a:stretch>
        </p:blipFill>
        <p:spPr>
          <a:xfrm>
            <a:off x="8357196" y="-4844"/>
            <a:ext cx="3829232" cy="68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6FCB98-DDD7-2D6E-5FF0-16622B3FAE49}"/>
              </a:ext>
            </a:extLst>
          </p:cNvPr>
          <p:cNvGrpSpPr/>
          <p:nvPr userDrawn="1"/>
        </p:nvGrpSpPr>
        <p:grpSpPr>
          <a:xfrm>
            <a:off x="1604981" y="5745480"/>
            <a:ext cx="3871243" cy="1112519"/>
            <a:chOff x="5895761" y="5047573"/>
            <a:chExt cx="6299758" cy="1810427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476B16E6-AA24-3AC7-A733-6F7695D82DD5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90B0FB-9EE9-FA3A-56E5-554F68D4A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pic>
        <p:nvPicPr>
          <p:cNvPr id="13" name="Logo-NMG-gold">
            <a:extLst>
              <a:ext uri="{FF2B5EF4-FFF2-40B4-BE49-F238E27FC236}">
                <a16:creationId xmlns:a16="http://schemas.microsoft.com/office/drawing/2014/main" id="{3A53FCAA-2BF5-AD02-1840-E933CDA053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6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nel_BG">
            <a:extLst>
              <a:ext uri="{FF2B5EF4-FFF2-40B4-BE49-F238E27FC236}">
                <a16:creationId xmlns:a16="http://schemas.microsoft.com/office/drawing/2014/main" id="{2F3E39F0-A164-B9AE-9E8C-8C0A546B841B}"/>
              </a:ext>
            </a:extLst>
          </p:cNvPr>
          <p:cNvSpPr/>
          <p:nvPr userDrawn="1"/>
        </p:nvSpPr>
        <p:spPr>
          <a:xfrm>
            <a:off x="3697" y="0"/>
            <a:ext cx="43081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0D2426F7-D8DE-B667-40B9-092D556154B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48" t="-1" b="-39"/>
          <a:stretch>
            <a:fillRect/>
          </a:stretch>
        </p:blipFill>
        <p:spPr>
          <a:xfrm>
            <a:off x="8362886" y="-4844"/>
            <a:ext cx="3823542" cy="68628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DC4B2C-9A43-463F-93BE-8C5359A719A8}"/>
              </a:ext>
            </a:extLst>
          </p:cNvPr>
          <p:cNvGrpSpPr/>
          <p:nvPr userDrawn="1"/>
        </p:nvGrpSpPr>
        <p:grpSpPr>
          <a:xfrm>
            <a:off x="442739" y="5745480"/>
            <a:ext cx="3871243" cy="1112519"/>
            <a:chOff x="5895761" y="5047573"/>
            <a:chExt cx="6299759" cy="1810427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30EC8DEA-54EE-E1C2-0094-3D153A1CCB77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1C4CC7-13AE-7488-94D9-42EF9561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9" cy="1810427"/>
            </a:xfrm>
            <a:prstGeom prst="rect">
              <a:avLst/>
            </a:prstGeom>
          </p:spPr>
        </p:pic>
      </p:grp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601BA59A-4EC8-7269-4230-2AB5AD7A62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A8268-3F74-A732-1716-961F7B3CA9DF}"/>
              </a:ext>
            </a:extLst>
          </p:cNvPr>
          <p:cNvSpPr/>
          <p:nvPr userDrawn="1"/>
        </p:nvSpPr>
        <p:spPr>
          <a:xfrm>
            <a:off x="1" y="0"/>
            <a:ext cx="5403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653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EE1B69AF-81ED-2E9D-B366-FB459681ED35}"/>
              </a:ext>
            </a:extLst>
          </p:cNvPr>
          <p:cNvSpPr/>
          <p:nvPr userDrawn="1"/>
        </p:nvSpPr>
        <p:spPr>
          <a:xfrm>
            <a:off x="3696" y="0"/>
            <a:ext cx="57827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-NMG-gold">
            <a:extLst>
              <a:ext uri="{FF2B5EF4-FFF2-40B4-BE49-F238E27FC236}">
                <a16:creationId xmlns:a16="http://schemas.microsoft.com/office/drawing/2014/main" id="{7FE5EA29-0129-9197-B619-8F7A9316C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1D1D9-3ABA-3C4C-F86D-28638CF7B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7017" y="5848154"/>
            <a:ext cx="3569421" cy="10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6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F01C2-CF4D-C75F-2E95-2C9039C5AD93}"/>
              </a:ext>
            </a:extLst>
          </p:cNvPr>
          <p:cNvSpPr/>
          <p:nvPr userDrawn="1"/>
        </p:nvSpPr>
        <p:spPr>
          <a:xfrm>
            <a:off x="6320" y="0"/>
            <a:ext cx="380763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7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9EC54-AA0F-85D9-21C2-F69055DE2767}"/>
              </a:ext>
            </a:extLst>
          </p:cNvPr>
          <p:cNvSpPr/>
          <p:nvPr userDrawn="1"/>
        </p:nvSpPr>
        <p:spPr>
          <a:xfrm rot="5400000" flipH="1">
            <a:off x="-996069" y="996068"/>
            <a:ext cx="6858000" cy="486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0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9283E8-2448-CB09-49A6-A7F5B7CDAA56}"/>
              </a:ext>
            </a:extLst>
          </p:cNvPr>
          <p:cNvSpPr/>
          <p:nvPr userDrawn="1"/>
        </p:nvSpPr>
        <p:spPr>
          <a:xfrm rot="5400000" flipH="1">
            <a:off x="-654270" y="654269"/>
            <a:ext cx="6858000" cy="554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1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5434B-335D-6C95-6015-AAF4D3BDA704}"/>
              </a:ext>
            </a:extLst>
          </p:cNvPr>
          <p:cNvSpPr/>
          <p:nvPr userDrawn="1"/>
        </p:nvSpPr>
        <p:spPr>
          <a:xfrm>
            <a:off x="-18182" y="222146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G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28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-Pinstripes">
            <a:extLst>
              <a:ext uri="{FF2B5EF4-FFF2-40B4-BE49-F238E27FC236}">
                <a16:creationId xmlns:a16="http://schemas.microsoft.com/office/drawing/2014/main" id="{EFAF4E8B-2F35-462F-904A-C038D6AD9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572"/>
          <a:stretch>
            <a:fillRect/>
          </a:stretch>
        </p:blipFill>
        <p:spPr>
          <a:xfrm>
            <a:off x="0" y="-3"/>
            <a:ext cx="12195520" cy="3527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62F436-5873-7698-B68C-A0C9E3331854}"/>
              </a:ext>
            </a:extLst>
          </p:cNvPr>
          <p:cNvSpPr/>
          <p:nvPr userDrawn="1"/>
        </p:nvSpPr>
        <p:spPr>
          <a:xfrm>
            <a:off x="-18182" y="346833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D49D4800-4B21-D535-B00D-8580A8033E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F0415478-6AA4-74E2-64EB-7E4114C75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72124"/>
          <a:stretch>
            <a:fillRect/>
          </a:stretch>
        </p:blipFill>
        <p:spPr>
          <a:xfrm>
            <a:off x="0" y="-2"/>
            <a:ext cx="12195520" cy="19123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1C819347-C41B-0F96-13FE-5DF0C91752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0936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7CD48-C124-57AC-BB47-E7E7C844D1CE}"/>
              </a:ext>
            </a:extLst>
          </p:cNvPr>
          <p:cNvSpPr/>
          <p:nvPr userDrawn="1"/>
        </p:nvSpPr>
        <p:spPr>
          <a:xfrm>
            <a:off x="-18182" y="185272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1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BBC60F8A-8374-52A8-F8E4-C4E4331E0A3E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19076" b="-39"/>
          <a:stretch>
            <a:fillRect/>
          </a:stretch>
        </p:blipFill>
        <p:spPr>
          <a:xfrm>
            <a:off x="-9091" y="1303876"/>
            <a:ext cx="12195520" cy="5554124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0EBC4B39-8C39-8BF7-5263-8D4DDE02A2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5F4499-7D72-CC33-6847-BE0836175505}"/>
              </a:ext>
            </a:extLst>
          </p:cNvPr>
          <p:cNvGrpSpPr/>
          <p:nvPr userDrawn="1"/>
        </p:nvGrpSpPr>
        <p:grpSpPr>
          <a:xfrm>
            <a:off x="9760688" y="600111"/>
            <a:ext cx="2448898" cy="703765"/>
            <a:chOff x="5895761" y="5047573"/>
            <a:chExt cx="6299758" cy="1810427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19B119D1-8859-691C-4C3C-AC4854284C59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957BEC-C71B-D732-1A38-908878A3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58592D2-7E69-D3E2-BF1E-DFD0953A15D3}"/>
              </a:ext>
            </a:extLst>
          </p:cNvPr>
          <p:cNvSpPr/>
          <p:nvPr userDrawn="1"/>
        </p:nvSpPr>
        <p:spPr>
          <a:xfrm>
            <a:off x="0" y="1235481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0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-Pinstripes">
            <a:extLst>
              <a:ext uri="{FF2B5EF4-FFF2-40B4-BE49-F238E27FC236}">
                <a16:creationId xmlns:a16="http://schemas.microsoft.com/office/drawing/2014/main" id="{355C9668-E25C-646D-7A9D-5A51EF45E473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25223" b="-39"/>
          <a:stretch>
            <a:fillRect/>
          </a:stretch>
        </p:blipFill>
        <p:spPr>
          <a:xfrm>
            <a:off x="-9091" y="1725542"/>
            <a:ext cx="12195520" cy="5132458"/>
          </a:xfrm>
          <a:prstGeom prst="rect">
            <a:avLst/>
          </a:prstGeom>
        </p:spPr>
      </p:pic>
      <p:pic>
        <p:nvPicPr>
          <p:cNvPr id="16" name="Logo-NMG-gold">
            <a:extLst>
              <a:ext uri="{FF2B5EF4-FFF2-40B4-BE49-F238E27FC236}">
                <a16:creationId xmlns:a16="http://schemas.microsoft.com/office/drawing/2014/main" id="{FF67CE82-D7A7-EB7D-BED9-CD8F298E7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254AE9-009B-38BB-2A02-31D5BB8CB52A}"/>
              </a:ext>
            </a:extLst>
          </p:cNvPr>
          <p:cNvGrpSpPr/>
          <p:nvPr userDrawn="1"/>
        </p:nvGrpSpPr>
        <p:grpSpPr>
          <a:xfrm>
            <a:off x="9760688" y="1021777"/>
            <a:ext cx="2448898" cy="703765"/>
            <a:chOff x="5895761" y="5047573"/>
            <a:chExt cx="6299758" cy="1810427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2A827B3-4D4F-1608-BF5D-93F1C1DCA1FC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BD5948-B7DE-9821-2337-743631DA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F3F52-FAA0-F224-84DA-9D2D194DA4A6}"/>
              </a:ext>
            </a:extLst>
          </p:cNvPr>
          <p:cNvSpPr/>
          <p:nvPr userDrawn="1"/>
        </p:nvSpPr>
        <p:spPr>
          <a:xfrm>
            <a:off x="0" y="1657147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9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7F03437-4549-76BD-E0AA-5641653455C7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78522"/>
          <a:stretch/>
        </p:blipFill>
        <p:spPr>
          <a:xfrm>
            <a:off x="-9091" y="-4844"/>
            <a:ext cx="12195520" cy="1473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A8E504-D5C6-5C46-780C-45830F72009F}"/>
              </a:ext>
            </a:extLst>
          </p:cNvPr>
          <p:cNvSpPr/>
          <p:nvPr userDrawn="1"/>
        </p:nvSpPr>
        <p:spPr>
          <a:xfrm>
            <a:off x="7620" y="147026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7E17A-9850-23A4-F6D9-0B30E6F4A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285" y="706500"/>
            <a:ext cx="2746715" cy="788257"/>
          </a:xfrm>
          <a:prstGeom prst="rect">
            <a:avLst/>
          </a:prstGeom>
        </p:spPr>
      </p:pic>
      <p:pic>
        <p:nvPicPr>
          <p:cNvPr id="8" name="Logo-NMG-gold">
            <a:extLst>
              <a:ext uri="{FF2B5EF4-FFF2-40B4-BE49-F238E27FC236}">
                <a16:creationId xmlns:a16="http://schemas.microsoft.com/office/drawing/2014/main" id="{30761D22-2ED7-BED8-F080-452098C2A3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36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823B0EB8-FE0A-0102-ACC8-6254D0F76B3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10260"/>
          <a:stretch/>
        </p:blipFill>
        <p:spPr>
          <a:xfrm>
            <a:off x="-9091" y="-4844"/>
            <a:ext cx="12195520" cy="6156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334596-A829-4159-04D8-7514BBA242D1}"/>
              </a:ext>
            </a:extLst>
          </p:cNvPr>
          <p:cNvSpPr/>
          <p:nvPr userDrawn="1"/>
        </p:nvSpPr>
        <p:spPr>
          <a:xfrm>
            <a:off x="7620" y="615990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0DF76-6405-EE6B-BB14-91B9E5979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8805" y="5396140"/>
            <a:ext cx="2746715" cy="788257"/>
          </a:xfrm>
          <a:prstGeom prst="rect">
            <a:avLst/>
          </a:prstGeom>
        </p:spPr>
      </p:pic>
      <p:pic>
        <p:nvPicPr>
          <p:cNvPr id="10" name="Logo-NMG-gold">
            <a:extLst>
              <a:ext uri="{FF2B5EF4-FFF2-40B4-BE49-F238E27FC236}">
                <a16:creationId xmlns:a16="http://schemas.microsoft.com/office/drawing/2014/main" id="{3062C3CB-5B37-7E4A-EAB1-8ECE2504DA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6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exstar Media Group - Wikipedia">
            <a:extLst>
              <a:ext uri="{FF2B5EF4-FFF2-40B4-BE49-F238E27FC236}">
                <a16:creationId xmlns:a16="http://schemas.microsoft.com/office/drawing/2014/main" id="{BD1BD8D5-A80F-C236-3DA2-581F145F4D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7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25AC85-D33D-1F4C-FDE5-21258BBCE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10" name="Stations/Affiliates">
            <a:extLst>
              <a:ext uri="{FF2B5EF4-FFF2-40B4-BE49-F238E27FC236}">
                <a16:creationId xmlns:a16="http://schemas.microsoft.com/office/drawing/2014/main" id="{8BCB767E-6D04-DD53-2026-D2CBDF5E99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6000"/>
            <a:lum bright="-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BEB43-2FEE-CFE9-2E53-A4F7C1F2E3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9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648" y="0"/>
            <a:ext cx="10335489" cy="2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4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F9D0F1AA-5224-9EA9-8E61-3068ABAFF741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-39"/>
          <a:stretch>
            <a:fillRect/>
          </a:stretch>
        </p:blipFill>
        <p:spPr>
          <a:xfrm>
            <a:off x="-12611" y="10503"/>
            <a:ext cx="12195520" cy="6862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751F0-2732-80D5-F7A3-144261CB702D}"/>
              </a:ext>
            </a:extLst>
          </p:cNvPr>
          <p:cNvSpPr/>
          <p:nvPr userDrawn="1"/>
        </p:nvSpPr>
        <p:spPr>
          <a:xfrm>
            <a:off x="0" y="-4844"/>
            <a:ext cx="12192000" cy="289314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D6E4B-78ED-644C-6170-FE345407B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06" y="0"/>
            <a:ext cx="1913710" cy="284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0C9B29-F126-776F-6B0A-A8040D27F2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0000"/>
          <a:stretch/>
        </p:blipFill>
        <p:spPr>
          <a:xfrm>
            <a:off x="206532" y="5247373"/>
            <a:ext cx="4385437" cy="12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98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2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Logo-Nexstar-Lockup-gold">
            <a:extLst>
              <a:ext uri="{FF2B5EF4-FFF2-40B4-BE49-F238E27FC236}">
                <a16:creationId xmlns:a16="http://schemas.microsoft.com/office/drawing/2014/main" id="{25E3C242-A44E-3773-DB7C-C1543E99C679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7" name="Logo-Nexstar-gold">
              <a:extLst>
                <a:ext uri="{FF2B5EF4-FFF2-40B4-BE49-F238E27FC236}">
                  <a16:creationId xmlns:a16="http://schemas.microsoft.com/office/drawing/2014/main" id="{C6D4D00F-AA3F-ECC1-27D4-A3BFE939C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8" name="Stations/Affiliates">
              <a:extLst>
                <a:ext uri="{FF2B5EF4-FFF2-40B4-BE49-F238E27FC236}">
                  <a16:creationId xmlns:a16="http://schemas.microsoft.com/office/drawing/2014/main" id="{07FFA394-F1FD-54D4-5E20-7DD83797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215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BE49F-97FE-4133-72BC-B99E207AD873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CDA7E-5260-BB2E-97A7-8A5B243702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A5ECC8A6-768F-DA61-AC48-41D7E7FC6E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EAAA8C5-5051-1852-F022-832068B46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D380D0-F6A2-A8AA-41C7-F3166D6A41BC}"/>
              </a:ext>
            </a:extLst>
          </p:cNvPr>
          <p:cNvSpPr/>
          <p:nvPr userDrawn="1"/>
        </p:nvSpPr>
        <p:spPr>
          <a:xfrm>
            <a:off x="-1006" y="6349691"/>
            <a:ext cx="12199041" cy="595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918898A1-3A01-C8E5-2B15-E26AA8164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0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AF82FB-5B1F-AE4B-A993-F8F67C1CF689}"/>
              </a:ext>
            </a:extLst>
          </p:cNvPr>
          <p:cNvSpPr/>
          <p:nvPr userDrawn="1"/>
        </p:nvSpPr>
        <p:spPr>
          <a:xfrm>
            <a:off x="0" y="0"/>
            <a:ext cx="3942730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09F47-1BF0-FDDE-B894-605EC3B761F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78645" y="5909801"/>
            <a:ext cx="3455658" cy="948199"/>
          </a:xfrm>
          <a:prstGeom prst="rect">
            <a:avLst/>
          </a:prstGeom>
        </p:spPr>
      </p:pic>
      <p:pic>
        <p:nvPicPr>
          <p:cNvPr id="7" name="logo_NN">
            <a:extLst>
              <a:ext uri="{FF2B5EF4-FFF2-40B4-BE49-F238E27FC236}">
                <a16:creationId xmlns:a16="http://schemas.microsoft.com/office/drawing/2014/main" id="{EB192A46-058A-D806-E545-CFC343110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F7C47-0BC8-DB0C-C464-AAA674EF3CDE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7A52D-3934-563E-D115-BB0579EE4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0" name="logo_NN">
            <a:extLst>
              <a:ext uri="{FF2B5EF4-FFF2-40B4-BE49-F238E27FC236}">
                <a16:creationId xmlns:a16="http://schemas.microsoft.com/office/drawing/2014/main" id="{22239FA7-3697-F0CF-8426-BF9DAD372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C8CA-7C17-3C1B-93F1-D42EDEA8CAAD}"/>
              </a:ext>
            </a:extLst>
          </p:cNvPr>
          <p:cNvSpPr/>
          <p:nvPr userDrawn="1"/>
        </p:nvSpPr>
        <p:spPr>
          <a:xfrm>
            <a:off x="0" y="5013423"/>
            <a:ext cx="12192000" cy="1844578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ckground-Pinstripes">
            <a:extLst>
              <a:ext uri="{FF2B5EF4-FFF2-40B4-BE49-F238E27FC236}">
                <a16:creationId xmlns:a16="http://schemas.microsoft.com/office/drawing/2014/main" id="{3FE8F767-5124-B55A-910F-32A86EAC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36"/>
          <a:stretch>
            <a:fillRect/>
          </a:stretch>
        </p:blipFill>
        <p:spPr>
          <a:xfrm>
            <a:off x="0" y="-3"/>
            <a:ext cx="12195520" cy="42370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C40BA-725F-6E5A-A118-4CF58232792C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logo_NN">
            <a:extLst>
              <a:ext uri="{FF2B5EF4-FFF2-40B4-BE49-F238E27FC236}">
                <a16:creationId xmlns:a16="http://schemas.microsoft.com/office/drawing/2014/main" id="{60A76A35-B7BA-2520-EB6F-839EAD62B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3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CFDC870F-FE6C-E9B6-8123-681C84CEC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" y="0"/>
            <a:ext cx="12184381" cy="1894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3" name="logo_NN">
            <a:extLst>
              <a:ext uri="{FF2B5EF4-FFF2-40B4-BE49-F238E27FC236}">
                <a16:creationId xmlns:a16="http://schemas.microsoft.com/office/drawing/2014/main" id="{33882831-1E69-0B50-FE6F-17BBD144C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E461B331-8602-71C0-4C19-075CE1D98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56"/>
          <a:stretch/>
        </p:blipFill>
        <p:spPr>
          <a:xfrm>
            <a:off x="-6135" y="0"/>
            <a:ext cx="12199040" cy="13003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50246-E03D-289A-E3C4-BF1B0C9A1C9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573DB6-88B8-ADAC-B650-C2696CD70A55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45720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b="1" kern="1200" spc="140">
                  <a:solidFill>
                    <a:schemeClr val="bg1"/>
                  </a:solidFill>
                  <a:latin typeface="Delight SemBd" pitchFamily="2" charset="77"/>
                  <a:ea typeface="+mj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52FCEC-6646-581F-D902-1C37A3973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21536A1-A4E4-5D02-C395-F67B1CFCEB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9057" y="198080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5571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A32CCFEF-C6B5-9673-9E3E-084D99D0B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552B31-2DBB-D33F-7500-4AE5DCE3534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68A5F5-078E-6402-35BB-D0B5757C7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F5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3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28AA3-1B70-0910-3695-0AB2F91FFB7D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187D4-129B-89A5-F223-B7D09D815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53EE8A63-D16D-D9EA-2441-593ADEA59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7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400D9-EEB8-C448-BF4E-607FDBE145D7}"/>
              </a:ext>
            </a:extLst>
          </p:cNvPr>
          <p:cNvSpPr>
            <a:spLocks/>
          </p:cNvSpPr>
          <p:nvPr userDrawn="1"/>
        </p:nvSpPr>
        <p:spPr>
          <a:xfrm>
            <a:off x="0" y="2"/>
            <a:ext cx="3942730" cy="6857998"/>
          </a:xfrm>
          <a:prstGeom prst="rect">
            <a:avLst/>
          </a:pr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logo_NN">
            <a:extLst>
              <a:ext uri="{FF2B5EF4-FFF2-40B4-BE49-F238E27FC236}">
                <a16:creationId xmlns:a16="http://schemas.microsoft.com/office/drawing/2014/main" id="{A6F09B65-97CE-EF60-90FB-AB9AE0E5F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69CCD-7134-75D6-2F66-92B10CF9F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072" y="5909801"/>
            <a:ext cx="3455658" cy="9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2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94EA5-6D65-3170-44B7-4096C3CD3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1" name="logo_NN">
            <a:extLst>
              <a:ext uri="{FF2B5EF4-FFF2-40B4-BE49-F238E27FC236}">
                <a16:creationId xmlns:a16="http://schemas.microsoft.com/office/drawing/2014/main" id="{264518B3-889A-D218-6DD6-EA17682067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Off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61D3BFB5-A73D-9731-526F-AD5597A53FCF}"/>
              </a:ext>
            </a:extLst>
          </p:cNvPr>
          <p:cNvSpPr/>
          <p:nvPr userDrawn="1"/>
        </p:nvSpPr>
        <p:spPr>
          <a:xfrm>
            <a:off x="-9997" y="-6"/>
            <a:ext cx="5061130" cy="6858000"/>
          </a:xfrm>
          <a:prstGeom prst="rect">
            <a:avLst/>
          </a:prstGeom>
          <a:solidFill>
            <a:srgbClr val="F4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ogo-NMG-gold">
            <a:extLst>
              <a:ext uri="{FF2B5EF4-FFF2-40B4-BE49-F238E27FC236}">
                <a16:creationId xmlns:a16="http://schemas.microsoft.com/office/drawing/2014/main" id="{07E2EE68-BE8C-4146-253E-6691EB44E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3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0" y="0"/>
            <a:ext cx="51933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50758-A6B8-4955-2E83-FB592EA8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194" y="6115050"/>
            <a:ext cx="2743201" cy="742950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2DF844B0-E6D9-71F9-2E86-09D00E5F3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9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ED4F1-E9C2-929A-9996-47D30A4E74F3}"/>
              </a:ext>
            </a:extLst>
          </p:cNvPr>
          <p:cNvSpPr/>
          <p:nvPr userDrawn="1"/>
        </p:nvSpPr>
        <p:spPr>
          <a:xfrm>
            <a:off x="0" y="0"/>
            <a:ext cx="12199041" cy="1894302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907ECA-F933-5F1E-6CD4-6F57B46E7B1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_NN">
            <a:extLst>
              <a:ext uri="{FF2B5EF4-FFF2-40B4-BE49-F238E27FC236}">
                <a16:creationId xmlns:a16="http://schemas.microsoft.com/office/drawing/2014/main" id="{9DA8C8B6-3F1A-F994-1B34-C25894EF0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4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D4BFD4-8051-91FF-46C5-A3C52C19DE78}"/>
              </a:ext>
            </a:extLst>
          </p:cNvPr>
          <p:cNvSpPr/>
          <p:nvPr userDrawn="1"/>
        </p:nvSpPr>
        <p:spPr>
          <a:xfrm>
            <a:off x="-1" y="0"/>
            <a:ext cx="12192001" cy="1239541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7DD708-22AA-90C4-5FF0-5BB497EF52B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0A3D0C-9C71-28DA-C58F-9DDDD97F2F60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140" normalizeH="0" baseline="0" noProof="0">
                  <a:ln>
                    <a:noFill/>
                  </a:ln>
                  <a:solidFill>
                    <a:srgbClr val="0056EB"/>
                  </a:solidFill>
                  <a:effectLst/>
                  <a:uLnTx/>
                  <a:uFillTx/>
                  <a:latin typeface="Delight SemBd" pitchFamily="2" charset="77"/>
                  <a:ea typeface="+mn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042C5C-3E45-77F1-71F1-640F3FD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B98188-0212-40AC-9133-DFB8F6794B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9056" y="212514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2213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069851-4CEC-3583-9EF9-C5ABA1155A28}"/>
              </a:ext>
            </a:extLst>
          </p:cNvPr>
          <p:cNvSpPr/>
          <p:nvPr userDrawn="1"/>
        </p:nvSpPr>
        <p:spPr>
          <a:xfrm>
            <a:off x="-1" y="1"/>
            <a:ext cx="12192001" cy="417743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294C6-04DC-ED86-8DE5-E554F830B2D7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logo_NN">
            <a:extLst>
              <a:ext uri="{FF2B5EF4-FFF2-40B4-BE49-F238E27FC236}">
                <a16:creationId xmlns:a16="http://schemas.microsoft.com/office/drawing/2014/main" id="{BA80615F-1B5C-3CE4-1130-D105E9007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7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E873C-73E3-B6E4-22FF-652FD95C9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5941" y="661714"/>
            <a:ext cx="3646059" cy="9874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F7653-276F-36C4-63D8-A049666BC9E0}"/>
              </a:ext>
            </a:extLst>
          </p:cNvPr>
          <p:cNvSpPr/>
          <p:nvPr userDrawn="1"/>
        </p:nvSpPr>
        <p:spPr>
          <a:xfrm>
            <a:off x="-30480" y="3822722"/>
            <a:ext cx="12252960" cy="85195"/>
          </a:xfrm>
          <a:prstGeom prst="rect">
            <a:avLst/>
          </a:prstGeom>
          <a:solidFill>
            <a:srgbClr val="00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90411-E8B7-F345-1483-DB22275D0241}"/>
              </a:ext>
            </a:extLst>
          </p:cNvPr>
          <p:cNvSpPr/>
          <p:nvPr userDrawn="1"/>
        </p:nvSpPr>
        <p:spPr>
          <a:xfrm>
            <a:off x="0" y="1649188"/>
            <a:ext cx="12192000" cy="2173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_NN">
            <a:extLst>
              <a:ext uri="{FF2B5EF4-FFF2-40B4-BE49-F238E27FC236}">
                <a16:creationId xmlns:a16="http://schemas.microsoft.com/office/drawing/2014/main" id="{FA68ABAC-A83B-72D0-B5BF-94EA49F41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1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5FE094-E0CB-A3EE-E202-4B997D439122}"/>
              </a:ext>
            </a:extLst>
          </p:cNvPr>
          <p:cNvSpPr/>
          <p:nvPr userDrawn="1"/>
        </p:nvSpPr>
        <p:spPr>
          <a:xfrm>
            <a:off x="-1" y="0"/>
            <a:ext cx="12192001" cy="6511069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99A4E5-0163-C36E-D117-11739FA1A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C7C959-AB16-1589-A265-829955370111}"/>
              </a:ext>
            </a:extLst>
          </p:cNvPr>
          <p:cNvSpPr/>
          <p:nvPr userDrawn="1"/>
        </p:nvSpPr>
        <p:spPr>
          <a:xfrm>
            <a:off x="-3521" y="6511069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23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82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Content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6032623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5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Content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F3AE6D-4533-3D95-283B-17228B4473BF}"/>
              </a:ext>
            </a:extLst>
          </p:cNvPr>
          <p:cNvSpPr/>
          <p:nvPr userDrawn="1"/>
        </p:nvSpPr>
        <p:spPr>
          <a:xfrm>
            <a:off x="4093" y="0"/>
            <a:ext cx="4087261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0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2FB32-E189-1569-8336-2431A94527A2}"/>
              </a:ext>
            </a:extLst>
          </p:cNvPr>
          <p:cNvSpPr/>
          <p:nvPr userDrawn="1"/>
        </p:nvSpPr>
        <p:spPr>
          <a:xfrm>
            <a:off x="1" y="0"/>
            <a:ext cx="48631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B73767B-8923-5FDD-D55A-EA79ADA64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BCDFA1C6-7D81-AA69-9228-1C55D13CB1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082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4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Whit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D24B71-5626-5ACF-3959-4FF3F730DECE}"/>
              </a:ext>
            </a:extLst>
          </p:cNvPr>
          <p:cNvGrpSpPr/>
          <p:nvPr userDrawn="1"/>
        </p:nvGrpSpPr>
        <p:grpSpPr>
          <a:xfrm>
            <a:off x="286240" y="6331872"/>
            <a:ext cx="1077401" cy="286643"/>
            <a:chOff x="286240" y="6331872"/>
            <a:chExt cx="1077401" cy="2866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E8E20B-F32C-B955-D052-07A5433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40" y="6421820"/>
              <a:ext cx="376850" cy="165060"/>
            </a:xfrm>
            <a:prstGeom prst="rect">
              <a:avLst/>
            </a:prstGeom>
          </p:spPr>
        </p:pic>
        <p:pic>
          <p:nvPicPr>
            <p:cNvPr id="5" name="Picture 4" descr="A logo of a wrestling team&#10;&#10;Description automatically generated">
              <a:extLst>
                <a:ext uri="{FF2B5EF4-FFF2-40B4-BE49-F238E27FC236}">
                  <a16:creationId xmlns:a16="http://schemas.microsoft.com/office/drawing/2014/main" id="{C4662921-2C84-6417-E2F6-296EF750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33" y="6331872"/>
              <a:ext cx="556708" cy="25500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DEC0C6-721E-AD08-D834-AE580BC515DF}"/>
                </a:ext>
              </a:extLst>
            </p:cNvPr>
            <p:cNvCxnSpPr/>
            <p:nvPr/>
          </p:nvCxnSpPr>
          <p:spPr>
            <a:xfrm>
              <a:off x="759581" y="6407306"/>
              <a:ext cx="0" cy="211209"/>
            </a:xfrm>
            <a:prstGeom prst="line">
              <a:avLst/>
            </a:prstGeom>
            <a:ln w="25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4600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09A593-BF3E-4DCF-4210-55F91DF2C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26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79362"/>
            <a:ext cx="10515600" cy="4643638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itchFamily="2" charset="2"/>
              <a:buChar char="§"/>
              <a:defRPr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Clr>
                <a:srgbClr val="1C97A6"/>
              </a:buClr>
              <a:buFont typeface="Wingdings" pitchFamily="2" charset="2"/>
              <a:buChar char="§"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buClr>
                <a:srgbClr val="1C97A6"/>
              </a:buClr>
              <a:buFont typeface="Wingdings" pitchFamily="2" charset="2"/>
              <a:buChar char="§"/>
              <a:defRPr sz="15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F54BF-0099-714C-9197-956EA9EF2D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118B-D4A4-9449-AF26-F37FB1770A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27DE7-5280-BA48-9B1C-F3DB57A289E9}"/>
              </a:ext>
            </a:extLst>
          </p:cNvPr>
          <p:cNvGrpSpPr/>
          <p:nvPr userDrawn="1"/>
        </p:nvGrpSpPr>
        <p:grpSpPr>
          <a:xfrm>
            <a:off x="-84150" y="5259182"/>
            <a:ext cx="2506505" cy="1486267"/>
            <a:chOff x="-118147" y="4492469"/>
            <a:chExt cx="3792473" cy="2248799"/>
          </a:xfrm>
        </p:grpSpPr>
        <p:sp>
          <p:nvSpPr>
            <p:cNvPr id="8" name="Diagonal Stripe 7">
              <a:extLst>
                <a:ext uri="{FF2B5EF4-FFF2-40B4-BE49-F238E27FC236}">
                  <a16:creationId xmlns:a16="http://schemas.microsoft.com/office/drawing/2014/main" id="{6F3D87D7-2BC0-E043-834A-ADF1B61533C7}"/>
                </a:ext>
              </a:extLst>
            </p:cNvPr>
            <p:cNvSpPr/>
            <p:nvPr/>
          </p:nvSpPr>
          <p:spPr>
            <a:xfrm rot="10800000" flipH="1">
              <a:off x="3868" y="4492469"/>
              <a:ext cx="2946557" cy="2248798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375087-6880-5E40-A97A-B460C80A781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4333" y="6129129"/>
              <a:ext cx="788107" cy="6121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0B2672A-F22C-7147-9B8B-65CED4CB6B58}"/>
                </a:ext>
              </a:extLst>
            </p:cNvPr>
            <p:cNvSpPr/>
            <p:nvPr/>
          </p:nvSpPr>
          <p:spPr>
            <a:xfrm rot="12978838" flipH="1">
              <a:off x="-118147" y="5835770"/>
              <a:ext cx="860142" cy="143582"/>
            </a:xfrm>
            <a:prstGeom prst="parallelogram">
              <a:avLst>
                <a:gd name="adj" fmla="val 72003"/>
              </a:avLst>
            </a:prstGeom>
            <a:solidFill>
              <a:srgbClr val="1C9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3EB1AA9-0EBD-6349-AEF9-D4C99DBAB46C}"/>
                </a:ext>
              </a:extLst>
            </p:cNvPr>
            <p:cNvSpPr/>
            <p:nvPr/>
          </p:nvSpPr>
          <p:spPr>
            <a:xfrm rot="10800000" flipH="1">
              <a:off x="2226526" y="6102204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81C564-7FAA-1848-8C9B-9AEF9D4AABA1}"/>
              </a:ext>
            </a:extLst>
          </p:cNvPr>
          <p:cNvSpPr txBox="1"/>
          <p:nvPr userDrawn="1"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93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756309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266700" indent="0">
              <a:buNone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4180" y="1771131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386835"/>
            <a:ext cx="3474720" cy="3798879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2290" y="176758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523866"/>
            <a:ext cx="739648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27391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262745E9-5A8F-3BBD-623F-B987CA803E33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Stripes-R Corner-gold">
            <a:extLst>
              <a:ext uri="{FF2B5EF4-FFF2-40B4-BE49-F238E27FC236}">
                <a16:creationId xmlns:a16="http://schemas.microsoft.com/office/drawing/2014/main" id="{6A01AFCD-B7ED-6B72-9F38-9886B2804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nel_BG">
            <a:extLst>
              <a:ext uri="{FF2B5EF4-FFF2-40B4-BE49-F238E27FC236}">
                <a16:creationId xmlns:a16="http://schemas.microsoft.com/office/drawing/2014/main" id="{2F718F59-7CCA-98D5-85DC-519B02B27C12}"/>
              </a:ext>
            </a:extLst>
          </p:cNvPr>
          <p:cNvSpPr/>
          <p:nvPr userDrawn="1"/>
        </p:nvSpPr>
        <p:spPr>
          <a:xfrm>
            <a:off x="3696" y="0"/>
            <a:ext cx="609230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9FB31D54-08AC-D6D2-39E6-349CB532C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9938" y="5862968"/>
            <a:ext cx="3646062" cy="100044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C026D-70C6-3C37-757A-F2657521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0B10E-CBBB-57F4-4D31-8A8D8A22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26AF-170F-BE73-660E-C7827102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01EB52-A300-DC83-9966-74F4A716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24" r:id="rId3"/>
    <p:sldLayoutId id="2147483659" r:id="rId4"/>
    <p:sldLayoutId id="2147483657" r:id="rId5"/>
    <p:sldLayoutId id="2147483697" r:id="rId6"/>
    <p:sldLayoutId id="2147483696" r:id="rId7"/>
    <p:sldLayoutId id="2147483666" r:id="rId8"/>
    <p:sldLayoutId id="2147483726" r:id="rId9"/>
    <p:sldLayoutId id="2147483661" r:id="rId10"/>
    <p:sldLayoutId id="2147483727" r:id="rId11"/>
    <p:sldLayoutId id="2147483656" r:id="rId12"/>
    <p:sldLayoutId id="2147483663" r:id="rId13"/>
    <p:sldLayoutId id="2147483671" r:id="rId14"/>
    <p:sldLayoutId id="2147483725" r:id="rId15"/>
    <p:sldLayoutId id="2147483660" r:id="rId16"/>
    <p:sldLayoutId id="2147483704" r:id="rId17"/>
    <p:sldLayoutId id="2147483706" r:id="rId18"/>
    <p:sldLayoutId id="2147483714" r:id="rId19"/>
    <p:sldLayoutId id="2147483712" r:id="rId20"/>
    <p:sldLayoutId id="2147483650" r:id="rId21"/>
    <p:sldLayoutId id="2147483658" r:id="rId22"/>
    <p:sldLayoutId id="2147483665" r:id="rId23"/>
    <p:sldLayoutId id="2147483664" r:id="rId24"/>
    <p:sldLayoutId id="2147483677" r:id="rId25"/>
    <p:sldLayoutId id="2147483662" r:id="rId26"/>
    <p:sldLayoutId id="2147483705" r:id="rId27"/>
    <p:sldLayoutId id="2147483669" r:id="rId28"/>
    <p:sldLayoutId id="2147483676" r:id="rId29"/>
    <p:sldLayoutId id="2147483673" r:id="rId30"/>
    <p:sldLayoutId id="2147483670" r:id="rId31"/>
    <p:sldLayoutId id="2147483718" r:id="rId32"/>
    <p:sldLayoutId id="2147483717" r:id="rId33"/>
    <p:sldLayoutId id="2147483680" r:id="rId34"/>
    <p:sldLayoutId id="2147483728" r:id="rId35"/>
    <p:sldLayoutId id="2147483707" r:id="rId36"/>
    <p:sldLayoutId id="2147483709" r:id="rId37"/>
    <p:sldLayoutId id="2147483708" r:id="rId38"/>
    <p:sldLayoutId id="2147483674" r:id="rId39"/>
    <p:sldLayoutId id="2147483667" r:id="rId40"/>
    <p:sldLayoutId id="2147483675" r:id="rId41"/>
    <p:sldLayoutId id="2147483716" r:id="rId42"/>
    <p:sldLayoutId id="2147483719" r:id="rId43"/>
    <p:sldLayoutId id="2147483702" r:id="rId44"/>
    <p:sldLayoutId id="2147483654" r:id="rId45"/>
    <p:sldLayoutId id="2147483655" r:id="rId46"/>
    <p:sldLayoutId id="2147483715" r:id="rId47"/>
    <p:sldLayoutId id="2147483668" r:id="rId48"/>
    <p:sldLayoutId id="2147483681" r:id="rId49"/>
    <p:sldLayoutId id="2147483687" r:id="rId50"/>
    <p:sldLayoutId id="2147483684" r:id="rId51"/>
    <p:sldLayoutId id="2147483685" r:id="rId52"/>
    <p:sldLayoutId id="2147483686" r:id="rId53"/>
    <p:sldLayoutId id="2147483682" r:id="rId54"/>
    <p:sldLayoutId id="2147483692" r:id="rId55"/>
    <p:sldLayoutId id="2147483688" r:id="rId56"/>
    <p:sldLayoutId id="2147483700" r:id="rId57"/>
    <p:sldLayoutId id="2147483689" r:id="rId58"/>
    <p:sldLayoutId id="2147483691" r:id="rId59"/>
    <p:sldLayoutId id="2147483711" r:id="rId60"/>
    <p:sldLayoutId id="2147483690" r:id="rId61"/>
    <p:sldLayoutId id="2147483693" r:id="rId62"/>
    <p:sldLayoutId id="2147483699" r:id="rId63"/>
    <p:sldLayoutId id="2147483710" r:id="rId64"/>
    <p:sldLayoutId id="2147483683" r:id="rId65"/>
    <p:sldLayoutId id="2147483713" r:id="rId66"/>
    <p:sldLayoutId id="2147483698" r:id="rId67"/>
    <p:sldLayoutId id="2147483721" r:id="rId68"/>
    <p:sldLayoutId id="2147483722" r:id="rId69"/>
    <p:sldLayoutId id="2147483723" r:id="rId70"/>
    <p:sldLayoutId id="2147483701" r:id="rId71"/>
    <p:sldLayoutId id="2147483729" r:id="rId72"/>
    <p:sldLayoutId id="2147483730" r:id="rId7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6.svg"/><Relationship Id="rId11" Type="http://schemas.openxmlformats.org/officeDocument/2006/relationships/image" Target="../media/image53.png"/><Relationship Id="rId5" Type="http://schemas.openxmlformats.org/officeDocument/2006/relationships/image" Target="../media/image35.pn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3.sv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8.svg"/><Relationship Id="rId11" Type="http://schemas.openxmlformats.org/officeDocument/2006/relationships/image" Target="../media/image54.png"/><Relationship Id="rId5" Type="http://schemas.openxmlformats.org/officeDocument/2006/relationships/image" Target="../media/image37.png"/><Relationship Id="rId15" Type="http://schemas.openxmlformats.org/officeDocument/2006/relationships/image" Target="../media/image59.png"/><Relationship Id="rId10" Type="http://schemas.openxmlformats.org/officeDocument/2006/relationships/image" Target="../media/image53.png"/><Relationship Id="rId4" Type="http://schemas.openxmlformats.org/officeDocument/2006/relationships/image" Target="../media/image43.svg"/><Relationship Id="rId9" Type="http://schemas.openxmlformats.org/officeDocument/2006/relationships/image" Target="../media/image52.jpe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0.svg"/><Relationship Id="rId11" Type="http://schemas.openxmlformats.org/officeDocument/2006/relationships/image" Target="../media/image64.png"/><Relationship Id="rId5" Type="http://schemas.openxmlformats.org/officeDocument/2006/relationships/image" Target="../media/image29.png"/><Relationship Id="rId10" Type="http://schemas.openxmlformats.org/officeDocument/2006/relationships/image" Target="../media/image63.png"/><Relationship Id="rId4" Type="http://schemas.openxmlformats.org/officeDocument/2006/relationships/image" Target="../media/image43.svg"/><Relationship Id="rId9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42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svg"/><Relationship Id="rId11" Type="http://schemas.openxmlformats.org/officeDocument/2006/relationships/image" Target="../media/image70.png"/><Relationship Id="rId5" Type="http://schemas.openxmlformats.org/officeDocument/2006/relationships/image" Target="../media/image39.png"/><Relationship Id="rId10" Type="http://schemas.openxmlformats.org/officeDocument/2006/relationships/image" Target="../media/image69.jpeg"/><Relationship Id="rId4" Type="http://schemas.openxmlformats.org/officeDocument/2006/relationships/image" Target="../media/image43.svg"/><Relationship Id="rId9" Type="http://schemas.openxmlformats.org/officeDocument/2006/relationships/image" Target="../media/image60.png"/><Relationship Id="rId1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E2FBC-C5EC-E1D2-87CF-47FDFFDC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1E71B-D5CB-479B-BD1B-229C61C2FECF}"/>
              </a:ext>
            </a:extLst>
          </p:cNvPr>
          <p:cNvSpPr txBox="1"/>
          <p:nvPr/>
        </p:nvSpPr>
        <p:spPr>
          <a:xfrm>
            <a:off x="1229148" y="2643081"/>
            <a:ext cx="9733755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3800" b="1" dirty="0">
                <a:latin typeface="Poppins Black" pitchFamily="2" charset="77"/>
                <a:cs typeface="Poppins Black" pitchFamily="2" charset="77"/>
              </a:rPr>
              <a:t>AUDIENCE </a:t>
            </a:r>
            <a:r>
              <a:rPr lang="en-US" sz="3800" b="1">
                <a:latin typeface="Poppins Black" pitchFamily="2" charset="77"/>
                <a:cs typeface="Poppins Black" pitchFamily="2" charset="77"/>
              </a:rPr>
              <a:t>ACTIVATOR MEDIA TACTICS</a:t>
            </a:r>
            <a:endParaRPr lang="en-US" sz="3800" b="1" dirty="0">
              <a:latin typeface="Poppins Black" pitchFamily="2" charset="77"/>
              <a:cs typeface="Poppins Black" pitchFamily="2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261D51A-4403-2CB5-A8FF-B22A0B8C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7" y="3299547"/>
            <a:ext cx="4797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400" b="1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Data Capture  |  Marketing  |  Attribution</a:t>
            </a:r>
          </a:p>
        </p:txBody>
      </p:sp>
    </p:spTree>
    <p:extLst>
      <p:ext uri="{BB962C8B-B14F-4D97-AF65-F5344CB8AC3E}">
        <p14:creationId xmlns:p14="http://schemas.microsoft.com/office/powerpoint/2010/main" val="407177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2544A1F-6240-AA31-F68A-F0088F3921FA}"/>
              </a:ext>
            </a:extLst>
          </p:cNvPr>
          <p:cNvGrpSpPr/>
          <p:nvPr/>
        </p:nvGrpSpPr>
        <p:grpSpPr>
          <a:xfrm>
            <a:off x="9996231" y="2904483"/>
            <a:ext cx="883577" cy="1173241"/>
            <a:chOff x="9996231" y="2904483"/>
            <a:chExt cx="883577" cy="11732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94AFE97-08E0-F75F-3C97-56AFBA3DC416}"/>
                </a:ext>
              </a:extLst>
            </p:cNvPr>
            <p:cNvSpPr/>
            <p:nvPr/>
          </p:nvSpPr>
          <p:spPr>
            <a:xfrm>
              <a:off x="9996231" y="2904483"/>
              <a:ext cx="883577" cy="88357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00F032-4872-5258-69D4-7E063192B462}"/>
                </a:ext>
              </a:extLst>
            </p:cNvPr>
            <p:cNvSpPr txBox="1"/>
            <p:nvPr/>
          </p:nvSpPr>
          <p:spPr>
            <a:xfrm>
              <a:off x="9996231" y="3816114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FreeTV</a:t>
              </a: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1C6C1A19-FE17-EB6E-EE71-7525853B870E}"/>
              </a:ext>
            </a:extLst>
          </p:cNvPr>
          <p:cNvSpPr txBox="1">
            <a:spLocks/>
          </p:cNvSpPr>
          <p:nvPr/>
        </p:nvSpPr>
        <p:spPr>
          <a:xfrm>
            <a:off x="669260" y="204889"/>
            <a:ext cx="6101410" cy="83099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/>
              </a:rPr>
              <a:t>Omnichannel Retargeting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 pitchFamily="2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</a:rPr>
              <a:t>Optimize Your Current Efforts With 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  <a:cs typeface="Arial"/>
              </a:rPr>
              <a:t>Immersive Household®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Arial"/>
                <a:cs typeface="Arial"/>
              </a:rPr>
              <a:t> Advertising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C97A6"/>
              </a:solidFill>
              <a:effectLst/>
              <a:uLnTx/>
              <a:uFillTx/>
              <a:latin typeface="Helvetica Neue"/>
            </a:endParaRPr>
          </a:p>
        </p:txBody>
      </p:sp>
      <p:pic>
        <p:nvPicPr>
          <p:cNvPr id="14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7C588425-491A-1CDF-A73A-75B29838A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2" y="1564727"/>
            <a:ext cx="7897905" cy="4109545"/>
          </a:xfrm>
          <a:prstGeom prst="rect">
            <a:avLst/>
          </a:prstGeom>
        </p:spPr>
      </p:pic>
      <p:pic>
        <p:nvPicPr>
          <p:cNvPr id="19" name="Graphic 18" descr="Monitor with solid fill">
            <a:extLst>
              <a:ext uri="{FF2B5EF4-FFF2-40B4-BE49-F238E27FC236}">
                <a16:creationId xmlns:a16="http://schemas.microsoft.com/office/drawing/2014/main" id="{5A318C62-380C-F2B9-81F8-32AAB9128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9921" y="3005082"/>
            <a:ext cx="716196" cy="716196"/>
          </a:xfrm>
          <a:prstGeom prst="rect">
            <a:avLst/>
          </a:prstGeom>
        </p:spPr>
      </p:pic>
      <p:pic>
        <p:nvPicPr>
          <p:cNvPr id="25" name="Content Placeholder 13" descr="Headphones with solid fill">
            <a:extLst>
              <a:ext uri="{FF2B5EF4-FFF2-40B4-BE49-F238E27FC236}">
                <a16:creationId xmlns:a16="http://schemas.microsoft.com/office/drawing/2014/main" id="{4B15E5F7-D7DF-8CDA-C993-223EFA656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4037" y="4450318"/>
            <a:ext cx="719191" cy="7191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84A36-ACE0-FB4C-14B9-1C9637106CB3}"/>
              </a:ext>
            </a:extLst>
          </p:cNvPr>
          <p:cNvGrpSpPr/>
          <p:nvPr/>
        </p:nvGrpSpPr>
        <p:grpSpPr>
          <a:xfrm>
            <a:off x="9996230" y="1540666"/>
            <a:ext cx="883577" cy="1174773"/>
            <a:chOff x="8346601" y="1439620"/>
            <a:chExt cx="883577" cy="11747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04D474-3ED1-A737-8FC9-B27F3385BFE2}"/>
                </a:ext>
              </a:extLst>
            </p:cNvPr>
            <p:cNvGrpSpPr/>
            <p:nvPr/>
          </p:nvGrpSpPr>
          <p:grpSpPr>
            <a:xfrm>
              <a:off x="8346601" y="1439620"/>
              <a:ext cx="883577" cy="883577"/>
              <a:chOff x="8346601" y="1439620"/>
              <a:chExt cx="883577" cy="88357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797C85C-F426-7114-FCB0-0A9587602290}"/>
                  </a:ext>
                </a:extLst>
              </p:cNvPr>
              <p:cNvSpPr/>
              <p:nvPr/>
            </p:nvSpPr>
            <p:spPr>
              <a:xfrm>
                <a:off x="8346601" y="1439620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" name="Graphic 3" descr="Open envelope with solid fill">
                <a:extLst>
                  <a:ext uri="{FF2B5EF4-FFF2-40B4-BE49-F238E27FC236}">
                    <a16:creationId xmlns:a16="http://schemas.microsoft.com/office/drawing/2014/main" id="{D86DB082-0798-2C84-85E4-8D866BEEC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457047" y="1541626"/>
                <a:ext cx="662684" cy="66268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60DED6-9896-DBA2-2930-48CA7698F921}"/>
                </a:ext>
              </a:extLst>
            </p:cNvPr>
            <p:cNvSpPr txBox="1"/>
            <p:nvPr/>
          </p:nvSpPr>
          <p:spPr>
            <a:xfrm>
              <a:off x="834660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SmartMail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4DE120-516A-A269-4A2A-6A22D198EB16}"/>
              </a:ext>
            </a:extLst>
          </p:cNvPr>
          <p:cNvGrpSpPr/>
          <p:nvPr/>
        </p:nvGrpSpPr>
        <p:grpSpPr>
          <a:xfrm>
            <a:off x="8366505" y="1542198"/>
            <a:ext cx="883578" cy="1173241"/>
            <a:chOff x="9996230" y="1441152"/>
            <a:chExt cx="883578" cy="11732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92CC87-F4DE-25FD-C2F2-A05719036220}"/>
                </a:ext>
              </a:extLst>
            </p:cNvPr>
            <p:cNvGrpSpPr/>
            <p:nvPr/>
          </p:nvGrpSpPr>
          <p:grpSpPr>
            <a:xfrm>
              <a:off x="9996230" y="1441152"/>
              <a:ext cx="883577" cy="883577"/>
              <a:chOff x="10853509" y="1469206"/>
              <a:chExt cx="883577" cy="88357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C0CA566-D392-C064-C3B6-AFF0088A364B}"/>
                  </a:ext>
                </a:extLst>
              </p:cNvPr>
              <p:cNvSpPr/>
              <p:nvPr/>
            </p:nvSpPr>
            <p:spPr>
              <a:xfrm>
                <a:off x="10853509" y="1469206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7" name="Graphic 6" descr="Smart Phone with solid fill">
                <a:extLst>
                  <a:ext uri="{FF2B5EF4-FFF2-40B4-BE49-F238E27FC236}">
                    <a16:creationId xmlns:a16="http://schemas.microsoft.com/office/drawing/2014/main" id="{88AF5D27-612E-8C6A-A51F-B38C09D7D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920921" y="1536618"/>
                <a:ext cx="748752" cy="74875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79087-AB3D-44C9-9FF9-CC07121C17B9}"/>
                </a:ext>
              </a:extLst>
            </p:cNvPr>
            <p:cNvSpPr txBox="1"/>
            <p:nvPr/>
          </p:nvSpPr>
          <p:spPr>
            <a:xfrm>
              <a:off x="999623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Display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6B064-3D01-5913-FC85-435781BB1086}"/>
              </a:ext>
            </a:extLst>
          </p:cNvPr>
          <p:cNvGrpSpPr/>
          <p:nvPr/>
        </p:nvGrpSpPr>
        <p:grpSpPr>
          <a:xfrm>
            <a:off x="8270698" y="2904483"/>
            <a:ext cx="1140432" cy="1173241"/>
            <a:chOff x="8254012" y="2904483"/>
            <a:chExt cx="1140432" cy="11732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4BEE5C-93D4-DDEE-0F35-BC9B52BEBF24}"/>
                </a:ext>
              </a:extLst>
            </p:cNvPr>
            <p:cNvGrpSpPr/>
            <p:nvPr/>
          </p:nvGrpSpPr>
          <p:grpSpPr>
            <a:xfrm>
              <a:off x="8366505" y="2904483"/>
              <a:ext cx="883577" cy="883577"/>
              <a:chOff x="8366505" y="2904483"/>
              <a:chExt cx="883577" cy="88357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EF6B97D-F755-7E8F-FDE8-78EB1DD3F9F7}"/>
                  </a:ext>
                </a:extLst>
              </p:cNvPr>
              <p:cNvSpPr/>
              <p:nvPr/>
            </p:nvSpPr>
            <p:spPr>
              <a:xfrm>
                <a:off x="8366505" y="2904483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" name="Graphic 8" descr="Play with solid fill">
                <a:extLst>
                  <a:ext uri="{FF2B5EF4-FFF2-40B4-BE49-F238E27FC236}">
                    <a16:creationId xmlns:a16="http://schemas.microsoft.com/office/drawing/2014/main" id="{DF28CEE7-2470-DB1F-6798-779670D83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539043" y="3005103"/>
                <a:ext cx="661788" cy="66178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C1C2C4-AA39-99DC-F0AE-72418EC8EAAF}"/>
                </a:ext>
              </a:extLst>
            </p:cNvPr>
            <p:cNvSpPr txBox="1"/>
            <p:nvPr/>
          </p:nvSpPr>
          <p:spPr>
            <a:xfrm>
              <a:off x="8254012" y="3816114"/>
              <a:ext cx="11404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Online Video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83A4C1-FA90-E468-57AF-3E22155A130B}"/>
              </a:ext>
            </a:extLst>
          </p:cNvPr>
          <p:cNvGrpSpPr/>
          <p:nvPr/>
        </p:nvGrpSpPr>
        <p:grpSpPr>
          <a:xfrm>
            <a:off x="9102802" y="4331452"/>
            <a:ext cx="1140431" cy="1145187"/>
            <a:chOff x="8270698" y="4367388"/>
            <a:chExt cx="1140431" cy="11451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7D514F-5DEB-984C-F6BD-3D2B9F7C58EB}"/>
                </a:ext>
              </a:extLst>
            </p:cNvPr>
            <p:cNvSpPr txBox="1"/>
            <p:nvPr/>
          </p:nvSpPr>
          <p:spPr>
            <a:xfrm>
              <a:off x="8270698" y="5250965"/>
              <a:ext cx="1140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ConnectedTV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42FA9C-30E2-FF02-2007-FDBA7280CFAD}"/>
                </a:ext>
              </a:extLst>
            </p:cNvPr>
            <p:cNvGrpSpPr/>
            <p:nvPr/>
          </p:nvGrpSpPr>
          <p:grpSpPr>
            <a:xfrm>
              <a:off x="8366505" y="4367388"/>
              <a:ext cx="883577" cy="883577"/>
              <a:chOff x="10438019" y="4330617"/>
              <a:chExt cx="883577" cy="88357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42A8D1D-DBC8-4DBC-1F1C-57F993F8D4A2}"/>
                  </a:ext>
                </a:extLst>
              </p:cNvPr>
              <p:cNvSpPr/>
              <p:nvPr/>
            </p:nvSpPr>
            <p:spPr>
              <a:xfrm>
                <a:off x="10438019" y="4330617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Television with solid fill">
                <a:extLst>
                  <a:ext uri="{FF2B5EF4-FFF2-40B4-BE49-F238E27FC236}">
                    <a16:creationId xmlns:a16="http://schemas.microsoft.com/office/drawing/2014/main" id="{79095E0B-0411-EAB3-29C8-74086C394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551033" y="4393817"/>
                <a:ext cx="657548" cy="7571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133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37E0-09E3-C8A7-251B-1AE8F20E9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esk with a computer and a cup of coffee and a phone&#10;&#10;Description automatically generated">
            <a:extLst>
              <a:ext uri="{FF2B5EF4-FFF2-40B4-BE49-F238E27FC236}">
                <a16:creationId xmlns:a16="http://schemas.microsoft.com/office/drawing/2014/main" id="{E5B8A6B7-2A1F-D1D8-E055-BF8D715F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4" y="4049027"/>
            <a:ext cx="1583754" cy="15837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674FD5B-278E-1656-3EF1-CDBDCAC0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SmartMail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AA919-3558-0C94-83C3-1F7C5AEE07D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D47B4F7-C4F6-E608-8968-6CDCA6EC0C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latin typeface="Helvetica Neue" panose="02000503000000020004"/>
              </a:rPr>
              <a:t>Physical marketing materials delivered to targeted postal addresses, providing tangible brand engagement through a marketing channel with permanent presence in the home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5556B-7C2B-3C37-5B66-E22B0C6778FB}"/>
              </a:ext>
            </a:extLst>
          </p:cNvPr>
          <p:cNvSpPr txBox="1"/>
          <p:nvPr/>
        </p:nvSpPr>
        <p:spPr>
          <a:xfrm>
            <a:off x="1245741" y="2859678"/>
            <a:ext cx="743518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Physical mail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Mailbox, Kitchen, Home office, Living room, Entry/foyer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Tactile engagement through physical touch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Permanence with a visible reminder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moment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Shareable with family members passing around</a:t>
            </a:r>
          </a:p>
        </p:txBody>
      </p:sp>
      <p:pic>
        <p:nvPicPr>
          <p:cNvPr id="3" name="Graphic 2" descr="Open envelope with solid fill">
            <a:extLst>
              <a:ext uri="{FF2B5EF4-FFF2-40B4-BE49-F238E27FC236}">
                <a16:creationId xmlns:a16="http://schemas.microsoft.com/office/drawing/2014/main" id="{3FA9ABC9-177A-7852-0A4F-5451BFAB3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057" y="337050"/>
            <a:ext cx="662684" cy="662684"/>
          </a:xfrm>
          <a:prstGeom prst="rect">
            <a:avLst/>
          </a:prstGeom>
        </p:spPr>
      </p:pic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27E02545-A6EB-AE80-4018-F5D4115F4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F3271-D441-A2DE-9713-06524DFD8389}"/>
              </a:ext>
            </a:extLst>
          </p:cNvPr>
          <p:cNvSpPr txBox="1"/>
          <p:nvPr/>
        </p:nvSpPr>
        <p:spPr>
          <a:xfrm>
            <a:off x="1833936" y="2113589"/>
            <a:ext cx="5060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90% of direct mail pieces are opened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1105A-08BB-EF1C-EEFF-521CD5FD105B}"/>
              </a:ext>
            </a:extLst>
          </p:cNvPr>
          <p:cNvSpPr txBox="1"/>
          <p:nvPr/>
        </p:nvSpPr>
        <p:spPr>
          <a:xfrm>
            <a:off x="2321959" y="6426329"/>
            <a:ext cx="1952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Mimeo Business 2024  </a:t>
            </a:r>
          </a:p>
        </p:txBody>
      </p:sp>
      <p:pic>
        <p:nvPicPr>
          <p:cNvPr id="11" name="Picture 10" descr="A envelope on a counter&#10;&#10;Description automatically generated">
            <a:extLst>
              <a:ext uri="{FF2B5EF4-FFF2-40B4-BE49-F238E27FC236}">
                <a16:creationId xmlns:a16="http://schemas.microsoft.com/office/drawing/2014/main" id="{DD5E6D9B-97BF-C310-F74C-4C3DBE94C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37" y="2648153"/>
            <a:ext cx="1583754" cy="1583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22D12A-7726-BDF7-DF2E-3F5632297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5110" y="1490989"/>
            <a:ext cx="1585774" cy="15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8F1DD4-9C7E-24A5-BF6D-EC04C778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0" r="17202"/>
          <a:stretch/>
        </p:blipFill>
        <p:spPr bwMode="auto">
          <a:xfrm>
            <a:off x="4585217" y="0"/>
            <a:ext cx="7610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11" name="Header">
            <a:extLst>
              <a:ext uri="{FF2B5EF4-FFF2-40B4-BE49-F238E27FC236}">
                <a16:creationId xmlns:a16="http://schemas.microsoft.com/office/drawing/2014/main" id="{4A3A0FC4-1515-DE8B-AF60-D03964C51ECA}"/>
              </a:ext>
            </a:extLst>
          </p:cNvPr>
          <p:cNvSpPr txBox="1"/>
          <p:nvPr/>
        </p:nvSpPr>
        <p:spPr>
          <a:xfrm>
            <a:off x="335663" y="1091757"/>
            <a:ext cx="4027863" cy="56015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US" sz="900" b="1" spc="120" dirty="0">
                <a:solidFill>
                  <a:srgbClr val="2964BA"/>
                </a:solidFill>
                <a:latin typeface="Poppins"/>
                <a:cs typeface="Poppins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/>
                <a:cs typeface="Poppins Black"/>
              </a:rPr>
              <a:t>Smart Mail</a:t>
            </a:r>
            <a:endParaRPr lang="en-US" sz="3600" b="1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/>
              <a:cs typeface="Poppins Black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Target High Priority Prospects</a:t>
            </a:r>
            <a:endParaRPr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/>
              <a:cs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solidFill>
                  <a:srgbClr val="161920"/>
                </a:solidFill>
                <a:latin typeface="Poppins"/>
                <a:cs typeface="Poppins"/>
              </a:rPr>
              <a:t>Our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AI technology </a:t>
            </a:r>
            <a:r>
              <a:rPr lang="en-US" altLang="en-US" sz="1200" dirty="0">
                <a:solidFill>
                  <a:srgbClr val="161920"/>
                </a:solidFill>
                <a:latin typeface="Poppins"/>
                <a:cs typeface="Poppins"/>
              </a:rPr>
              <a:t>is already tracking your website 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visitor’s buyer journey</a:t>
            </a:r>
            <a:r>
              <a:rPr lang="en-US" altLang="en-US" sz="1200" dirty="0">
                <a:solidFill>
                  <a:srgbClr val="161920"/>
                </a:solidFill>
                <a:latin typeface="Poppins"/>
                <a:cs typeface="Poppins"/>
              </a:rPr>
              <a:t>—now, it can send mail to customers closer to purchase. </a:t>
            </a:r>
            <a:endParaRPr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err="1">
                <a:solidFill>
                  <a:srgbClr val="161920"/>
                </a:solidFill>
                <a:latin typeface="Poppins"/>
                <a:cs typeface="Poppins"/>
              </a:rPr>
              <a:t>SmartMail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 enables you to hit the best households every day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and 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maximize your direct mail </a:t>
            </a:r>
            <a:r>
              <a:rPr lang="en-US" sz="1200">
                <a:solidFill>
                  <a:srgbClr val="161920"/>
                </a:solidFill>
                <a:latin typeface="Poppins"/>
                <a:cs typeface="Poppins"/>
              </a:rPr>
              <a:t>strategies throughout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 the month. 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161920"/>
              </a:solidFill>
              <a:latin typeface="Poppins"/>
              <a:cs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AI-Driven direct mail (</a:t>
            </a:r>
            <a:r>
              <a:rPr lang="en-US" sz="1200" dirty="0" err="1">
                <a:solidFill>
                  <a:srgbClr val="161920"/>
                </a:solidFill>
                <a:latin typeface="Poppins"/>
                <a:cs typeface="Poppins"/>
              </a:rPr>
              <a:t>SmartMail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) is designed to target high-priority household prospects every day.</a:t>
            </a:r>
          </a:p>
          <a:p>
            <a:pPr marL="28575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srgbClr val="161920"/>
                </a:solidFill>
                <a:latin typeface="Poppins"/>
                <a:cs typeface="Poppins"/>
              </a:rPr>
              <a:t>SmartMail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 prioritizes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bottom-funnel site visitors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, eliminating bounced prospects, increasing efficiencies.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756A0-21DB-45F5-DA93-6E2288FFE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789" y="726392"/>
            <a:ext cx="5726103" cy="2188236"/>
          </a:xfrm>
          <a:prstGeom prst="rect">
            <a:avLst/>
          </a:prstGeom>
          <a:ln w="12700">
            <a:noFill/>
          </a:ln>
          <a:effectLst>
            <a:outerShdw blurRad="247415" dist="157162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BC79C-A42A-F385-7E75-3C109B3C9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671" y="3187202"/>
            <a:ext cx="5770749" cy="3087381"/>
          </a:xfrm>
          <a:prstGeom prst="rect">
            <a:avLst/>
          </a:prstGeom>
          <a:ln>
            <a:noFill/>
          </a:ln>
          <a:effectLst>
            <a:outerShdw blurRad="205905" dist="166780" dir="2700000" algn="tl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79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2988D-62CC-DA6E-7BAE-2424BF089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65A7DC-E657-F8B9-FDB5-2362AD2B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Display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D5092F0-8B49-A476-48CA-7CF6F06FE0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Static banner ads across websites and apps that build brand awareness through high-frequency exposure, reaching internet users with precision targeting and real-time optimization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5431CE-8EBF-3310-4645-A1F777CBB907}"/>
              </a:ext>
            </a:extLst>
          </p:cNvPr>
          <p:cNvSpPr txBox="1"/>
          <p:nvPr/>
        </p:nvSpPr>
        <p:spPr>
          <a:xfrm>
            <a:off x="1245741" y="2859678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Smartphones, tablets, laptops, desktop computers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Bedroom, Home office, Kitchen, Living room, Bathroom,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Attention capture during daily 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Interactive potential with clickable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Repeated exposure builds familiarity, high frequency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Contextual relevance to current activities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3EFFE94C-7023-8B4D-DD1D-BBF7D5DA7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30572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4D226-9061-3442-878F-8466698B4A84}"/>
              </a:ext>
            </a:extLst>
          </p:cNvPr>
          <p:cNvSpPr txBox="1"/>
          <p:nvPr/>
        </p:nvSpPr>
        <p:spPr>
          <a:xfrm>
            <a:off x="1833936" y="2031397"/>
            <a:ext cx="477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US adult spends 8 hours per day with digital media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8C42A-8EF9-5797-5ED9-A5E1C31D8E4B}"/>
              </a:ext>
            </a:extLst>
          </p:cNvPr>
          <p:cNvSpPr txBox="1"/>
          <p:nvPr/>
        </p:nvSpPr>
        <p:spPr>
          <a:xfrm>
            <a:off x="2321959" y="6426329"/>
            <a:ext cx="1407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Statista 2024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D7CA6-EA77-268C-DFF3-B7661CE33480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BF1B099E-D575-3487-70D3-786277BC1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92" y="306228"/>
            <a:ext cx="748752" cy="748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43BD6A-B7EE-6F34-E5E3-CA236E2512FB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F80D9E40-79F7-95B7-5C76-B1F7400DF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730" y="2420868"/>
            <a:ext cx="1452262" cy="410154"/>
          </a:xfrm>
          <a:prstGeom prst="rect">
            <a:avLst/>
          </a:prstGeom>
        </p:spPr>
      </p:pic>
      <p:pic>
        <p:nvPicPr>
          <p:cNvPr id="13" name="Picture 12" descr="File:HuffPost.svg - Wikipedia">
            <a:extLst>
              <a:ext uri="{FF2B5EF4-FFF2-40B4-BE49-F238E27FC236}">
                <a16:creationId xmlns:a16="http://schemas.microsoft.com/office/drawing/2014/main" id="{8DF4C96F-1DFE-D488-6AEC-ED02F9E3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022" y="4324149"/>
            <a:ext cx="1738002" cy="200264"/>
          </a:xfrm>
          <a:prstGeom prst="rect">
            <a:avLst/>
          </a:prstGeom>
        </p:spPr>
      </p:pic>
      <p:pic>
        <p:nvPicPr>
          <p:cNvPr id="14" name="Picture 13" descr="File:CBS News.svg - Wikimedia Commons">
            <a:extLst>
              <a:ext uri="{FF2B5EF4-FFF2-40B4-BE49-F238E27FC236}">
                <a16:creationId xmlns:a16="http://schemas.microsoft.com/office/drawing/2014/main" id="{5A7DE2B0-223C-A356-529B-1E39FCDDE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5140" y="4762035"/>
            <a:ext cx="974720" cy="608986"/>
          </a:xfrm>
          <a:prstGeom prst="rect">
            <a:avLst/>
          </a:prstGeom>
        </p:spPr>
      </p:pic>
      <p:pic>
        <p:nvPicPr>
          <p:cNvPr id="15" name="Picture 14" descr="ESPN Logo and symbol, meaning, history, PNG, brand">
            <a:extLst>
              <a:ext uri="{FF2B5EF4-FFF2-40B4-BE49-F238E27FC236}">
                <a16:creationId xmlns:a16="http://schemas.microsoft.com/office/drawing/2014/main" id="{9D3360D3-50E7-6990-DF47-CA0EBCAD7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5785" y="4763839"/>
            <a:ext cx="1223754" cy="665220"/>
          </a:xfrm>
          <a:prstGeom prst="rect">
            <a:avLst/>
          </a:prstGeom>
        </p:spPr>
      </p:pic>
      <p:pic>
        <p:nvPicPr>
          <p:cNvPr id="16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6D75B070-CD7B-0232-D59C-119FFD5F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073" y="3126650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A2467E3-FAD8-86EC-48ED-8D2E72DA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34" y="3708053"/>
            <a:ext cx="1390273" cy="4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Yahoo Logo, symbol, meaning, history, PNG, brand">
            <a:extLst>
              <a:ext uri="{FF2B5EF4-FFF2-40B4-BE49-F238E27FC236}">
                <a16:creationId xmlns:a16="http://schemas.microsoft.com/office/drawing/2014/main" id="{49EC57A1-1A00-F939-353F-39D8903A7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91" y="156488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BC38221E-C733-104D-2326-4A066D909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8577055" y="2988436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USA-Today-logo | 100Reporters">
            <a:extLst>
              <a:ext uri="{FF2B5EF4-FFF2-40B4-BE49-F238E27FC236}">
                <a16:creationId xmlns:a16="http://schemas.microsoft.com/office/drawing/2014/main" id="{3F2C3EB9-C074-17C2-F768-4D7C71E9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2" b="18850"/>
          <a:stretch/>
        </p:blipFill>
        <p:spPr bwMode="auto">
          <a:xfrm>
            <a:off x="8616731" y="2163832"/>
            <a:ext cx="1413397" cy="6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4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63C5-D4F0-95A2-47B3-0DD3CB4D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53B5EF1-AFF3-1F6F-51DE-294603E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Online Video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7F5BC34-908D-134A-B588-051E6856DB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Video ads on websites and apps outside TV environments that deliver engaging storytelling with sight, sound, and motion, plus interactive capabilities unavailable in traditional video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36B26E-6F6F-6BD6-655B-3CC25DA37441}"/>
              </a:ext>
            </a:extLst>
          </p:cNvPr>
          <p:cNvSpPr txBox="1"/>
          <p:nvPr/>
        </p:nvSpPr>
        <p:spPr>
          <a:xfrm>
            <a:off x="1250447" y="2782820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Laptops, desktop computers, smartphones, tablets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Home office, Kitchen, Bedroom,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Sight and sound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Lifestyle utility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Educational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Entertainment-minded state of mind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A6FB13CA-E1AB-E9B3-89D8-D7EC6ECE4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32D6B-9C97-90FC-967A-9B95C6DD1AC1}"/>
              </a:ext>
            </a:extLst>
          </p:cNvPr>
          <p:cNvSpPr txBox="1"/>
          <p:nvPr/>
        </p:nvSpPr>
        <p:spPr>
          <a:xfrm>
            <a:off x="1833936" y="2031397"/>
            <a:ext cx="554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75% of US adults spend up two hours watching short-form digital video content each day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A1AD4-3ADD-B51C-0251-B432BE05B9B8}"/>
              </a:ext>
            </a:extLst>
          </p:cNvPr>
          <p:cNvSpPr txBox="1"/>
          <p:nvPr/>
        </p:nvSpPr>
        <p:spPr>
          <a:xfrm>
            <a:off x="2321959" y="6426329"/>
            <a:ext cx="2342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eMarketer 2024 Video Report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BCE613-57B7-A80C-68C9-8AF9B7A00654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533CE440-158B-417C-5B2B-F6D928846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149" y="335664"/>
            <a:ext cx="661788" cy="66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CF22D-D80E-43BB-80D4-C4C4AD34FCC5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A5D00E0E-AB31-F38B-DC56-BD1D31753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373" y="4467316"/>
            <a:ext cx="1452262" cy="410154"/>
          </a:xfrm>
          <a:prstGeom prst="rect">
            <a:avLst/>
          </a:prstGeom>
        </p:spPr>
      </p:pic>
      <p:pic>
        <p:nvPicPr>
          <p:cNvPr id="12" name="Picture 11" descr="File:HuffPost.svg - Wikipedia">
            <a:extLst>
              <a:ext uri="{FF2B5EF4-FFF2-40B4-BE49-F238E27FC236}">
                <a16:creationId xmlns:a16="http://schemas.microsoft.com/office/drawing/2014/main" id="{FF577C59-08CC-6F04-1C06-ADE3FE6C8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7369" y="1842420"/>
            <a:ext cx="1738002" cy="200264"/>
          </a:xfrm>
          <a:prstGeom prst="rect">
            <a:avLst/>
          </a:prstGeom>
        </p:spPr>
      </p:pic>
      <p:pic>
        <p:nvPicPr>
          <p:cNvPr id="14" name="Picture 13" descr="ESPN Logo and symbol, meaning, history, PNG, brand">
            <a:extLst>
              <a:ext uri="{FF2B5EF4-FFF2-40B4-BE49-F238E27FC236}">
                <a16:creationId xmlns:a16="http://schemas.microsoft.com/office/drawing/2014/main" id="{B84FEEA1-F157-B850-B03A-43F110EC5C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0174" y="1801578"/>
            <a:ext cx="1223754" cy="665220"/>
          </a:xfrm>
          <a:prstGeom prst="rect">
            <a:avLst/>
          </a:prstGeom>
        </p:spPr>
      </p:pic>
      <p:pic>
        <p:nvPicPr>
          <p:cNvPr id="3074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37B2DDBE-1D8A-B1A3-EB3C-82E98C9E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8" y="3486074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38A4EA-43A0-8516-64F2-E1CE615E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4569744"/>
            <a:ext cx="1338133" cy="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ahoo Logo, symbol, meaning, history, PNG, brand">
            <a:extLst>
              <a:ext uri="{FF2B5EF4-FFF2-40B4-BE49-F238E27FC236}">
                <a16:creationId xmlns:a16="http://schemas.microsoft.com/office/drawing/2014/main" id="{D4CE8A2F-255A-5958-473A-F59B0E1C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89" y="214106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754498F2-DD2F-F14A-4990-98BA2DE99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10013928" y="3810484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8823CE-E3EB-DB89-B0A5-39833440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3047466"/>
            <a:ext cx="1249829" cy="5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BC News - Wikipedia">
            <a:extLst>
              <a:ext uri="{FF2B5EF4-FFF2-40B4-BE49-F238E27FC236}">
                <a16:creationId xmlns:a16="http://schemas.microsoft.com/office/drawing/2014/main" id="{E448C771-216E-36C4-E3CB-E958120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56" y="2493674"/>
            <a:ext cx="951713" cy="7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4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8CBD7-C569-EC9A-5905-FB88875E7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334A2C-C4F1-5964-74EE-57C8663F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 err="1"/>
              <a:t>FreeTV</a:t>
            </a:r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2653C71-C7B5-B684-AC99-1ADD585047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Ads within free ad-supported streaming TV channels that deliver linear-style content to cost-conscious streamers, combining traditional TV's familiar experience with streaming's accessibility and targeting efficiency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0380CF-EED5-D1CB-1C55-D5BC4A1F8159}"/>
              </a:ext>
            </a:extLst>
          </p:cNvPr>
          <p:cNvSpPr txBox="1"/>
          <p:nvPr/>
        </p:nvSpPr>
        <p:spPr>
          <a:xfrm>
            <a:off x="1245741" y="3450692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TVs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tablets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laptops,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streaming devices (Roku, Fire TV, etc.)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1A1E24">
                  <a:lumMod val="75000"/>
                  <a:lumOff val="25000"/>
                </a:srgbClr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Family room, Master bedroom, Basement/media 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Familiar TV-like experience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Casual, relaxed viewing state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Ease of accessibility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mindset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099313A7-1CD8-1DD0-CD6F-0672FE34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1700" y="1964249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A54A7-8974-E3B6-048B-FF143F3EBBA9}"/>
              </a:ext>
            </a:extLst>
          </p:cNvPr>
          <p:cNvSpPr txBox="1"/>
          <p:nvPr/>
        </p:nvSpPr>
        <p:spPr>
          <a:xfrm>
            <a:off x="1833936" y="2031397"/>
            <a:ext cx="544016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viewer spends an average of 100 minutes per day watching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ad opportunity in the first half of 2024 was over 250% larger than both Netflix and Amazon Prime, and 40% larger than all premium streamers combined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D4BB-CA13-3C80-B401-D1559324239F}"/>
              </a:ext>
            </a:extLst>
          </p:cNvPr>
          <p:cNvSpPr txBox="1"/>
          <p:nvPr/>
        </p:nvSpPr>
        <p:spPr>
          <a:xfrm>
            <a:off x="2321959" y="6426329"/>
            <a:ext cx="5550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 2024 FAST Report, ASOTU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Webinar Finding Your Shoppers Using Free TV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1A595-FCBF-4544-22BB-4671BC93A017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86875887-80E8-9E21-C7F0-76CBF8E82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1" y="335643"/>
            <a:ext cx="716196" cy="716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D0DB2C-A29D-E610-F72A-0E29CD29207D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7F2795D-CA9A-CAD7-C3A0-0E1F06C08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956" y="2162411"/>
            <a:ext cx="1200421" cy="517717"/>
          </a:xfrm>
          <a:prstGeom prst="rect">
            <a:avLst/>
          </a:prstGeom>
        </p:spPr>
      </p:pic>
      <p:pic>
        <p:nvPicPr>
          <p:cNvPr id="14" name="Picture 13" descr="Introducing Roku TV">
            <a:extLst>
              <a:ext uri="{FF2B5EF4-FFF2-40B4-BE49-F238E27FC236}">
                <a16:creationId xmlns:a16="http://schemas.microsoft.com/office/drawing/2014/main" id="{3DAAAC4F-C2A2-BC9A-AE85-03E07C2D2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8142" y="4938202"/>
            <a:ext cx="1529374" cy="404381"/>
          </a:xfrm>
          <a:prstGeom prst="rect">
            <a:avLst/>
          </a:prstGeom>
        </p:spPr>
      </p:pic>
      <p:pic>
        <p:nvPicPr>
          <p:cNvPr id="4098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50E20939-8AFE-7536-F6C4-8BF078CAF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9157274" y="1813690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msung TV Plus – Stream Live TV for Free | Samsung US">
            <a:extLst>
              <a:ext uri="{FF2B5EF4-FFF2-40B4-BE49-F238E27FC236}">
                <a16:creationId xmlns:a16="http://schemas.microsoft.com/office/drawing/2014/main" id="{8CE891FB-5F28-28CE-4BAE-F0E0968C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82" y="3429000"/>
            <a:ext cx="1816589" cy="4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ZIO rolls out WatchFree+ | Advanced Television">
            <a:extLst>
              <a:ext uri="{FF2B5EF4-FFF2-40B4-BE49-F238E27FC236}">
                <a16:creationId xmlns:a16="http://schemas.microsoft.com/office/drawing/2014/main" id="{1F3130A0-DA9B-AF31-6EFE-09E05533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424" y="4157090"/>
            <a:ext cx="917174" cy="9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'lg channels' to launch on hotel tvs, enhancing guest experience">
            <a:extLst>
              <a:ext uri="{FF2B5EF4-FFF2-40B4-BE49-F238E27FC236}">
                <a16:creationId xmlns:a16="http://schemas.microsoft.com/office/drawing/2014/main" id="{5B4443E3-3B95-F43B-CC54-3F881D8C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23" y="2545332"/>
            <a:ext cx="1816589" cy="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F24246CB-51C3-B0C1-20A2-E4F978E8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56" y="4208212"/>
            <a:ext cx="917174" cy="43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Lights On with solid fill">
            <a:extLst>
              <a:ext uri="{FF2B5EF4-FFF2-40B4-BE49-F238E27FC236}">
                <a16:creationId xmlns:a16="http://schemas.microsoft.com/office/drawing/2014/main" id="{0E5B7A26-E5C4-21DE-661A-9183AEB71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1700" y="2531202"/>
            <a:ext cx="552236" cy="5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0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B71C-C423-A934-9597-B949BC72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BE4941-3BE3-BFD3-02F5-8C255322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ConnectedTV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3B0994B-0797-23F2-1660-F91FD91C13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Premium video ads within subscription-based streaming TV content that combine traditional TV's impact with digital targeting precision, reaching viewers of highly premium long-form content exclusively on television screens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F22C6-6B72-BF1C-4F79-D05BAC1F610B}"/>
              </a:ext>
            </a:extLst>
          </p:cNvPr>
          <p:cNvSpPr txBox="1"/>
          <p:nvPr/>
        </p:nvSpPr>
        <p:spPr>
          <a:xfrm>
            <a:off x="1245741" y="2859678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>
                <a:solidFill>
                  <a:schemeClr val="accent4"/>
                </a:solidFill>
                <a:latin typeface="Helvetica Neue" panose="02000503000000020004"/>
              </a:rPr>
              <a:t>Immersive Household Experience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Connection Points: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Smart TVs, gaming consoles, streaming devices (Roku, Fire TV, etc.)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Life Setting: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Living room, Family room, Master bedroom, Basement/media room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Engagement Drivers:  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Cinema-like immersion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Shared family viewing experience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Lean-back relaxation mindset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Premium content association with appointment-viewing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D419B251-0C62-F935-F7A8-55D2ACF1B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F2973-28EC-721A-3B14-ED7C1D4DF1AB}"/>
              </a:ext>
            </a:extLst>
          </p:cNvPr>
          <p:cNvSpPr txBox="1"/>
          <p:nvPr/>
        </p:nvSpPr>
        <p:spPr>
          <a:xfrm>
            <a:off x="1833936" y="2031397"/>
            <a:ext cx="5368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/>
              <a:t>The average CTV viewer spends an average of 122 minutes per day watching this streaming content</a:t>
            </a:r>
            <a:endParaRPr lang="en-US" sz="1600" b="1" i="1">
              <a:latin typeface="Helvetica Neue" panose="020005030000000200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C3BA7-ADE7-75E4-1F0D-2AFF31341990}"/>
              </a:ext>
            </a:extLst>
          </p:cNvPr>
          <p:cNvSpPr txBox="1"/>
          <p:nvPr/>
        </p:nvSpPr>
        <p:spPr>
          <a:xfrm>
            <a:off x="2321959" y="6426329"/>
            <a:ext cx="2280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panose="02000503000000020004"/>
              </a:rPr>
              <a:t>Sources:  </a:t>
            </a:r>
            <a:r>
              <a:rPr lang="en-US" sz="800" err="1">
                <a:latin typeface="Helvetica Neue" panose="02000503000000020004"/>
              </a:rPr>
              <a:t>Xumo</a:t>
            </a:r>
            <a:r>
              <a:rPr lang="en-US" sz="800">
                <a:latin typeface="Helvetica Neue" panose="02000503000000020004"/>
              </a:rPr>
              <a:t> 2024 FAST Report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03B085-2F6D-7A9D-9842-5FD1CD6AC36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elevision with solid fill">
            <a:extLst>
              <a:ext uri="{FF2B5EF4-FFF2-40B4-BE49-F238E27FC236}">
                <a16:creationId xmlns:a16="http://schemas.microsoft.com/office/drawing/2014/main" id="{BE57FCAB-45CA-3B1C-0B08-8E242722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625" y="299800"/>
            <a:ext cx="657548" cy="757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EBF46-9F94-E98C-A7F2-96677D4BFC50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chemeClr val="accent4"/>
                </a:solidFill>
                <a:latin typeface="Helvetica Neue" panose="02000503000000020004"/>
              </a:rPr>
              <a:t>Publisher Library Sample</a:t>
            </a:r>
          </a:p>
        </p:txBody>
      </p:sp>
      <p:pic>
        <p:nvPicPr>
          <p:cNvPr id="11" name="Picture 10" descr="Hulu icon PNG and SVG Vector Free Download">
            <a:extLst>
              <a:ext uri="{FF2B5EF4-FFF2-40B4-BE49-F238E27FC236}">
                <a16:creationId xmlns:a16="http://schemas.microsoft.com/office/drawing/2014/main" id="{11C14A23-77A4-2770-2C42-2D85AC63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450" y="1777024"/>
            <a:ext cx="990177" cy="974645"/>
          </a:xfrm>
          <a:prstGeom prst="rect">
            <a:avLst/>
          </a:prstGeom>
        </p:spPr>
      </p:pic>
      <p:pic>
        <p:nvPicPr>
          <p:cNvPr id="12" name="Picture 11" descr="ABC logo">
            <a:extLst>
              <a:ext uri="{FF2B5EF4-FFF2-40B4-BE49-F238E27FC236}">
                <a16:creationId xmlns:a16="http://schemas.microsoft.com/office/drawing/2014/main" id="{27EBD023-BD53-2156-983F-489D74AC3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6114" y="2868558"/>
            <a:ext cx="1593601" cy="859476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672ADA-3925-7B1F-0BEE-E4B926531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7023" y="4301708"/>
            <a:ext cx="1474780" cy="636043"/>
          </a:xfrm>
          <a:prstGeom prst="rect">
            <a:avLst/>
          </a:prstGeom>
        </p:spPr>
      </p:pic>
      <p:pic>
        <p:nvPicPr>
          <p:cNvPr id="14" name="Picture 13" descr="New Disney Plus logo: Disney unveils its new streaming ...">
            <a:extLst>
              <a:ext uri="{FF2B5EF4-FFF2-40B4-BE49-F238E27FC236}">
                <a16:creationId xmlns:a16="http://schemas.microsoft.com/office/drawing/2014/main" id="{59DD72C7-3516-C5BE-0757-17335AAC8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6366" y="3039585"/>
            <a:ext cx="1314022" cy="688449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85B2022-D1BE-7DCF-2E18-74BD92A7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44" y="4078276"/>
            <a:ext cx="819299" cy="8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7840854-F4E5-0EBB-71C9-6A380D8D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81" y="1763241"/>
            <a:ext cx="1419403" cy="8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MC Logo and symbol, meaning, history, PNG, brand">
            <a:extLst>
              <a:ext uri="{FF2B5EF4-FFF2-40B4-BE49-F238E27FC236}">
                <a16:creationId xmlns:a16="http://schemas.microsoft.com/office/drawing/2014/main" id="{3A05ABB2-F588-9D70-7A6F-16575BF2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15" y="5185793"/>
            <a:ext cx="1256795" cy="7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154FA398-9088-30DD-8060-673D0A925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8891521" y="5228564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2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61920"/>
      </a:dk1>
      <a:lt1>
        <a:srgbClr val="FFFFFF"/>
      </a:lt1>
      <a:dk2>
        <a:srgbClr val="C5A754"/>
      </a:dk2>
      <a:lt2>
        <a:srgbClr val="E8E8E8"/>
      </a:lt2>
      <a:accent1>
        <a:srgbClr val="0056EB"/>
      </a:accent1>
      <a:accent2>
        <a:srgbClr val="FE4500"/>
      </a:accent2>
      <a:accent3>
        <a:srgbClr val="F4F1EC"/>
      </a:accent3>
      <a:accent4>
        <a:srgbClr val="000000"/>
      </a:accent4>
      <a:accent5>
        <a:srgbClr val="03889C"/>
      </a:accent5>
      <a:accent6>
        <a:srgbClr val="000000"/>
      </a:accent6>
      <a:hlink>
        <a:srgbClr val="FE4500"/>
      </a:hlink>
      <a:folHlink>
        <a:srgbClr val="FE45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c9cd43-71d2-42aa-9f53-16ba154810bf">
      <Terms xmlns="http://schemas.microsoft.com/office/infopath/2007/PartnerControls"/>
    </lcf76f155ced4ddcb4097134ff3c332f>
    <TaxCatchAll xmlns="1a63e8af-6b01-4562-89a5-b4fa7b41e93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664CC0ACB45543BE53B02CCF154AA9" ma:contentTypeVersion="16" ma:contentTypeDescription="Create a new document." ma:contentTypeScope="" ma:versionID="9196b417c31fa024c11d62f9f8fc4cd7">
  <xsd:schema xmlns:xsd="http://www.w3.org/2001/XMLSchema" xmlns:xs="http://www.w3.org/2001/XMLSchema" xmlns:p="http://schemas.microsoft.com/office/2006/metadata/properties" xmlns:ns1="http://schemas.microsoft.com/sharepoint/v3" xmlns:ns2="2ec9cd43-71d2-42aa-9f53-16ba154810bf" xmlns:ns3="1a63e8af-6b01-4562-89a5-b4fa7b41e93a" targetNamespace="http://schemas.microsoft.com/office/2006/metadata/properties" ma:root="true" ma:fieldsID="a9b647f7e143aa386b16903715e7c0be" ns1:_="" ns2:_="" ns3:_="">
    <xsd:import namespace="http://schemas.microsoft.com/sharepoint/v3"/>
    <xsd:import namespace="2ec9cd43-71d2-42aa-9f53-16ba154810bf"/>
    <xsd:import namespace="1a63e8af-6b01-4562-89a5-b4fa7b41e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9cd43-71d2-42aa-9f53-16ba15481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bca267-065f-4e9d-a2b4-ef5e218161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3e8af-6b01-4562-89a5-b4fa7b41e93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27e667-9e51-43d1-a9bb-771799ef7aab}" ma:internalName="TaxCatchAll" ma:showField="CatchAllData" ma:web="1a63e8af-6b01-4562-89a5-b4fa7b41e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E73ACF-09CB-414F-8B24-0736884FD8D7}">
  <ds:schemaRefs>
    <ds:schemaRef ds:uri="1968cb53-46a9-4117-bd13-8e877aa504a3"/>
    <ds:schemaRef ds:uri="1a63e8af-6b01-4562-89a5-b4fa7b41e93a"/>
    <ds:schemaRef ds:uri="2ec9cd43-71d2-42aa-9f53-16ba154810bf"/>
    <ds:schemaRef ds:uri="84df0ec3-0a12-4b43-9df1-00c026216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50C579-3D1A-47B0-B8B2-1AED6B087B21}">
  <ds:schemaRefs>
    <ds:schemaRef ds:uri="1a63e8af-6b01-4562-89a5-b4fa7b41e93a"/>
    <ds:schemaRef ds:uri="2ec9cd43-71d2-42aa-9f53-16ba154810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E873C7-726E-4EAE-91A8-6D64EB1EF06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4c5e14f-e80a-4b69-bf97-63c3609bd020}" enabled="0" method="" siteId="{24c5e14f-e80a-4b69-bf97-63c3609bd0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9548</TotalTime>
  <Words>739</Words>
  <Application>Microsoft Office PowerPoint</Application>
  <PresentationFormat>Widescreen</PresentationFormat>
  <Paragraphs>110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SmartMail</vt:lpstr>
      <vt:lpstr>PowerPoint Presentation</vt:lpstr>
      <vt:lpstr>Display</vt:lpstr>
      <vt:lpstr>Online Video</vt:lpstr>
      <vt:lpstr>FreeTV</vt:lpstr>
      <vt:lpstr>ConnectedTV</vt:lpstr>
    </vt:vector>
  </TitlesOfParts>
  <Manager>Laura Lamattina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Nexstar Upfront Presentation</dc:title>
  <dc:subject/>
  <dc:creator>Sandra Kwon</dc:creator>
  <cp:keywords/>
  <dc:description/>
  <cp:lastModifiedBy>Sophie Bangs</cp:lastModifiedBy>
  <cp:revision>51</cp:revision>
  <dcterms:created xsi:type="dcterms:W3CDTF">2025-02-19T23:29:23Z</dcterms:created>
  <dcterms:modified xsi:type="dcterms:W3CDTF">2025-11-07T18:04:10Z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4d9da4-fe0d-41ed-9e5c-09814f1447dd_Enabled">
    <vt:lpwstr>true</vt:lpwstr>
  </property>
  <property fmtid="{D5CDD505-2E9C-101B-9397-08002B2CF9AE}" pid="3" name="MSIP_Label_6e4d9da4-fe0d-41ed-9e5c-09814f1447dd_SetDate">
    <vt:lpwstr>2025-04-22T19:03:04Z</vt:lpwstr>
  </property>
  <property fmtid="{D5CDD505-2E9C-101B-9397-08002B2CF9AE}" pid="4" name="MSIP_Label_6e4d9da4-fe0d-41ed-9e5c-09814f1447dd_Method">
    <vt:lpwstr>Privileged</vt:lpwstr>
  </property>
  <property fmtid="{D5CDD505-2E9C-101B-9397-08002B2CF9AE}" pid="5" name="MSIP_Label_6e4d9da4-fe0d-41ed-9e5c-09814f1447dd_Name">
    <vt:lpwstr>6e4d9da4-fe0d-41ed-9e5c-09814f1447dd</vt:lpwstr>
  </property>
  <property fmtid="{D5CDD505-2E9C-101B-9397-08002B2CF9AE}" pid="6" name="MSIP_Label_6e4d9da4-fe0d-41ed-9e5c-09814f1447dd_SiteId">
    <vt:lpwstr>9e5488e2-e838-44f6-886c-c7608242767e</vt:lpwstr>
  </property>
  <property fmtid="{D5CDD505-2E9C-101B-9397-08002B2CF9AE}" pid="7" name="MSIP_Label_6e4d9da4-fe0d-41ed-9e5c-09814f1447dd_ActionId">
    <vt:lpwstr>6bd97d55-2319-4bc7-a3fc-bca343542de0</vt:lpwstr>
  </property>
  <property fmtid="{D5CDD505-2E9C-101B-9397-08002B2CF9AE}" pid="8" name="MSIP_Label_6e4d9da4-fe0d-41ed-9e5c-09814f1447dd_ContentBits">
    <vt:lpwstr>0</vt:lpwstr>
  </property>
  <property fmtid="{D5CDD505-2E9C-101B-9397-08002B2CF9AE}" pid="9" name="MSIP_Label_6e4d9da4-fe0d-41ed-9e5c-09814f1447dd_Tag">
    <vt:lpwstr>50, 0, 1, 1</vt:lpwstr>
  </property>
  <property fmtid="{D5CDD505-2E9C-101B-9397-08002B2CF9AE}" pid="10" name="ContentTypeId">
    <vt:lpwstr>0x010100CB664CC0ACB45543BE53B02CCF154AA9</vt:lpwstr>
  </property>
  <property fmtid="{D5CDD505-2E9C-101B-9397-08002B2CF9AE}" pid="11" name="MediaServiceImageTags">
    <vt:lpwstr/>
  </property>
</Properties>
</file>