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147482566" r:id="rId5"/>
    <p:sldId id="2147482567" r:id="rId6"/>
    <p:sldId id="2147482591" r:id="rId7"/>
    <p:sldId id="2147482600" r:id="rId8"/>
    <p:sldId id="2147482601" r:id="rId9"/>
    <p:sldId id="2147482602" r:id="rId10"/>
    <p:sldId id="2147482580" r:id="rId11"/>
    <p:sldId id="2147482582" r:id="rId12"/>
    <p:sldId id="2147482581" r:id="rId13"/>
    <p:sldId id="2147482583" r:id="rId14"/>
    <p:sldId id="2147482584" r:id="rId15"/>
    <p:sldId id="2147468510" r:id="rId16"/>
    <p:sldId id="2147473371" r:id="rId17"/>
    <p:sldId id="2147473369" r:id="rId18"/>
    <p:sldId id="2147482599" r:id="rId19"/>
    <p:sldId id="2147473372" r:id="rId20"/>
    <p:sldId id="2147473373" r:id="rId21"/>
    <p:sldId id="2147473374" r:id="rId22"/>
    <p:sldId id="21474745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>
                <a:effectLst/>
                <a:latin typeface="Helvetica"/>
                <a:cs typeface="Helvetica"/>
              </a:rPr>
              <a:t>Nexstar has partnered with Fullthrottle.ai</a:t>
            </a:r>
          </a:p>
          <a:p>
            <a:endParaRPr lang="en-US" i="1"/>
          </a:p>
          <a:p>
            <a:r>
              <a:rPr lang="en-US" i="1"/>
              <a:t>Ask about: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10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 # of monthly </a:t>
            </a:r>
            <a:r>
              <a:rPr lang="en-US" sz="1800" i="1" kern="100" err="1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uniques</a:t>
            </a:r>
            <a:r>
              <a:rPr lang="en-US" sz="1800" i="1" kern="10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/new site visitors</a:t>
            </a:r>
          </a:p>
          <a:p>
            <a:r>
              <a:rPr lang="en-US" i="1"/>
              <a:t>Goals/challenges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View at the household level or expand for a neighborhood, city, region, or national view of your potential customers.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72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76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1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83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62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3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56D4-72BF-0A7B-3405-9EC341EC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5AB7C-FE76-7A43-6D73-A87F57318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FA8F48-52B8-BF77-BB0D-913E8592F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ED715-9304-FCF1-4997-8684756F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sng"/>
              <a:t>When does your business begin the sales process? (Talk track)</a:t>
            </a:r>
          </a:p>
          <a:p>
            <a:endParaRPr lang="en-US"/>
          </a:p>
          <a:p>
            <a:r>
              <a:rPr lang="en-US"/>
              <a:t>Your sales team is available to connect with customers when they visit your store or complete an online form.</a:t>
            </a:r>
          </a:p>
          <a:p>
            <a:endParaRPr lang="en-US"/>
          </a:p>
          <a:p>
            <a:r>
              <a:rPr lang="en-US"/>
              <a:t>Most businesses have limited or no capability to connect with customers who visit their website but don’t make contact.</a:t>
            </a:r>
          </a:p>
          <a:p>
            <a:pPr>
              <a:buNone/>
            </a:pPr>
            <a:endParaRPr lang="en-US" b="1" i="1"/>
          </a:p>
          <a:p>
            <a:pPr>
              <a:buNone/>
            </a:pPr>
            <a:endParaRPr lang="en-US" b="1" i="1"/>
          </a:p>
          <a:p>
            <a:pPr>
              <a:buNone/>
            </a:pPr>
            <a:r>
              <a:rPr lang="en-US" b="1" i="1"/>
              <a:t>Industry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/>
              <a:t>Auto dealers face </a:t>
            </a:r>
            <a:r>
              <a:rPr lang="en-US" b="1" i="1"/>
              <a:t>intense local competition</a:t>
            </a:r>
            <a:r>
              <a:rPr lang="en-US" i="1"/>
              <a:t> – dealerships just blocks apart.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/>
              <a:t>Traditional lead capture (form fills) only identifies </a:t>
            </a:r>
            <a:r>
              <a:rPr lang="en-US" b="1" i="1"/>
              <a:t>~5% of website visitors</a:t>
            </a:r>
            <a:r>
              <a:rPr lang="en-US" i="1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1"/>
              <a:t>95% of visitors remain anonymous</a:t>
            </a:r>
            <a:r>
              <a:rPr lang="en-US" i="1"/>
              <a:t>, representing lost opportunity.</a:t>
            </a:r>
          </a:p>
          <a:p>
            <a:endParaRPr lang="en-US" i="1"/>
          </a:p>
          <a:p>
            <a:endParaRPr lang="en-US"/>
          </a:p>
          <a:p>
            <a:r>
              <a:rPr lang="en-US"/>
              <a:t>On average 2% to 5% of website visitors fill out a form or contact the business. This means that 95% or more of your website visitors will never connect with your sales team. </a:t>
            </a:r>
          </a:p>
          <a:p>
            <a:endParaRPr lang="en-US"/>
          </a:p>
          <a:p>
            <a:r>
              <a:rPr lang="en-US"/>
              <a:t>Our Incremental first party data system can capture and market to the 95% to 98% of your customers who don’t connect with you directly. This improves your chances of converting customers most likely to purchase from your company.</a:t>
            </a:r>
          </a:p>
          <a:p>
            <a:endParaRPr lang="en-US" i="1" u="sng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capture user data based on opt-in location information.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target at the household level across devices. This adds frequency and loops in family decision influencers.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 targeted ads through digital, direct mail, and video media to qualified people in the household across all their devices that are standing in your virtual showroom. </a:t>
            </a:r>
            <a:endParaRPr lang="en-US"/>
          </a:p>
          <a:p>
            <a:endParaRPr lang="en-US"/>
          </a:p>
          <a:p>
            <a:r>
              <a:rPr lang="en-US"/>
              <a:t>We use AI to target your most active shoppers and deliver ads to customers most likely to do business with your company.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7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9EB9-C90C-239D-5A74-8B83ADA1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95EF3-93C6-4715-3BF2-345AFEC1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D48AF-8E33-7765-F41A-DF4D77043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D53F8-5E63-2A9D-721F-42831A1E2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Audience Activator, you get access to a platform that details: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Web traffic and marketing 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Conversion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Much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Conversion data (measurement) is clear and simple to follow so you know how your campaign is working.</a:t>
            </a:r>
          </a:p>
          <a:p>
            <a:endParaRPr lang="en-US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6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Your platform will detail audience segments and customer journeys.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provide fully-transparent and segmented household data.</a:t>
            </a:r>
          </a:p>
          <a:p>
            <a:endParaRPr lang="en-US"/>
          </a:p>
          <a:p>
            <a:r>
              <a:rPr lang="en-US"/>
              <a:t>The latest visit sources provides a full-funnel view of potential/current customers.</a:t>
            </a:r>
          </a:p>
          <a:p>
            <a:endParaRPr lang="en-US"/>
          </a:p>
          <a:p>
            <a:r>
              <a:rPr lang="en-US"/>
              <a:t>Our AI tracks user engagement and categorizes your leads based on propensity to buy.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0E62-8877-A61D-8870-39D7E478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D00C-F1A7-2200-5584-360CD9771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2C8059-0547-50BB-87E6-F5C763901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22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10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21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678" r:id="rId71"/>
    <p:sldLayoutId id="2147483701" r:id="rId72"/>
    <p:sldLayoutId id="2147483729" r:id="rId73"/>
    <p:sldLayoutId id="2147483730" r:id="rId7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sv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svg"/><Relationship Id="rId11" Type="http://schemas.openxmlformats.org/officeDocument/2006/relationships/image" Target="../media/image62.png"/><Relationship Id="rId5" Type="http://schemas.openxmlformats.org/officeDocument/2006/relationships/image" Target="../media/image51.png"/><Relationship Id="rId15" Type="http://schemas.openxmlformats.org/officeDocument/2006/relationships/image" Target="../media/image73.png"/><Relationship Id="rId10" Type="http://schemas.openxmlformats.org/officeDocument/2006/relationships/image" Target="../media/image61.png"/><Relationship Id="rId4" Type="http://schemas.openxmlformats.org/officeDocument/2006/relationships/image" Target="../media/image56.svg"/><Relationship Id="rId9" Type="http://schemas.openxmlformats.org/officeDocument/2006/relationships/image" Target="../media/image60.jpe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5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svg"/><Relationship Id="rId11" Type="http://schemas.openxmlformats.org/officeDocument/2006/relationships/image" Target="../media/image78.png"/><Relationship Id="rId5" Type="http://schemas.openxmlformats.org/officeDocument/2006/relationships/image" Target="../media/image43.png"/><Relationship Id="rId10" Type="http://schemas.openxmlformats.org/officeDocument/2006/relationships/image" Target="../media/image77.png"/><Relationship Id="rId4" Type="http://schemas.openxmlformats.org/officeDocument/2006/relationships/image" Target="../media/image56.sv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55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4.svg"/><Relationship Id="rId11" Type="http://schemas.openxmlformats.org/officeDocument/2006/relationships/image" Target="../media/image84.png"/><Relationship Id="rId5" Type="http://schemas.openxmlformats.org/officeDocument/2006/relationships/image" Target="../media/image53.png"/><Relationship Id="rId15" Type="http://schemas.openxmlformats.org/officeDocument/2006/relationships/image" Target="../media/image87.png"/><Relationship Id="rId10" Type="http://schemas.openxmlformats.org/officeDocument/2006/relationships/image" Target="../media/image83.jpeg"/><Relationship Id="rId4" Type="http://schemas.openxmlformats.org/officeDocument/2006/relationships/image" Target="../media/image56.svg"/><Relationship Id="rId9" Type="http://schemas.openxmlformats.org/officeDocument/2006/relationships/image" Target="../media/image74.png"/><Relationship Id="rId1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9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ookie-script.com/blog/how-to-improve-cookie-banner-acceptance-rate#:~:text=The%20average%20cookie%20banner%20acceptance%20rate%20is%2031%25%2C%20But%20it,and%20depends%20on%20the%20websi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emf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BB08BE0-B8FB-0D90-E595-90CAC22C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56" r="3656"/>
          <a:stretch/>
        </p:blipFill>
        <p:spPr bwMode="auto">
          <a:xfrm>
            <a:off x="5432992" y="284470"/>
            <a:ext cx="6759008" cy="65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1887ADE7-11A4-AE02-1F0E-470651DAF35D}"/>
              </a:ext>
            </a:extLst>
          </p:cNvPr>
          <p:cNvSpPr txBox="1"/>
          <p:nvPr/>
        </p:nvSpPr>
        <p:spPr>
          <a:xfrm>
            <a:off x="558679" y="2276650"/>
            <a:ext cx="4526523" cy="12945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Audience Activator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472FDD7C-B4A2-9E56-AC84-D32B43EE4B1A}"/>
              </a:ext>
            </a:extLst>
          </p:cNvPr>
          <p:cNvSpPr txBox="1"/>
          <p:nvPr/>
        </p:nvSpPr>
        <p:spPr>
          <a:xfrm>
            <a:off x="578714" y="3553811"/>
            <a:ext cx="4375671" cy="319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095E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POWERED BY FULLTHROTTLE.AI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65189-8C43-6E95-9986-AF13A7A49F0D}"/>
              </a:ext>
            </a:extLst>
          </p:cNvPr>
          <p:cNvSpPr txBox="1"/>
          <p:nvPr/>
        </p:nvSpPr>
        <p:spPr>
          <a:xfrm>
            <a:off x="558679" y="4039468"/>
            <a:ext cx="4091184" cy="57772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000" b="1">
                <a:latin typeface="Poppins Black" pitchFamily="2" charset="77"/>
                <a:cs typeface="Poppins Black" pitchFamily="2" charset="77"/>
              </a:rPr>
              <a:t>CONVERTING YOUR AUDIENCE</a:t>
            </a:r>
          </a:p>
        </p:txBody>
      </p:sp>
    </p:spTree>
    <p:extLst>
      <p:ext uri="{BB962C8B-B14F-4D97-AF65-F5344CB8AC3E}">
        <p14:creationId xmlns:p14="http://schemas.microsoft.com/office/powerpoint/2010/main" val="217801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94021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Household Level Data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B203A7-641A-89AE-F9F7-BDBFBFE472D6}"/>
              </a:ext>
            </a:extLst>
          </p:cNvPr>
          <p:cNvGrpSpPr/>
          <p:nvPr/>
        </p:nvGrpSpPr>
        <p:grpSpPr>
          <a:xfrm>
            <a:off x="1263518" y="1367194"/>
            <a:ext cx="9664963" cy="5150202"/>
            <a:chOff x="521028" y="988854"/>
            <a:chExt cx="10224502" cy="5448365"/>
          </a:xfrm>
        </p:grpSpPr>
        <p:pic>
          <p:nvPicPr>
            <p:cNvPr id="4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71D18FB-44B8-6F77-51F6-66758DB98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3" t="9292" r="-228" b="221"/>
            <a:stretch/>
          </p:blipFill>
          <p:spPr>
            <a:xfrm>
              <a:off x="521028" y="1504242"/>
              <a:ext cx="10224502" cy="493297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2DB8BA-9B0C-B20C-3700-6C5CACAFB189}"/>
                </a:ext>
              </a:extLst>
            </p:cNvPr>
            <p:cNvSpPr/>
            <p:nvPr/>
          </p:nvSpPr>
          <p:spPr>
            <a:xfrm>
              <a:off x="3686244" y="2283890"/>
              <a:ext cx="1594576" cy="415332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E30E59F-F6ED-1F48-1EB6-688E1F0C4E90}"/>
                </a:ext>
              </a:extLst>
            </p:cNvPr>
            <p:cNvCxnSpPr/>
            <p:nvPr/>
          </p:nvCxnSpPr>
          <p:spPr>
            <a:xfrm>
              <a:off x="2900076" y="2678468"/>
              <a:ext cx="715528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A0B018-57CA-AE91-0DB2-DB837C8430D3}"/>
                </a:ext>
              </a:extLst>
            </p:cNvPr>
            <p:cNvCxnSpPr>
              <a:cxnSpLocks/>
            </p:cNvCxnSpPr>
            <p:nvPr/>
          </p:nvCxnSpPr>
          <p:spPr>
            <a:xfrm>
              <a:off x="2900076" y="1504242"/>
              <a:ext cx="0" cy="117422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CB3CCF-CA4E-4B81-D380-9E2F41723A43}"/>
                </a:ext>
              </a:extLst>
            </p:cNvPr>
            <p:cNvSpPr txBox="1"/>
            <p:nvPr/>
          </p:nvSpPr>
          <p:spPr>
            <a:xfrm>
              <a:off x="1744507" y="1034666"/>
              <a:ext cx="2715218" cy="4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Influence – what brought them, when they came, date opted in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FCB06-FF20-00E7-1079-0A76E2A0C68C}"/>
                </a:ext>
              </a:extLst>
            </p:cNvPr>
            <p:cNvSpPr/>
            <p:nvPr/>
          </p:nvSpPr>
          <p:spPr>
            <a:xfrm>
              <a:off x="7564449" y="1903930"/>
              <a:ext cx="1747495" cy="37995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D994B6-61CC-9210-B347-5BB58C2F1BD0}"/>
                </a:ext>
              </a:extLst>
            </p:cNvPr>
            <p:cNvCxnSpPr>
              <a:cxnSpLocks/>
            </p:cNvCxnSpPr>
            <p:nvPr/>
          </p:nvCxnSpPr>
          <p:spPr>
            <a:xfrm>
              <a:off x="8457586" y="1365310"/>
              <a:ext cx="0" cy="4839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B4E74F-16AB-E84D-DD65-67761BCDB8C5}"/>
                </a:ext>
              </a:extLst>
            </p:cNvPr>
            <p:cNvSpPr txBox="1"/>
            <p:nvPr/>
          </p:nvSpPr>
          <p:spPr>
            <a:xfrm>
              <a:off x="7305499" y="988854"/>
              <a:ext cx="1747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Unique data points for predictability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32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2" y="940211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Map Views &amp; Journey Segments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9F4A6D-3BA4-D244-266F-DC80A91C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590870"/>
            <a:ext cx="11520360" cy="47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2544A1F-6240-AA31-F68A-F0088F3921FA}"/>
              </a:ext>
            </a:extLst>
          </p:cNvPr>
          <p:cNvGrpSpPr/>
          <p:nvPr/>
        </p:nvGrpSpPr>
        <p:grpSpPr>
          <a:xfrm>
            <a:off x="9996231" y="2904483"/>
            <a:ext cx="883577" cy="1173241"/>
            <a:chOff x="9996231" y="2904483"/>
            <a:chExt cx="883577" cy="1173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AFE97-08E0-F75F-3C97-56AFBA3DC416}"/>
                </a:ext>
              </a:extLst>
            </p:cNvPr>
            <p:cNvSpPr/>
            <p:nvPr/>
          </p:nvSpPr>
          <p:spPr>
            <a:xfrm>
              <a:off x="9996231" y="2904483"/>
              <a:ext cx="883577" cy="88357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0F032-4872-5258-69D4-7E063192B462}"/>
                </a:ext>
              </a:extLst>
            </p:cNvPr>
            <p:cNvSpPr txBox="1"/>
            <p:nvPr/>
          </p:nvSpPr>
          <p:spPr>
            <a:xfrm>
              <a:off x="9996231" y="3816114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FreeTV</a:t>
              </a: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19" name="Graphic 18" descr="Monitor with solid fill">
            <a:extLst>
              <a:ext uri="{FF2B5EF4-FFF2-40B4-BE49-F238E27FC236}">
                <a16:creationId xmlns:a16="http://schemas.microsoft.com/office/drawing/2014/main" id="{5A318C62-380C-F2B9-81F8-32AAB9128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9921" y="3005082"/>
            <a:ext cx="716196" cy="716196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102802" y="4331452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133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4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756A0-21DB-45F5-DA93-6E2288FF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789" y="726392"/>
            <a:ext cx="5726103" cy="2188236"/>
          </a:xfrm>
          <a:prstGeom prst="rect">
            <a:avLst/>
          </a:prstGeom>
          <a:ln w="12700">
            <a:noFill/>
          </a:ln>
          <a:effectLst>
            <a:outerShdw blurRad="247415" dist="157162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BC79C-A42A-F385-7E75-3C109B3C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671" y="3187202"/>
            <a:ext cx="5770749" cy="3087381"/>
          </a:xfrm>
          <a:prstGeom prst="rect">
            <a:avLst/>
          </a:prstGeom>
          <a:ln>
            <a:noFill/>
          </a:ln>
          <a:effectLst>
            <a:outerShdw blurRad="205905" dist="166780" dir="2700000" algn="tl" rotWithShape="0">
              <a:prstClr val="black">
                <a:alpha val="32000"/>
              </a:prstClr>
            </a:outerShdw>
          </a:effectLst>
        </p:spPr>
      </p:pic>
      <p:sp>
        <p:nvSpPr>
          <p:cNvPr id="5" name="Header">
            <a:extLst>
              <a:ext uri="{FF2B5EF4-FFF2-40B4-BE49-F238E27FC236}">
                <a16:creationId xmlns:a16="http://schemas.microsoft.com/office/drawing/2014/main" id="{25E44B13-AA50-4FD0-321D-916D8C436416}"/>
              </a:ext>
            </a:extLst>
          </p:cNvPr>
          <p:cNvSpPr txBox="1"/>
          <p:nvPr/>
        </p:nvSpPr>
        <p:spPr>
          <a:xfrm>
            <a:off x="335663" y="1091757"/>
            <a:ext cx="4027863" cy="57861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Smart Mail</a:t>
            </a: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Target High Priority Prospects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AI technology is already tracking your website visitor’s buyer journey—now, it can send mail to customers closer to purchase.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enables you to hit the best households every day and maximize your direct mail strategies throughout the month.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AI-Driven direct mail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) is designed to target high-priority household prospects every 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prioritizes bottom-funnel site visitors, eliminating bounced prospects, increasing efficiencies.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039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BD7-C569-EC9A-5905-FB88875E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334A2C-C4F1-5964-74EE-57C8663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 err="1"/>
              <a:t>FreeTV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2653C71-C7B5-B684-AC99-1ADD585047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Ads within free ad-supported streaming TV channels that deliver linear-style content to cost-conscious streamers, combining traditional TV's familiar experience with streaming's accessibility and targeting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380CF-EED5-D1CB-1C55-D5BC4A1F8159}"/>
              </a:ext>
            </a:extLst>
          </p:cNvPr>
          <p:cNvSpPr txBox="1"/>
          <p:nvPr/>
        </p:nvSpPr>
        <p:spPr>
          <a:xfrm>
            <a:off x="1245741" y="3450692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TVs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tablets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laptops,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streaming devices (Roku, Fire TV, etc.)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E24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Family room, Master bedroom, Basement/media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Familiar TV-like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Casual, relaxed viewing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Ease of accessibility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mindset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99313A7-1CD8-1DD0-CD6F-0672FE34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1964249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A54A7-8974-E3B6-048B-FF143F3EBBA9}"/>
              </a:ext>
            </a:extLst>
          </p:cNvPr>
          <p:cNvSpPr txBox="1"/>
          <p:nvPr/>
        </p:nvSpPr>
        <p:spPr>
          <a:xfrm>
            <a:off x="1833936" y="2031397"/>
            <a:ext cx="54401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viewer spends an average of 100 minutes per day watching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 opportunity in the first half of 2024 was over 250% larger than both Netflix and Amazon Prime, and 40% larger than all premium streamers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D4BB-CA13-3C80-B401-D1559324239F}"/>
              </a:ext>
            </a:extLst>
          </p:cNvPr>
          <p:cNvSpPr txBox="1"/>
          <p:nvPr/>
        </p:nvSpPr>
        <p:spPr>
          <a:xfrm>
            <a:off x="2321959" y="6426329"/>
            <a:ext cx="5550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2024 FAST Report, ASOTU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Webinar Finding Your Shoppers Using Free TV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1A595-FCBF-4544-22BB-4671BC93A017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86875887-80E8-9E21-C7F0-76CBF8E8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1" y="335643"/>
            <a:ext cx="716196" cy="71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0DB2C-A29D-E610-F72A-0E29CD29207D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F2795D-CA9A-CAD7-C3A0-0E1F06C08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956" y="2162411"/>
            <a:ext cx="1200421" cy="517717"/>
          </a:xfrm>
          <a:prstGeom prst="rect">
            <a:avLst/>
          </a:prstGeom>
        </p:spPr>
      </p:pic>
      <p:pic>
        <p:nvPicPr>
          <p:cNvPr id="14" name="Picture 13" descr="Introducing Roku TV">
            <a:extLst>
              <a:ext uri="{FF2B5EF4-FFF2-40B4-BE49-F238E27FC236}">
                <a16:creationId xmlns:a16="http://schemas.microsoft.com/office/drawing/2014/main" id="{3DAAAC4F-C2A2-BC9A-AE85-03E07C2D2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8142" y="4938202"/>
            <a:ext cx="1529374" cy="404381"/>
          </a:xfrm>
          <a:prstGeom prst="rect">
            <a:avLst/>
          </a:prstGeom>
        </p:spPr>
      </p:pic>
      <p:pic>
        <p:nvPicPr>
          <p:cNvPr id="4098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50E20939-8AFE-7536-F6C4-8BF078CAF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9157274" y="1813690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TV Plus – Stream Live TV for Free | Samsung US">
            <a:extLst>
              <a:ext uri="{FF2B5EF4-FFF2-40B4-BE49-F238E27FC236}">
                <a16:creationId xmlns:a16="http://schemas.microsoft.com/office/drawing/2014/main" id="{8CE891FB-5F28-28CE-4BAE-F0E0968C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82" y="3429000"/>
            <a:ext cx="1816589" cy="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ZIO rolls out WatchFree+ | Advanced Television">
            <a:extLst>
              <a:ext uri="{FF2B5EF4-FFF2-40B4-BE49-F238E27FC236}">
                <a16:creationId xmlns:a16="http://schemas.microsoft.com/office/drawing/2014/main" id="{1F3130A0-DA9B-AF31-6EFE-09E05533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24" y="4157090"/>
            <a:ext cx="917174" cy="9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'lg channels' to launch on hotel tvs, enhancing guest experience">
            <a:extLst>
              <a:ext uri="{FF2B5EF4-FFF2-40B4-BE49-F238E27FC236}">
                <a16:creationId xmlns:a16="http://schemas.microsoft.com/office/drawing/2014/main" id="{5B4443E3-3B95-F43B-CC54-3F881D8C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3" y="2545332"/>
            <a:ext cx="1816589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F24246CB-51C3-B0C1-20A2-E4F978E8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56" y="4208212"/>
            <a:ext cx="917174" cy="4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0E5B7A26-E5C4-21DE-661A-9183AEB7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2531202"/>
            <a:ext cx="552236" cy="5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C8EE8-91B8-8DA7-F659-647D047F0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91860" y="6073955"/>
            <a:ext cx="1342552" cy="5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2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9F82A-3421-7B8B-AB3F-CE4BC03C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nk-You-white" descr="A black and grey logo&#10;&#10;Description automatically generated">
            <a:extLst>
              <a:ext uri="{FF2B5EF4-FFF2-40B4-BE49-F238E27FC236}">
                <a16:creationId xmlns:a16="http://schemas.microsoft.com/office/drawing/2014/main" id="{E840FD71-0559-EE53-7FA4-76E71E1C6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51" y="2610358"/>
            <a:ext cx="6921500" cy="100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150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5150CDC7-BEB8-CB0F-2105-6E9603E29F4C}"/>
              </a:ext>
            </a:extLst>
          </p:cNvPr>
          <p:cNvSpPr/>
          <p:nvPr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3817236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161920"/>
                </a:solidFill>
                <a:latin typeface="Poppins Black" pitchFamily="2" charset="77"/>
                <a:cs typeface="Poppins Black" pitchFamily="2" charset="77"/>
              </a:rPr>
              <a:t>Expand Your Sales Cycles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007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Capturing Web Visitor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For most websites, less than 5% will fill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out a form or make direct contact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your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4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4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Audience Activator captures opt-in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user data and delivers a high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frequency marketing campaign to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shopper households.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3" name="Picture 12" descr="A person using a computer&#10;&#10;AI-generated content may be incorrect.">
            <a:extLst>
              <a:ext uri="{FF2B5EF4-FFF2-40B4-BE49-F238E27FC236}">
                <a16:creationId xmlns:a16="http://schemas.microsoft.com/office/drawing/2014/main" id="{AAB62618-F19D-8C0E-5CF7-601CBC6793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090" r="-3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F162B-E314-EC68-C083-755E48485197}"/>
              </a:ext>
            </a:extLst>
          </p:cNvPr>
          <p:cNvSpPr txBox="1"/>
          <p:nvPr/>
        </p:nvSpPr>
        <p:spPr>
          <a:xfrm>
            <a:off x="-969264" y="5196902"/>
            <a:ext cx="6163056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When Does The Sales 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Process Begin?</a:t>
            </a:r>
          </a:p>
        </p:txBody>
      </p:sp>
    </p:spTree>
    <p:extLst>
      <p:ext uri="{BB962C8B-B14F-4D97-AF65-F5344CB8AC3E}">
        <p14:creationId xmlns:p14="http://schemas.microsoft.com/office/powerpoint/2010/main" val="161974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FF71-6DD1-4646-629C-44D1058B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40722-E714-D874-B68D-B5157550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0B358-EE5A-4164-93E8-A06C4AF98515}"/>
              </a:ext>
            </a:extLst>
          </p:cNvPr>
          <p:cNvSpPr txBox="1"/>
          <p:nvPr/>
        </p:nvSpPr>
        <p:spPr>
          <a:xfrm>
            <a:off x="2270245" y="2412186"/>
            <a:ext cx="1089152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Better ad targeting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95% of your website visitors aren’t filling out a lead form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Turn window shoppers into customers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Targeting household (all people and their devices in the home)</a:t>
            </a:r>
            <a:endParaRPr lang="en-US" sz="20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Smarter media spending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dollars on those YOUR website visitors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Mitigate media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Measure what matters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on business goals, not media KPIs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Use the AI platform to see rich customer journeys &amp; buyer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6B604-52A9-D7E0-7F64-7D9CAFE595D7}"/>
              </a:ext>
            </a:extLst>
          </p:cNvPr>
          <p:cNvSpPr txBox="1"/>
          <p:nvPr/>
        </p:nvSpPr>
        <p:spPr>
          <a:xfrm>
            <a:off x="721360" y="1019004"/>
            <a:ext cx="1037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Evolving Advertising in 3 ways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1A5FE7F6-47CA-BAEE-99A8-F1DC05335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360" y="2454969"/>
            <a:ext cx="914400" cy="914400"/>
          </a:xfrm>
          <a:prstGeom prst="rect">
            <a:avLst/>
          </a:prstGeom>
        </p:spPr>
      </p:pic>
      <p:pic>
        <p:nvPicPr>
          <p:cNvPr id="7" name="Graphic 6" descr="Money outline">
            <a:extLst>
              <a:ext uri="{FF2B5EF4-FFF2-40B4-BE49-F238E27FC236}">
                <a16:creationId xmlns:a16="http://schemas.microsoft.com/office/drawing/2014/main" id="{7AEA13C6-B6DE-C2C1-8B27-3475253A0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360" y="3968883"/>
            <a:ext cx="914400" cy="914400"/>
          </a:xfrm>
          <a:prstGeom prst="rect">
            <a:avLst/>
          </a:prstGeom>
        </p:spPr>
      </p:pic>
      <p:pic>
        <p:nvPicPr>
          <p:cNvPr id="9" name="Graphic 8" descr="Presentation with bar chart with solid fill">
            <a:extLst>
              <a:ext uri="{FF2B5EF4-FFF2-40B4-BE49-F238E27FC236}">
                <a16:creationId xmlns:a16="http://schemas.microsoft.com/office/drawing/2014/main" id="{FB717FC5-5991-A722-629A-BA01909D1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720" y="52479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4044920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Retargeting Dilemma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125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But…Traditional Retargeting is Limited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 noProof="0">
                <a:latin typeface="Poppins Black" pitchFamily="2" charset="77"/>
                <a:cs typeface="Poppins Black" pitchFamily="2" charset="77"/>
              </a:rPr>
              <a:t>	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Most traditional retargeting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rely on third-party browser cookies.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Traditional retargeting is limited to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specific devices.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Due to privacy restrictions, traditional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retargeting may only reach 31% or less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of your website audience!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Audience Activator’s First Party Data Solution Puts Dealerships in Control </a:t>
            </a: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of Retargeting!</a:t>
            </a:r>
          </a:p>
          <a:p>
            <a:pPr>
              <a:buSzPct val="70000"/>
              <a:defRPr/>
            </a:pPr>
            <a:endParaRPr lang="en-US" sz="1400" b="1" spc="20">
              <a:latin typeface="Poppins Black" pitchFamily="2" charset="77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group of people in the shape of a pie chart&#10;&#10;AI-generated content may be incorrect.">
            <a:extLst>
              <a:ext uri="{FF2B5EF4-FFF2-40B4-BE49-F238E27FC236}">
                <a16:creationId xmlns:a16="http://schemas.microsoft.com/office/drawing/2014/main" id="{7466149D-17EC-10EB-4EEE-4F049BFAFF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11" r="887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2C09C-2797-7C95-A553-A627781FB20E}"/>
              </a:ext>
            </a:extLst>
          </p:cNvPr>
          <p:cNvSpPr txBox="1"/>
          <p:nvPr/>
        </p:nvSpPr>
        <p:spPr>
          <a:xfrm>
            <a:off x="4674281" y="6334834"/>
            <a:ext cx="438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https://cookie-script.com/blog/how-to-improve-cookie-banner-acceptance-rate#:~:text=The%20average%20cookie%20banner%20acceptance%20rate%20is%2031%25%2C%20But%20it,and%20depends%20on%20the%20website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l"/>
            <a:endParaRPr lang="en-US"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7FFB1C02-01FE-78EA-3FA0-9CDED584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9" y="-1"/>
            <a:ext cx="7606783" cy="68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3" y="1091757"/>
            <a:ext cx="4249553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First Party Data Advantage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04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449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Compare Our Data Solution to Traditional Retargeting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proprietary technologies captures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web visitor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target your web visitors at the household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level using multiple tactics including CTV,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Video, and Direct Mail!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Our AI prioritizes your best potential customers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based on website engagement.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provide full-funnel attribution.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976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91F6-2796-A44C-4A03-49B22F2C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F00C-89FC-31D7-AEAD-76E27AE0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4D077-3344-320C-8FC6-7600E5B223C7}"/>
              </a:ext>
            </a:extLst>
          </p:cNvPr>
          <p:cNvSpPr txBox="1"/>
          <p:nvPr/>
        </p:nvSpPr>
        <p:spPr>
          <a:xfrm>
            <a:off x="305093" y="923247"/>
            <a:ext cx="5657290" cy="948978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Expand Your Conversion Pipeline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9E1C5-F422-9C39-3CC6-244DD5DD8459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008F516-B744-3EF1-321A-3BB36E60A0C6}"/>
              </a:ext>
            </a:extLst>
          </p:cNvPr>
          <p:cNvGrpSpPr/>
          <p:nvPr/>
        </p:nvGrpSpPr>
        <p:grpSpPr>
          <a:xfrm>
            <a:off x="5651478" y="1447386"/>
            <a:ext cx="5479649" cy="5078674"/>
            <a:chOff x="5596813" y="1212113"/>
            <a:chExt cx="5699953" cy="528285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1EC53A6-0AB0-C1F5-0361-1190F9B51635}"/>
                </a:ext>
              </a:extLst>
            </p:cNvPr>
            <p:cNvGrpSpPr/>
            <p:nvPr/>
          </p:nvGrpSpPr>
          <p:grpSpPr>
            <a:xfrm>
              <a:off x="5596813" y="1381731"/>
              <a:ext cx="5699953" cy="4684060"/>
              <a:chOff x="12098289" y="1381731"/>
              <a:chExt cx="5699953" cy="468406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E1B3C65-B259-E220-BCE2-F473CCF0B558}"/>
                  </a:ext>
                </a:extLst>
              </p:cNvPr>
              <p:cNvSpPr/>
              <p:nvPr/>
            </p:nvSpPr>
            <p:spPr>
              <a:xfrm>
                <a:off x="12568114" y="2580370"/>
                <a:ext cx="4760302" cy="390275"/>
              </a:xfrm>
              <a:custGeom>
                <a:avLst/>
                <a:gdLst>
                  <a:gd name="connsiteX0" fmla="*/ 4282263 w 4282262"/>
                  <a:gd name="connsiteY0" fmla="*/ 175542 h 351083"/>
                  <a:gd name="connsiteX1" fmla="*/ 2141131 w 4282262"/>
                  <a:gd name="connsiteY1" fmla="*/ 351084 h 351083"/>
                  <a:gd name="connsiteX2" fmla="*/ 0 w 4282262"/>
                  <a:gd name="connsiteY2" fmla="*/ 175542 h 351083"/>
                  <a:gd name="connsiteX3" fmla="*/ 2141131 w 4282262"/>
                  <a:gd name="connsiteY3" fmla="*/ 0 h 351083"/>
                  <a:gd name="connsiteX4" fmla="*/ 4282263 w 4282262"/>
                  <a:gd name="connsiteY4" fmla="*/ 175542 h 35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262" h="351083">
                    <a:moveTo>
                      <a:pt x="4282263" y="175542"/>
                    </a:moveTo>
                    <a:cubicBezTo>
                      <a:pt x="4282263" y="272491"/>
                      <a:pt x="3323645" y="351084"/>
                      <a:pt x="2141131" y="351084"/>
                    </a:cubicBezTo>
                    <a:cubicBezTo>
                      <a:pt x="958617" y="351084"/>
                      <a:pt x="0" y="272491"/>
                      <a:pt x="0" y="175542"/>
                    </a:cubicBezTo>
                    <a:cubicBezTo>
                      <a:pt x="0" y="78593"/>
                      <a:pt x="958617" y="0"/>
                      <a:pt x="2141131" y="0"/>
                    </a:cubicBezTo>
                    <a:cubicBezTo>
                      <a:pt x="3323645" y="0"/>
                      <a:pt x="4282263" y="78593"/>
                      <a:pt x="4282263" y="17554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205BFF99-424F-5894-8FD2-34BD6C1370FF}"/>
                  </a:ext>
                </a:extLst>
              </p:cNvPr>
              <p:cNvSpPr/>
              <p:nvPr/>
            </p:nvSpPr>
            <p:spPr>
              <a:xfrm>
                <a:off x="13073989" y="3761745"/>
                <a:ext cx="3748552" cy="366120"/>
              </a:xfrm>
              <a:custGeom>
                <a:avLst/>
                <a:gdLst>
                  <a:gd name="connsiteX0" fmla="*/ 3372114 w 3372114"/>
                  <a:gd name="connsiteY0" fmla="*/ 164676 h 329353"/>
                  <a:gd name="connsiteX1" fmla="*/ 1686057 w 3372114"/>
                  <a:gd name="connsiteY1" fmla="*/ 329353 h 329353"/>
                  <a:gd name="connsiteX2" fmla="*/ 0 w 3372114"/>
                  <a:gd name="connsiteY2" fmla="*/ 164676 h 329353"/>
                  <a:gd name="connsiteX3" fmla="*/ 1686057 w 3372114"/>
                  <a:gd name="connsiteY3" fmla="*/ 0 h 329353"/>
                  <a:gd name="connsiteX4" fmla="*/ 3372114 w 3372114"/>
                  <a:gd name="connsiteY4" fmla="*/ 164676 h 3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114" h="329353">
                    <a:moveTo>
                      <a:pt x="3372114" y="164676"/>
                    </a:moveTo>
                    <a:cubicBezTo>
                      <a:pt x="3372114" y="255625"/>
                      <a:pt x="2617241" y="329353"/>
                      <a:pt x="1686057" y="329353"/>
                    </a:cubicBezTo>
                    <a:cubicBezTo>
                      <a:pt x="754874" y="329353"/>
                      <a:pt x="0" y="255625"/>
                      <a:pt x="0" y="164676"/>
                    </a:cubicBezTo>
                    <a:cubicBezTo>
                      <a:pt x="0" y="73728"/>
                      <a:pt x="754873" y="0"/>
                      <a:pt x="1686057" y="0"/>
                    </a:cubicBezTo>
                    <a:cubicBezTo>
                      <a:pt x="2617241" y="0"/>
                      <a:pt x="3372114" y="73728"/>
                      <a:pt x="3372114" y="16467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BB89059-56EE-E2A6-E659-37E7CF66E534}"/>
                  </a:ext>
                </a:extLst>
              </p:cNvPr>
              <p:cNvSpPr/>
              <p:nvPr/>
            </p:nvSpPr>
            <p:spPr>
              <a:xfrm>
                <a:off x="13498334" y="4869000"/>
                <a:ext cx="2899863" cy="350682"/>
              </a:xfrm>
              <a:custGeom>
                <a:avLst/>
                <a:gdLst>
                  <a:gd name="connsiteX0" fmla="*/ 2608653 w 2608652"/>
                  <a:gd name="connsiteY0" fmla="*/ 157733 h 315466"/>
                  <a:gd name="connsiteX1" fmla="*/ 1304326 w 2608652"/>
                  <a:gd name="connsiteY1" fmla="*/ 315467 h 315466"/>
                  <a:gd name="connsiteX2" fmla="*/ 0 w 2608652"/>
                  <a:gd name="connsiteY2" fmla="*/ 157733 h 315466"/>
                  <a:gd name="connsiteX3" fmla="*/ 1304326 w 2608652"/>
                  <a:gd name="connsiteY3" fmla="*/ 0 h 315466"/>
                  <a:gd name="connsiteX4" fmla="*/ 2608653 w 2608652"/>
                  <a:gd name="connsiteY4" fmla="*/ 157733 h 315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8652" h="315466">
                    <a:moveTo>
                      <a:pt x="2608653" y="157733"/>
                    </a:moveTo>
                    <a:cubicBezTo>
                      <a:pt x="2608653" y="244847"/>
                      <a:pt x="2024686" y="315467"/>
                      <a:pt x="1304326" y="315467"/>
                    </a:cubicBezTo>
                    <a:cubicBezTo>
                      <a:pt x="583967" y="315467"/>
                      <a:pt x="0" y="244847"/>
                      <a:pt x="0" y="157733"/>
                    </a:cubicBezTo>
                    <a:cubicBezTo>
                      <a:pt x="0" y="70620"/>
                      <a:pt x="583967" y="0"/>
                      <a:pt x="1304326" y="0"/>
                    </a:cubicBezTo>
                    <a:cubicBezTo>
                      <a:pt x="2024686" y="0"/>
                      <a:pt x="2608653" y="70620"/>
                      <a:pt x="2608653" y="1577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7BAA58-B8C9-EE5C-2472-E058B1667C43}"/>
                  </a:ext>
                </a:extLst>
              </p:cNvPr>
              <p:cNvSpPr/>
              <p:nvPr/>
            </p:nvSpPr>
            <p:spPr>
              <a:xfrm>
                <a:off x="12098289" y="1381731"/>
                <a:ext cx="5699953" cy="402295"/>
              </a:xfrm>
              <a:custGeom>
                <a:avLst/>
                <a:gdLst>
                  <a:gd name="connsiteX0" fmla="*/ 5127552 w 5127551"/>
                  <a:gd name="connsiteY0" fmla="*/ 180948 h 361896"/>
                  <a:gd name="connsiteX1" fmla="*/ 2563776 w 5127551"/>
                  <a:gd name="connsiteY1" fmla="*/ 361896 h 361896"/>
                  <a:gd name="connsiteX2" fmla="*/ 0 w 5127551"/>
                  <a:gd name="connsiteY2" fmla="*/ 180948 h 361896"/>
                  <a:gd name="connsiteX3" fmla="*/ 2563776 w 5127551"/>
                  <a:gd name="connsiteY3" fmla="*/ 0 h 361896"/>
                  <a:gd name="connsiteX4" fmla="*/ 5127552 w 5127551"/>
                  <a:gd name="connsiteY4" fmla="*/ 180948 h 36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551" h="361896">
                    <a:moveTo>
                      <a:pt x="5127552" y="180948"/>
                    </a:moveTo>
                    <a:cubicBezTo>
                      <a:pt x="5127552" y="280883"/>
                      <a:pt x="3979710" y="361896"/>
                      <a:pt x="2563776" y="361896"/>
                    </a:cubicBezTo>
                    <a:cubicBezTo>
                      <a:pt x="1147842" y="361896"/>
                      <a:pt x="0" y="280883"/>
                      <a:pt x="0" y="180948"/>
                    </a:cubicBezTo>
                    <a:cubicBezTo>
                      <a:pt x="0" y="81013"/>
                      <a:pt x="1147842" y="0"/>
                      <a:pt x="2563776" y="0"/>
                    </a:cubicBezTo>
                    <a:cubicBezTo>
                      <a:pt x="3979710" y="0"/>
                      <a:pt x="5127552" y="81013"/>
                      <a:pt x="5127552" y="18094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B30B5A6-5E9B-C6FB-A34E-1DADD1D1783E}"/>
                  </a:ext>
                </a:extLst>
              </p:cNvPr>
              <p:cNvSpPr/>
              <p:nvPr/>
            </p:nvSpPr>
            <p:spPr>
              <a:xfrm>
                <a:off x="13524828" y="5110920"/>
                <a:ext cx="2846811" cy="954871"/>
              </a:xfrm>
              <a:custGeom>
                <a:avLst/>
                <a:gdLst>
                  <a:gd name="connsiteX0" fmla="*/ 1280493 w 2560928"/>
                  <a:gd name="connsiteY0" fmla="*/ 127734 h 858981"/>
                  <a:gd name="connsiteX1" fmla="*/ 0 w 2560928"/>
                  <a:gd name="connsiteY1" fmla="*/ 0 h 858981"/>
                  <a:gd name="connsiteX2" fmla="*/ 287568 w 2560928"/>
                  <a:gd name="connsiteY2" fmla="*/ 705613 h 858981"/>
                  <a:gd name="connsiteX3" fmla="*/ 288405 w 2560928"/>
                  <a:gd name="connsiteY3" fmla="*/ 707627 h 858981"/>
                  <a:gd name="connsiteX4" fmla="*/ 289689 w 2560928"/>
                  <a:gd name="connsiteY4" fmla="*/ 710807 h 858981"/>
                  <a:gd name="connsiteX5" fmla="*/ 292089 w 2560928"/>
                  <a:gd name="connsiteY5" fmla="*/ 716637 h 858981"/>
                  <a:gd name="connsiteX6" fmla="*/ 377489 w 2560928"/>
                  <a:gd name="connsiteY6" fmla="*/ 766141 h 858981"/>
                  <a:gd name="connsiteX7" fmla="*/ 553256 w 2560928"/>
                  <a:gd name="connsiteY7" fmla="*/ 807694 h 858981"/>
                  <a:gd name="connsiteX8" fmla="*/ 1015028 w 2560928"/>
                  <a:gd name="connsiteY8" fmla="*/ 852216 h 858981"/>
                  <a:gd name="connsiteX9" fmla="*/ 1950071 w 2560928"/>
                  <a:gd name="connsiteY9" fmla="*/ 816705 h 858981"/>
                  <a:gd name="connsiteX10" fmla="*/ 2165579 w 2560928"/>
                  <a:gd name="connsiteY10" fmla="*/ 771971 h 858981"/>
                  <a:gd name="connsiteX11" fmla="*/ 2268896 w 2560928"/>
                  <a:gd name="connsiteY11" fmla="*/ 716637 h 858981"/>
                  <a:gd name="connsiteX12" fmla="*/ 2271240 w 2560928"/>
                  <a:gd name="connsiteY12" fmla="*/ 710807 h 858981"/>
                  <a:gd name="connsiteX13" fmla="*/ 2272524 w 2560928"/>
                  <a:gd name="connsiteY13" fmla="*/ 707627 h 858981"/>
                  <a:gd name="connsiteX14" fmla="*/ 2273361 w 2560928"/>
                  <a:gd name="connsiteY14" fmla="*/ 705613 h 858981"/>
                  <a:gd name="connsiteX15" fmla="*/ 2560929 w 2560928"/>
                  <a:gd name="connsiteY15" fmla="*/ 0 h 858981"/>
                  <a:gd name="connsiteX16" fmla="*/ 1280437 w 2560928"/>
                  <a:gd name="connsiteY16" fmla="*/ 127734 h 85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60928" h="858981">
                    <a:moveTo>
                      <a:pt x="1280493" y="127734"/>
                    </a:moveTo>
                    <a:cubicBezTo>
                      <a:pt x="644907" y="127734"/>
                      <a:pt x="115820" y="72771"/>
                      <a:pt x="0" y="0"/>
                    </a:cubicBezTo>
                    <a:lnTo>
                      <a:pt x="287568" y="705613"/>
                    </a:lnTo>
                    <a:lnTo>
                      <a:pt x="288405" y="707627"/>
                    </a:lnTo>
                    <a:cubicBezTo>
                      <a:pt x="288740" y="708687"/>
                      <a:pt x="289243" y="709747"/>
                      <a:pt x="289689" y="710807"/>
                    </a:cubicBezTo>
                    <a:lnTo>
                      <a:pt x="292089" y="716637"/>
                    </a:lnTo>
                    <a:cubicBezTo>
                      <a:pt x="309281" y="743032"/>
                      <a:pt x="348576" y="756176"/>
                      <a:pt x="377489" y="766141"/>
                    </a:cubicBezTo>
                    <a:cubicBezTo>
                      <a:pt x="434254" y="785698"/>
                      <a:pt x="493978" y="797571"/>
                      <a:pt x="553256" y="807694"/>
                    </a:cubicBezTo>
                    <a:cubicBezTo>
                      <a:pt x="705524" y="833612"/>
                      <a:pt x="860639" y="845485"/>
                      <a:pt x="1015028" y="852216"/>
                    </a:cubicBezTo>
                    <a:cubicBezTo>
                      <a:pt x="1325537" y="865784"/>
                      <a:pt x="1642297" y="861332"/>
                      <a:pt x="1950071" y="816705"/>
                    </a:cubicBezTo>
                    <a:cubicBezTo>
                      <a:pt x="2022577" y="806210"/>
                      <a:pt x="2095696" y="793596"/>
                      <a:pt x="2165579" y="771971"/>
                    </a:cubicBezTo>
                    <a:cubicBezTo>
                      <a:pt x="2199460" y="761477"/>
                      <a:pt x="2248746" y="747537"/>
                      <a:pt x="2268896" y="716637"/>
                    </a:cubicBezTo>
                    <a:lnTo>
                      <a:pt x="2271240" y="710807"/>
                    </a:lnTo>
                    <a:cubicBezTo>
                      <a:pt x="2271687" y="709747"/>
                      <a:pt x="2272245" y="708687"/>
                      <a:pt x="2272524" y="707627"/>
                    </a:cubicBezTo>
                    <a:lnTo>
                      <a:pt x="2273361" y="705613"/>
                    </a:lnTo>
                    <a:lnTo>
                      <a:pt x="2560929" y="0"/>
                    </a:lnTo>
                    <a:cubicBezTo>
                      <a:pt x="2445109" y="72771"/>
                      <a:pt x="1915966" y="127734"/>
                      <a:pt x="1280437" y="1277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0095FB8-B673-4877-03DD-2F3E7708327E}"/>
                  </a:ext>
                </a:extLst>
              </p:cNvPr>
              <p:cNvSpPr/>
              <p:nvPr/>
            </p:nvSpPr>
            <p:spPr>
              <a:xfrm>
                <a:off x="13099926" y="4008554"/>
                <a:ext cx="3696680" cy="1001642"/>
              </a:xfrm>
              <a:custGeom>
                <a:avLst/>
                <a:gdLst>
                  <a:gd name="connsiteX0" fmla="*/ 1662726 w 3325451"/>
                  <a:gd name="connsiteY0" fmla="*/ 137275 h 901055"/>
                  <a:gd name="connsiteX1" fmla="*/ 0 w 3325451"/>
                  <a:gd name="connsiteY1" fmla="*/ 0 h 901055"/>
                  <a:gd name="connsiteX2" fmla="*/ 301411 w 3325451"/>
                  <a:gd name="connsiteY2" fmla="*/ 739428 h 901055"/>
                  <a:gd name="connsiteX3" fmla="*/ 331831 w 3325451"/>
                  <a:gd name="connsiteY3" fmla="*/ 771229 h 901055"/>
                  <a:gd name="connsiteX4" fmla="*/ 408076 w 3325451"/>
                  <a:gd name="connsiteY4" fmla="*/ 800380 h 901055"/>
                  <a:gd name="connsiteX5" fmla="*/ 683030 w 3325451"/>
                  <a:gd name="connsiteY5" fmla="*/ 850679 h 901055"/>
                  <a:gd name="connsiteX6" fmla="*/ 1397429 w 3325451"/>
                  <a:gd name="connsiteY6" fmla="*/ 897903 h 901055"/>
                  <a:gd name="connsiteX7" fmla="*/ 1799142 w 3325451"/>
                  <a:gd name="connsiteY7" fmla="*/ 900235 h 901055"/>
                  <a:gd name="connsiteX8" fmla="*/ 2402745 w 3325451"/>
                  <a:gd name="connsiteY8" fmla="*/ 874582 h 901055"/>
                  <a:gd name="connsiteX9" fmla="*/ 2702704 w 3325451"/>
                  <a:gd name="connsiteY9" fmla="*/ 842622 h 901055"/>
                  <a:gd name="connsiteX10" fmla="*/ 2926082 w 3325451"/>
                  <a:gd name="connsiteY10" fmla="*/ 797889 h 901055"/>
                  <a:gd name="connsiteX11" fmla="*/ 3024041 w 3325451"/>
                  <a:gd name="connsiteY11" fmla="*/ 739481 h 901055"/>
                  <a:gd name="connsiteX12" fmla="*/ 3325452 w 3325451"/>
                  <a:gd name="connsiteY12" fmla="*/ 0 h 901055"/>
                  <a:gd name="connsiteX13" fmla="*/ 1662726 w 3325451"/>
                  <a:gd name="connsiteY13" fmla="*/ 137275 h 90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25451" h="901055">
                    <a:moveTo>
                      <a:pt x="1662726" y="137275"/>
                    </a:moveTo>
                    <a:cubicBezTo>
                      <a:pt x="827093" y="137275"/>
                      <a:pt x="133625" y="77913"/>
                      <a:pt x="0" y="0"/>
                    </a:cubicBezTo>
                    <a:lnTo>
                      <a:pt x="301411" y="739428"/>
                    </a:lnTo>
                    <a:cubicBezTo>
                      <a:pt x="303643" y="754162"/>
                      <a:pt x="319495" y="764286"/>
                      <a:pt x="331831" y="771229"/>
                    </a:cubicBezTo>
                    <a:cubicBezTo>
                      <a:pt x="355330" y="784479"/>
                      <a:pt x="382010" y="792907"/>
                      <a:pt x="408076" y="800380"/>
                    </a:cubicBezTo>
                    <a:cubicBezTo>
                      <a:pt x="497327" y="825927"/>
                      <a:pt x="590821" y="839124"/>
                      <a:pt x="683030" y="850679"/>
                    </a:cubicBezTo>
                    <a:cubicBezTo>
                      <a:pt x="919637" y="880307"/>
                      <a:pt x="1158980" y="892285"/>
                      <a:pt x="1397429" y="897903"/>
                    </a:cubicBezTo>
                    <a:cubicBezTo>
                      <a:pt x="1531333" y="901031"/>
                      <a:pt x="1665238" y="901878"/>
                      <a:pt x="1799142" y="900235"/>
                    </a:cubicBezTo>
                    <a:cubicBezTo>
                      <a:pt x="2000529" y="897797"/>
                      <a:pt x="2201972" y="890324"/>
                      <a:pt x="2402745" y="874582"/>
                    </a:cubicBezTo>
                    <a:cubicBezTo>
                      <a:pt x="2502991" y="866738"/>
                      <a:pt x="2603183" y="856827"/>
                      <a:pt x="2702704" y="842622"/>
                    </a:cubicBezTo>
                    <a:cubicBezTo>
                      <a:pt x="2777722" y="831916"/>
                      <a:pt x="2853577" y="819620"/>
                      <a:pt x="2926082" y="797889"/>
                    </a:cubicBezTo>
                    <a:cubicBezTo>
                      <a:pt x="2953433" y="789674"/>
                      <a:pt x="3018794" y="773720"/>
                      <a:pt x="3024041" y="739481"/>
                    </a:cubicBezTo>
                    <a:lnTo>
                      <a:pt x="3325452" y="0"/>
                    </a:lnTo>
                    <a:cubicBezTo>
                      <a:pt x="3191882" y="77913"/>
                      <a:pt x="2498359" y="137275"/>
                      <a:pt x="1662726" y="13727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D3A7051-5AEE-7422-580F-31C1E71C496A}"/>
                  </a:ext>
                </a:extLst>
              </p:cNvPr>
              <p:cNvSpPr/>
              <p:nvPr/>
            </p:nvSpPr>
            <p:spPr>
              <a:xfrm>
                <a:off x="12591878" y="2836312"/>
                <a:ext cx="4712835" cy="1074791"/>
              </a:xfrm>
              <a:custGeom>
                <a:avLst/>
                <a:gdLst>
                  <a:gd name="connsiteX0" fmla="*/ 2119754 w 4239562"/>
                  <a:gd name="connsiteY0" fmla="*/ 150737 h 966858"/>
                  <a:gd name="connsiteX1" fmla="*/ 0 w 4239562"/>
                  <a:gd name="connsiteY1" fmla="*/ 0 h 966858"/>
                  <a:gd name="connsiteX2" fmla="*/ 322509 w 4239562"/>
                  <a:gd name="connsiteY2" fmla="*/ 791264 h 966858"/>
                  <a:gd name="connsiteX3" fmla="*/ 328258 w 4239562"/>
                  <a:gd name="connsiteY3" fmla="*/ 805309 h 966858"/>
                  <a:gd name="connsiteX4" fmla="*/ 330100 w 4239562"/>
                  <a:gd name="connsiteY4" fmla="*/ 809814 h 966858"/>
                  <a:gd name="connsiteX5" fmla="*/ 468303 w 4239562"/>
                  <a:gd name="connsiteY5" fmla="*/ 861120 h 966858"/>
                  <a:gd name="connsiteX6" fmla="*/ 746326 w 4239562"/>
                  <a:gd name="connsiteY6" fmla="*/ 904688 h 966858"/>
                  <a:gd name="connsiteX7" fmla="*/ 1600267 w 4239562"/>
                  <a:gd name="connsiteY7" fmla="*/ 959385 h 966858"/>
                  <a:gd name="connsiteX8" fmla="*/ 2119754 w 4239562"/>
                  <a:gd name="connsiteY8" fmla="*/ 966859 h 966858"/>
                  <a:gd name="connsiteX9" fmla="*/ 3041400 w 4239562"/>
                  <a:gd name="connsiteY9" fmla="*/ 942054 h 966858"/>
                  <a:gd name="connsiteX10" fmla="*/ 3743854 w 4239562"/>
                  <a:gd name="connsiteY10" fmla="*/ 867003 h 966858"/>
                  <a:gd name="connsiteX11" fmla="*/ 3849738 w 4239562"/>
                  <a:gd name="connsiteY11" fmla="*/ 839813 h 966858"/>
                  <a:gd name="connsiteX12" fmla="*/ 3909462 w 4239562"/>
                  <a:gd name="connsiteY12" fmla="*/ 809867 h 966858"/>
                  <a:gd name="connsiteX13" fmla="*/ 3911304 w 4239562"/>
                  <a:gd name="connsiteY13" fmla="*/ 805362 h 966858"/>
                  <a:gd name="connsiteX14" fmla="*/ 3917053 w 4239562"/>
                  <a:gd name="connsiteY14" fmla="*/ 791317 h 966858"/>
                  <a:gd name="connsiteX15" fmla="*/ 4239563 w 4239562"/>
                  <a:gd name="connsiteY15" fmla="*/ 53 h 966858"/>
                  <a:gd name="connsiteX16" fmla="*/ 2119809 w 4239562"/>
                  <a:gd name="connsiteY16" fmla="*/ 150790 h 96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9562" h="966858">
                    <a:moveTo>
                      <a:pt x="2119754" y="150737"/>
                    </a:moveTo>
                    <a:cubicBezTo>
                      <a:pt x="1040034" y="150737"/>
                      <a:pt x="147077" y="85227"/>
                      <a:pt x="0" y="0"/>
                    </a:cubicBezTo>
                    <a:lnTo>
                      <a:pt x="322509" y="791264"/>
                    </a:lnTo>
                    <a:cubicBezTo>
                      <a:pt x="322509" y="795981"/>
                      <a:pt x="324463" y="800645"/>
                      <a:pt x="328258" y="805309"/>
                    </a:cubicBezTo>
                    <a:lnTo>
                      <a:pt x="330100" y="809814"/>
                    </a:lnTo>
                    <a:cubicBezTo>
                      <a:pt x="363870" y="841191"/>
                      <a:pt x="424487" y="851262"/>
                      <a:pt x="468303" y="861120"/>
                    </a:cubicBezTo>
                    <a:cubicBezTo>
                      <a:pt x="559675" y="881632"/>
                      <a:pt x="653168" y="893981"/>
                      <a:pt x="746326" y="904688"/>
                    </a:cubicBezTo>
                    <a:cubicBezTo>
                      <a:pt x="1029540" y="937284"/>
                      <a:pt x="1315266" y="950905"/>
                      <a:pt x="1600267" y="959385"/>
                    </a:cubicBezTo>
                    <a:cubicBezTo>
                      <a:pt x="1773355" y="964526"/>
                      <a:pt x="1946610" y="966859"/>
                      <a:pt x="2119754" y="966859"/>
                    </a:cubicBezTo>
                    <a:cubicBezTo>
                      <a:pt x="2427081" y="966859"/>
                      <a:pt x="2734631" y="959968"/>
                      <a:pt x="3041400" y="942054"/>
                    </a:cubicBezTo>
                    <a:cubicBezTo>
                      <a:pt x="3275440" y="928432"/>
                      <a:pt x="3514000" y="913804"/>
                      <a:pt x="3743854" y="867003"/>
                    </a:cubicBezTo>
                    <a:cubicBezTo>
                      <a:pt x="3779577" y="859742"/>
                      <a:pt x="3815355" y="851527"/>
                      <a:pt x="3849738" y="839813"/>
                    </a:cubicBezTo>
                    <a:cubicBezTo>
                      <a:pt x="3870335" y="832817"/>
                      <a:pt x="3893499" y="824655"/>
                      <a:pt x="3909462" y="809867"/>
                    </a:cubicBezTo>
                    <a:lnTo>
                      <a:pt x="3911304" y="805362"/>
                    </a:lnTo>
                    <a:cubicBezTo>
                      <a:pt x="3915044" y="800751"/>
                      <a:pt x="3917053" y="796034"/>
                      <a:pt x="3917053" y="791317"/>
                    </a:cubicBezTo>
                    <a:lnTo>
                      <a:pt x="4239563" y="53"/>
                    </a:lnTo>
                    <a:cubicBezTo>
                      <a:pt x="4092486" y="85227"/>
                      <a:pt x="3199585" y="150790"/>
                      <a:pt x="2119809" y="15079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5263882-0744-4447-8DE3-7E7CD38EB7EC}"/>
                  </a:ext>
                </a:extLst>
              </p:cNvPr>
              <p:cNvSpPr/>
              <p:nvPr/>
            </p:nvSpPr>
            <p:spPr>
              <a:xfrm>
                <a:off x="12122549" y="1642445"/>
                <a:ext cx="5651308" cy="1111277"/>
              </a:xfrm>
              <a:custGeom>
                <a:avLst/>
                <a:gdLst>
                  <a:gd name="connsiteX0" fmla="*/ 2541952 w 5083791"/>
                  <a:gd name="connsiteY0" fmla="*/ 157309 h 999680"/>
                  <a:gd name="connsiteX1" fmla="*/ 0 w 5083791"/>
                  <a:gd name="connsiteY1" fmla="*/ 0 h 999680"/>
                  <a:gd name="connsiteX2" fmla="*/ 335124 w 5083791"/>
                  <a:gd name="connsiteY2" fmla="*/ 822270 h 999680"/>
                  <a:gd name="connsiteX3" fmla="*/ 399090 w 5083791"/>
                  <a:gd name="connsiteY3" fmla="*/ 862180 h 999680"/>
                  <a:gd name="connsiteX4" fmla="*/ 474108 w 5083791"/>
                  <a:gd name="connsiteY4" fmla="*/ 882056 h 999680"/>
                  <a:gd name="connsiteX5" fmla="*/ 665782 w 5083791"/>
                  <a:gd name="connsiteY5" fmla="*/ 914016 h 999680"/>
                  <a:gd name="connsiteX6" fmla="*/ 1102046 w 5083791"/>
                  <a:gd name="connsiteY6" fmla="*/ 955781 h 999680"/>
                  <a:gd name="connsiteX7" fmla="*/ 2029609 w 5083791"/>
                  <a:gd name="connsiteY7" fmla="*/ 994685 h 999680"/>
                  <a:gd name="connsiteX8" fmla="*/ 2939423 w 5083791"/>
                  <a:gd name="connsiteY8" fmla="*/ 996646 h 999680"/>
                  <a:gd name="connsiteX9" fmla="*/ 3866093 w 5083791"/>
                  <a:gd name="connsiteY9" fmla="*/ 963414 h 999680"/>
                  <a:gd name="connsiteX10" fmla="*/ 4301798 w 5083791"/>
                  <a:gd name="connsiteY10" fmla="*/ 927849 h 999680"/>
                  <a:gd name="connsiteX11" fmla="*/ 4681687 w 5083791"/>
                  <a:gd name="connsiteY11" fmla="*/ 863187 h 999680"/>
                  <a:gd name="connsiteX12" fmla="*/ 4746435 w 5083791"/>
                  <a:gd name="connsiteY12" fmla="*/ 827782 h 999680"/>
                  <a:gd name="connsiteX13" fmla="*/ 4748668 w 5083791"/>
                  <a:gd name="connsiteY13" fmla="*/ 822270 h 999680"/>
                  <a:gd name="connsiteX14" fmla="*/ 5083792 w 5083791"/>
                  <a:gd name="connsiteY14" fmla="*/ 0 h 999680"/>
                  <a:gd name="connsiteX15" fmla="*/ 2541840 w 5083791"/>
                  <a:gd name="connsiteY15" fmla="*/ 157309 h 99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3791" h="999680">
                    <a:moveTo>
                      <a:pt x="2541952" y="157309"/>
                    </a:moveTo>
                    <a:cubicBezTo>
                      <a:pt x="1239690" y="157309"/>
                      <a:pt x="164325" y="88778"/>
                      <a:pt x="0" y="0"/>
                    </a:cubicBezTo>
                    <a:lnTo>
                      <a:pt x="335124" y="822270"/>
                    </a:lnTo>
                    <a:cubicBezTo>
                      <a:pt x="340650" y="844848"/>
                      <a:pt x="379722" y="855767"/>
                      <a:pt x="399090" y="862180"/>
                    </a:cubicBezTo>
                    <a:cubicBezTo>
                      <a:pt x="423593" y="870289"/>
                      <a:pt x="448823" y="876491"/>
                      <a:pt x="474108" y="882056"/>
                    </a:cubicBezTo>
                    <a:cubicBezTo>
                      <a:pt x="537348" y="895889"/>
                      <a:pt x="601593" y="905536"/>
                      <a:pt x="665782" y="914016"/>
                    </a:cubicBezTo>
                    <a:cubicBezTo>
                      <a:pt x="810571" y="933096"/>
                      <a:pt x="956309" y="945552"/>
                      <a:pt x="1102046" y="955781"/>
                    </a:cubicBezTo>
                    <a:cubicBezTo>
                      <a:pt x="1410713" y="977459"/>
                      <a:pt x="1720161" y="988589"/>
                      <a:pt x="2029609" y="994685"/>
                    </a:cubicBezTo>
                    <a:cubicBezTo>
                      <a:pt x="2332806" y="1000621"/>
                      <a:pt x="2636226" y="1001257"/>
                      <a:pt x="2939423" y="996646"/>
                    </a:cubicBezTo>
                    <a:cubicBezTo>
                      <a:pt x="3248480" y="991928"/>
                      <a:pt x="3557594" y="982388"/>
                      <a:pt x="3866093" y="963414"/>
                    </a:cubicBezTo>
                    <a:cubicBezTo>
                      <a:pt x="4011551" y="954456"/>
                      <a:pt x="4156954" y="943485"/>
                      <a:pt x="4301798" y="927849"/>
                    </a:cubicBezTo>
                    <a:cubicBezTo>
                      <a:pt x="4427889" y="914281"/>
                      <a:pt x="4560844" y="902302"/>
                      <a:pt x="4681687" y="863187"/>
                    </a:cubicBezTo>
                    <a:cubicBezTo>
                      <a:pt x="4702619" y="856403"/>
                      <a:pt x="4734490" y="847446"/>
                      <a:pt x="4746435" y="827782"/>
                    </a:cubicBezTo>
                    <a:cubicBezTo>
                      <a:pt x="4747551" y="825927"/>
                      <a:pt x="4748221" y="824072"/>
                      <a:pt x="4748668" y="822270"/>
                    </a:cubicBezTo>
                    <a:lnTo>
                      <a:pt x="5083792" y="0"/>
                    </a:lnTo>
                    <a:cubicBezTo>
                      <a:pt x="4919467" y="88778"/>
                      <a:pt x="3844101" y="157309"/>
                      <a:pt x="2541840" y="15730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DF5401E-58CF-969E-B577-89C95A5461B2}"/>
                </a:ext>
              </a:extLst>
            </p:cNvPr>
            <p:cNvSpPr/>
            <p:nvPr/>
          </p:nvSpPr>
          <p:spPr>
            <a:xfrm>
              <a:off x="7879001" y="2005290"/>
              <a:ext cx="283323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AWARENESS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Top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4DA4FC-FE8B-53B8-602E-584D180BDD1A}"/>
                </a:ext>
              </a:extLst>
            </p:cNvPr>
            <p:cNvSpPr/>
            <p:nvPr/>
          </p:nvSpPr>
          <p:spPr>
            <a:xfrm>
              <a:off x="7879000" y="3185499"/>
              <a:ext cx="2576228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CONSIDERATION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Middle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C669E3-23A4-59F4-1A0C-9144E0D06251}"/>
                </a:ext>
              </a:extLst>
            </p:cNvPr>
            <p:cNvSpPr/>
            <p:nvPr/>
          </p:nvSpPr>
          <p:spPr>
            <a:xfrm>
              <a:off x="7879000" y="4307703"/>
              <a:ext cx="218337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CONVERSION</a:t>
              </a:r>
              <a:b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Bottom of the funnel</a:t>
              </a:r>
              <a:endPara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BDE736-1B55-021F-908A-19A3B7F518FB}"/>
                </a:ext>
              </a:extLst>
            </p:cNvPr>
            <p:cNvSpPr/>
            <p:nvPr/>
          </p:nvSpPr>
          <p:spPr>
            <a:xfrm>
              <a:off x="7879000" y="5366715"/>
              <a:ext cx="1774202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LOYALTY</a:t>
              </a:r>
              <a:endParaRPr lang="en-US" sz="18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432ABC-CE76-17FC-FE1B-EEE9EC34CD44}"/>
                </a:ext>
              </a:extLst>
            </p:cNvPr>
            <p:cNvCxnSpPr>
              <a:cxnSpLocks/>
            </p:cNvCxnSpPr>
            <p:nvPr/>
          </p:nvCxnSpPr>
          <p:spPr>
            <a:xfrm>
              <a:off x="7720014" y="1212113"/>
              <a:ext cx="0" cy="5282858"/>
            </a:xfrm>
            <a:prstGeom prst="straightConnector1">
              <a:avLst/>
            </a:prstGeom>
            <a:ln w="76200">
              <a:solidFill>
                <a:srgbClr val="0C6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3A004EB-2AAF-C8DD-2C0B-C6A9FA433814}"/>
              </a:ext>
            </a:extLst>
          </p:cNvPr>
          <p:cNvSpPr txBox="1"/>
          <p:nvPr/>
        </p:nvSpPr>
        <p:spPr>
          <a:xfrm>
            <a:off x="318949" y="2070671"/>
            <a:ext cx="4254357" cy="3172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Convert Website Visitors to Customers</a:t>
            </a:r>
          </a:p>
          <a:p>
            <a:pPr>
              <a:lnSpc>
                <a:spcPts val="1600"/>
              </a:lnSpc>
            </a:pPr>
            <a:endParaRPr lang="en-US" sz="1400" b="1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>
                <a:latin typeface="Poppins" pitchFamily="2" charset="77"/>
                <a:cs typeface="Poppins" pitchFamily="2" charset="77"/>
              </a:rPr>
              <a:t>Audience Activator </a:t>
            </a:r>
            <a:r>
              <a:rPr lang="en-US" sz="1400">
                <a:latin typeface="Poppins" pitchFamily="2" charset="77"/>
                <a:cs typeface="Poppins" pitchFamily="2" charset="77"/>
              </a:rPr>
              <a:t>identifies and ranks web visitors for high-frequency multi-platform targeting at the HOUSEHOLD LEVEL.</a:t>
            </a:r>
          </a:p>
          <a:p>
            <a:pPr>
              <a:lnSpc>
                <a:spcPts val="1600"/>
              </a:lnSpc>
            </a:pPr>
            <a:endParaRPr lang="en-US" sz="140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>
                <a:latin typeface="Poppins" pitchFamily="2" charset="77"/>
                <a:cs typeface="Poppins" pitchFamily="2" charset="77"/>
              </a:rPr>
              <a:t>We target your best web visitors with a high-frequency campaign using a variety of coop-approved marketing tactics including direct mail, CTV, Online Video, and Display.</a:t>
            </a:r>
          </a:p>
          <a:p>
            <a:pPr>
              <a:lnSpc>
                <a:spcPts val="1600"/>
              </a:lnSpc>
            </a:pPr>
            <a:endParaRPr lang="en-US" sz="1400" b="1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>
                <a:latin typeface="Poppins" pitchFamily="2" charset="77"/>
                <a:cs typeface="Poppins" pitchFamily="2" charset="77"/>
              </a:rPr>
              <a:t>Audience Activator drives conversions with customers closest to the point of sale – your web audience!</a:t>
            </a:r>
          </a:p>
          <a:p>
            <a:pPr>
              <a:lnSpc>
                <a:spcPts val="1600"/>
              </a:lnSpc>
            </a:pPr>
            <a:endParaRPr lang="en-US" sz="1400" b="1" spc="5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942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358187" y="2643081"/>
            <a:ext cx="9475672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>
                <a:latin typeface="Poppins Black" pitchFamily="2" charset="77"/>
                <a:cs typeface="Poppins Black" pitchFamily="2" charset="77"/>
              </a:rPr>
              <a:t>THE AUDIENCE ACTIVATOR PLATFORM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94021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Comprehensive Reporting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B37095-8F1E-A3A0-8D5F-3EC94D7742A6}"/>
              </a:ext>
            </a:extLst>
          </p:cNvPr>
          <p:cNvGrpSpPr/>
          <p:nvPr/>
        </p:nvGrpSpPr>
        <p:grpSpPr>
          <a:xfrm>
            <a:off x="981738" y="1150266"/>
            <a:ext cx="10164726" cy="5353572"/>
            <a:chOff x="476142" y="926020"/>
            <a:chExt cx="10711626" cy="5641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DB4E2A-2F76-B7BB-0BA0-0C7DAE5C49A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6142" y="1366985"/>
              <a:ext cx="10711626" cy="5200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2CF417-1E54-D9E2-5302-8BC6562EFB6D}"/>
                </a:ext>
              </a:extLst>
            </p:cNvPr>
            <p:cNvSpPr txBox="1"/>
            <p:nvPr/>
          </p:nvSpPr>
          <p:spPr>
            <a:xfrm>
              <a:off x="7385098" y="926020"/>
              <a:ext cx="2796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Matched transactions to targeted households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E09E40-FC24-9A92-C2B0-8B85AEB217D5}"/>
                </a:ext>
              </a:extLst>
            </p:cNvPr>
            <p:cNvSpPr/>
            <p:nvPr/>
          </p:nvSpPr>
          <p:spPr>
            <a:xfrm>
              <a:off x="7705445" y="2129421"/>
              <a:ext cx="3370248" cy="95206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1A67A07-3577-D49E-98D8-9E993CAD224C}"/>
                </a:ext>
              </a:extLst>
            </p:cNvPr>
            <p:cNvCxnSpPr>
              <a:cxnSpLocks/>
            </p:cNvCxnSpPr>
            <p:nvPr/>
          </p:nvCxnSpPr>
          <p:spPr>
            <a:xfrm>
              <a:off x="8503329" y="1272251"/>
              <a:ext cx="0" cy="103108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231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94021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AI Audience Segmentation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3CBD0-CF4D-4545-4325-49C06069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16" y="1616269"/>
            <a:ext cx="9570768" cy="49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58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6" ma:contentTypeDescription="Create a new document." ma:contentTypeScope="" ma:versionID="9196b417c31fa024c11d62f9f8fc4cd7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a9b647f7e143aa386b16903715e7c0b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50C579-3D1A-47B0-B8B2-1AED6B087B21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1528</Words>
  <Application>Microsoft Office PowerPoint</Application>
  <PresentationFormat>Widescreen</PresentationFormat>
  <Paragraphs>256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Arial</vt:lpstr>
      <vt:lpstr>Delight Black</vt:lpstr>
      <vt:lpstr>Delight Light</vt:lpstr>
      <vt:lpstr>Delight Regular</vt:lpstr>
      <vt:lpstr>Delight SemBd</vt:lpstr>
      <vt:lpstr>Helvetica</vt:lpstr>
      <vt:lpstr>Helvetica Neue</vt:lpstr>
      <vt:lpstr>Open Sans</vt:lpstr>
      <vt:lpstr>Poppins</vt:lpstr>
      <vt:lpstr>Poppins Black</vt:lpstr>
      <vt:lpstr>Poppins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</vt:lpstr>
      <vt:lpstr>SmartMail</vt:lpstr>
      <vt:lpstr>PowerPoint Presentation</vt:lpstr>
      <vt:lpstr>Online Video</vt:lpstr>
      <vt:lpstr>FreeTV</vt:lpstr>
      <vt:lpstr>ConnectedTV</vt:lpstr>
      <vt:lpstr>PowerPoint Presentation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Madison Begnaud</cp:lastModifiedBy>
  <cp:revision>4</cp:revision>
  <dcterms:created xsi:type="dcterms:W3CDTF">2025-02-19T23:29:23Z</dcterms:created>
  <dcterms:modified xsi:type="dcterms:W3CDTF">2025-11-24T18:55:16Z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