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147482566" r:id="rId5"/>
    <p:sldId id="2147482567" r:id="rId6"/>
    <p:sldId id="2147482591" r:id="rId7"/>
    <p:sldId id="2147482600" r:id="rId8"/>
    <p:sldId id="2147482601" r:id="rId9"/>
    <p:sldId id="2147482602" r:id="rId10"/>
    <p:sldId id="2147468539" r:id="rId11"/>
    <p:sldId id="2147468510" r:id="rId12"/>
    <p:sldId id="2147473371" r:id="rId13"/>
    <p:sldId id="2147473369" r:id="rId14"/>
    <p:sldId id="2147482599" r:id="rId15"/>
    <p:sldId id="2147473372" r:id="rId16"/>
    <p:sldId id="2147473373" r:id="rId17"/>
    <p:sldId id="2147473374" r:id="rId18"/>
    <p:sldId id="2147482580" r:id="rId19"/>
    <p:sldId id="2147469000" r:id="rId20"/>
    <p:sldId id="2147482594" r:id="rId21"/>
    <p:sldId id="2147482584" r:id="rId22"/>
    <p:sldId id="2147482603" r:id="rId23"/>
    <p:sldId id="2147482604" r:id="rId24"/>
    <p:sldId id="2147482598" r:id="rId25"/>
    <p:sldId id="2147482595" r:id="rId26"/>
    <p:sldId id="214747453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1CAA05-A594-7404-0698-428109073E14}" name="Tiffany Ihle" initials="TI" userId="S::tihle@nexstar.tv::749f2e67-c3c4-4c87-b6d7-e0583c8336ba" providerId="AD"/>
  <p188:author id="{A13F0880-E72C-CD32-8692-125A3606BEE4}" name="Sandra Kwon" initials="" userId="S::SKwon@Nexstar.tv::2fa86f72-8aed-43b5-83c9-0dd09513744f" providerId="AD"/>
  <p188:author id="{768456CB-6B30-283C-407F-1753F2BECFBD}" name="Tiffany Ihle" initials="TI" userId="S::TIhle@Nexstar.tv::749f2e67-c3c4-4c87-b6d7-e0583c8336ba" providerId="AD"/>
  <p188:author id="{3839C8EE-974D-79DC-091D-9ECB469C5301}" name="Laura Lamattina" initials="LL" userId="S::llamattina@nexstar.tv::aa1c3f50-8deb-4abb-b040-69ffae662ee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BB31"/>
    <a:srgbClr val="0C6AC0"/>
    <a:srgbClr val="D8B85D"/>
    <a:srgbClr val="0056EC"/>
    <a:srgbClr val="D0049F"/>
    <a:srgbClr val="FDC803"/>
    <a:srgbClr val="2135A8"/>
    <a:srgbClr val="F5F1ED"/>
    <a:srgbClr val="355CCE"/>
    <a:srgbClr val="198E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1074" autoAdjust="0"/>
  </p:normalViewPr>
  <p:slideViewPr>
    <p:cSldViewPr snapToGrid="0">
      <p:cViewPr varScale="1">
        <p:scale>
          <a:sx n="48" d="100"/>
          <a:sy n="48" d="100"/>
        </p:scale>
        <p:origin x="1704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2A88FF-B259-75FF-6BB0-DDF28A13CF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FF5B4A-375B-2C62-2584-832FD9A659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093B6-16A2-C64D-B0E1-C094D74CCBD6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BB693-9C57-F5A0-8436-1BF66BB864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E6FAF6-4964-3502-D90F-4F700FD522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3B57F9-3E7A-3846-9E6F-E549A6124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5729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8F15-2E06-AB4B-93EC-59266E69542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D572D-1C25-A04F-84FE-AFDB279DD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508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223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127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DB8E0D-DBC7-4E6C-B36F-704FFD9F9D0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58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78129-9522-0878-186B-76B2A6DAC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1AE838-EECF-6C39-9AB3-D3A0BE46B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80B4E0-390D-F7CC-BE10-4D5CB7CF7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  <a:effectLst/>
              <a:latin typeface="Helvetica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F2466-9F47-3C89-3AAF-9F28319A20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41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98138-D354-924C-22C2-1C397A424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3E1176-89CC-CB08-342B-EC1571DF3B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938E89-F7DE-589C-97D8-E96715BCA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94682-3C70-A7B8-80A3-9B5398D1D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59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60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8F0A-569C-8B49-1382-A7F09663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9FCA58-D5DE-1B7A-4C99-D7B9000311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FFCF33-196A-2E15-DE4A-DAC2FE58A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2CD16-A8E7-B7AF-FCE4-0D614FE466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856D4-72BF-0A7B-3405-9EC341EC3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5AB7C-FE76-7A43-6D73-A87F57318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FA8F48-52B8-BF77-BB0D-913E8592F5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ED715-9304-FCF1-4997-8684756F5F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4D572D-1C25-A04F-84FE-AFDB279DD6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4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886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79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57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39EB9-C90C-239D-5A74-8B83ADA1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95EF3-93C6-4715-3BF2-345AFEC181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1D48AF-8E33-7765-F41A-DF4D77043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D53F8-5E63-2A9D-721F-42831A1E2C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02F13-CE54-433A-9201-F068AE7925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49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1933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38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B8E0D-DBC7-4E6C-B36F-704FFD9F9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67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6E10-85E4-D057-EADC-5DC1999F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0A61A5-A725-581D-5E00-07B9923FE9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3A530A-D9C2-2BE9-261B-3BF244B87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74181-12DE-F1A2-4F34-F9C016C3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4D572D-1C25-A04F-84FE-AFDB279DD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04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microsoft.com/office/2007/relationships/hdphoto" Target="../media/hdphoto5.wdp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7.emf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microsoft.com/office/2007/relationships/hdphoto" Target="../media/hdphoto6.wdp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  <p:pic>
        <p:nvPicPr>
          <p:cNvPr id="2" name="Picture 2" descr="Nexstar Media Group - Wikipedia">
            <a:extLst>
              <a:ext uri="{FF2B5EF4-FFF2-40B4-BE49-F238E27FC236}">
                <a16:creationId xmlns:a16="http://schemas.microsoft.com/office/drawing/2014/main" id="{4CED5E52-8D48-EE75-31A8-BF0F253F7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7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tations/Affiliates">
            <a:extLst>
              <a:ext uri="{FF2B5EF4-FFF2-40B4-BE49-F238E27FC236}">
                <a16:creationId xmlns:a16="http://schemas.microsoft.com/office/drawing/2014/main" id="{85AA273C-FF29-86FB-75E0-A065FA1EC3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66000"/>
            <a:lum bright="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anel_BG">
            <a:extLst>
              <a:ext uri="{FF2B5EF4-FFF2-40B4-BE49-F238E27FC236}">
                <a16:creationId xmlns:a16="http://schemas.microsoft.com/office/drawing/2014/main" id="{2536EA89-59BE-1CE0-E926-3DE0B66CF1D2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11" name="Stripes-R Corner-gold">
            <a:extLst>
              <a:ext uri="{FF2B5EF4-FFF2-40B4-BE49-F238E27FC236}">
                <a16:creationId xmlns:a16="http://schemas.microsoft.com/office/drawing/2014/main" id="{3BBFC3D7-3B0F-2B71-DEEA-93B7953B9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50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AE3B61ED-39F6-A99F-EABC-5BE20A3B6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2" name="Panel_BG">
            <a:extLst>
              <a:ext uri="{FF2B5EF4-FFF2-40B4-BE49-F238E27FC236}">
                <a16:creationId xmlns:a16="http://schemas.microsoft.com/office/drawing/2014/main" id="{4533F432-AC1D-9C71-22B2-D7BCD6C41CD7}"/>
              </a:ext>
            </a:extLst>
          </p:cNvPr>
          <p:cNvSpPr/>
          <p:nvPr userDrawn="1"/>
        </p:nvSpPr>
        <p:spPr>
          <a:xfrm>
            <a:off x="3697" y="0"/>
            <a:ext cx="394973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2C1B21E9-A2AC-3828-C57F-C4011CDA7B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23" y="5862968"/>
            <a:ext cx="3646062" cy="1000443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C0069393-E7FA-B86B-175C-CED6A6730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3293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1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B993A64-0189-ECD9-4B34-8699B54FE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533"/>
          <a:stretch/>
        </p:blipFill>
        <p:spPr>
          <a:xfrm>
            <a:off x="-1" y="0"/>
            <a:ext cx="12199041" cy="18619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1A4E90-02DC-F97B-6A88-0548D0BFEA74}"/>
              </a:ext>
            </a:extLst>
          </p:cNvPr>
          <p:cNvSpPr/>
          <p:nvPr userDrawn="1"/>
        </p:nvSpPr>
        <p:spPr>
          <a:xfrm>
            <a:off x="-5482" y="1861927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30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1007E1A-B754-8192-404E-5078F51F22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49470"/>
          <a:stretch/>
        </p:blipFill>
        <p:spPr>
          <a:xfrm>
            <a:off x="-1" y="0"/>
            <a:ext cx="12199041" cy="22154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893F27-A818-92D4-01B8-ED4E1BA2DE06}"/>
              </a:ext>
            </a:extLst>
          </p:cNvPr>
          <p:cNvSpPr/>
          <p:nvPr userDrawn="1"/>
        </p:nvSpPr>
        <p:spPr>
          <a:xfrm>
            <a:off x="-5482" y="221543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-NMG-gold">
            <a:extLst>
              <a:ext uri="{FF2B5EF4-FFF2-40B4-BE49-F238E27FC236}">
                <a16:creationId xmlns:a16="http://schemas.microsoft.com/office/drawing/2014/main" id="{6C27DB08-BE6D-559F-72F1-3226FF3B10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40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1DD8D3C2-9430-CA2A-53DF-4B0A8FB2E3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894"/>
          <a:stretch/>
        </p:blipFill>
        <p:spPr>
          <a:xfrm>
            <a:off x="-1" y="0"/>
            <a:ext cx="12199041" cy="34683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5110B858-15E5-EBB8-09F1-3770891955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1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47C03F00-F95E-8127-52CA-9DCDB42BE2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61620"/>
          <a:stretch/>
        </p:blipFill>
        <p:spPr>
          <a:xfrm>
            <a:off x="-1" y="0"/>
            <a:ext cx="12199041" cy="16827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86EC7F7-EF86-038D-FB56-C66F0FD9365B}"/>
              </a:ext>
            </a:extLst>
          </p:cNvPr>
          <p:cNvSpPr/>
          <p:nvPr userDrawn="1"/>
        </p:nvSpPr>
        <p:spPr>
          <a:xfrm>
            <a:off x="-5482" y="1623121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Logo-NMG-gold">
            <a:extLst>
              <a:ext uri="{FF2B5EF4-FFF2-40B4-BE49-F238E27FC236}">
                <a16:creationId xmlns:a16="http://schemas.microsoft.com/office/drawing/2014/main" id="{04E025FD-81A0-7CA5-E635-C36644C18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51741" y="363404"/>
            <a:ext cx="735168" cy="3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8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2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DC2C7351-EA64-3033-1A00-6A2C47521C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grpSp>
        <p:nvGrpSpPr>
          <p:cNvPr id="5" name="Logo-Nexstar-Lockup-gold">
            <a:extLst>
              <a:ext uri="{FF2B5EF4-FFF2-40B4-BE49-F238E27FC236}">
                <a16:creationId xmlns:a16="http://schemas.microsoft.com/office/drawing/2014/main" id="{558E43D8-A77E-CFBF-FDA8-672D1EC8BA8F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6" name="Logo-Nexstar-gold">
              <a:extLst>
                <a:ext uri="{FF2B5EF4-FFF2-40B4-BE49-F238E27FC236}">
                  <a16:creationId xmlns:a16="http://schemas.microsoft.com/office/drawing/2014/main" id="{33F51B9B-9EB1-9270-6E66-9467576FE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7" name="Stations/Affiliates">
              <a:extLst>
                <a:ext uri="{FF2B5EF4-FFF2-40B4-BE49-F238E27FC236}">
                  <a16:creationId xmlns:a16="http://schemas.microsoft.com/office/drawing/2014/main" id="{0FB60AFA-8466-0F7C-C8AA-9D9F21964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66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6E431F42-E54F-8C4A-5F9B-624DA4A63C0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050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393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1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8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v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gos-Lockup">
            <a:extLst>
              <a:ext uri="{FF2B5EF4-FFF2-40B4-BE49-F238E27FC236}">
                <a16:creationId xmlns:a16="http://schemas.microsoft.com/office/drawing/2014/main" id="{431369A6-91A1-9393-7698-1FDECA18897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673100" y="5759381"/>
            <a:ext cx="3848100" cy="646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946F71-7478-79FF-8AFE-8DBC64DD30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66D430-D228-0782-A02E-B9AC8F31D9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b="95464"/>
          <a:stretch/>
        </p:blipFill>
        <p:spPr>
          <a:xfrm>
            <a:off x="1863648" y="5233"/>
            <a:ext cx="10335489" cy="31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65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Texture BG w/ Log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3208E02E-8BF9-3D39-FE7A-53E125362B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30"/>
          <a:stretch>
            <a:fillRect/>
          </a:stretch>
        </p:blipFill>
        <p:spPr>
          <a:xfrm>
            <a:off x="-22571" y="0"/>
            <a:ext cx="12195520" cy="685799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Logo-NMG-gold">
            <a:extLst>
              <a:ext uri="{FF2B5EF4-FFF2-40B4-BE49-F238E27FC236}">
                <a16:creationId xmlns:a16="http://schemas.microsoft.com/office/drawing/2014/main" id="{AD292B94-66C0-8A68-CF72-9EE67FCB27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38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G w/ NMG Log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3C6A8A14-E2C4-5345-3FBA-A6DD11EA6D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10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ff White B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9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Textur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AF9B2E33-97D4-B54C-D936-D352ACED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42DBC5-1D5A-895E-2698-1C57BCEB19A7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057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FC61589-7C8E-67B7-FB7D-66816AC5EE98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C8BC1CE0-557E-DF6E-5597-89B3BDBBDC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D23D98DF-7C21-7D62-3BB2-6C7979C6DF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C9F487E3-6E41-5CA4-4570-E84944205146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04A9BF1-5E52-2842-5094-CB9BC38131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3DF1DAC6-1007-BA7C-FB3A-926A895710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3440" y="6076809"/>
            <a:ext cx="2866730" cy="78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34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9441"/>
          <a:stretch>
            <a:fillRect/>
          </a:stretch>
        </p:blipFill>
        <p:spPr>
          <a:xfrm>
            <a:off x="0" y="-3"/>
            <a:ext cx="12195520" cy="346833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346833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2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F64F2-B4AA-E9EC-17E7-2180651EA549}"/>
              </a:ext>
            </a:extLst>
          </p:cNvPr>
          <p:cNvSpPr/>
          <p:nvPr userDrawn="1"/>
        </p:nvSpPr>
        <p:spPr>
          <a:xfrm rot="5400000">
            <a:off x="3644658" y="-3644652"/>
            <a:ext cx="4901598" cy="12190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28006"/>
          <a:stretch>
            <a:fillRect/>
          </a:stretch>
        </p:blipFill>
        <p:spPr>
          <a:xfrm>
            <a:off x="0" y="-3"/>
            <a:ext cx="12195520" cy="493879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0A6C34E-6A92-7CE6-27B7-838B4650CA50}"/>
              </a:ext>
            </a:extLst>
          </p:cNvPr>
          <p:cNvSpPr/>
          <p:nvPr userDrawn="1"/>
        </p:nvSpPr>
        <p:spPr>
          <a:xfrm>
            <a:off x="-5482" y="4879210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9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AA3654-0F00-9A2A-EF61-EA379CB713E2}"/>
              </a:ext>
            </a:extLst>
          </p:cNvPr>
          <p:cNvSpPr/>
          <p:nvPr userDrawn="1"/>
        </p:nvSpPr>
        <p:spPr>
          <a:xfrm>
            <a:off x="-5482" y="2221464"/>
            <a:ext cx="12199041" cy="5958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7400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rect">
              <a:fillToRect t="100000" r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72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Gold Breaker">
    <p:bg>
      <p:bgPr>
        <a:solidFill>
          <a:srgbClr val="D8B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EFD37CDA-5F34-D7B4-3B82-7E99BDF581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794CA6-FF7A-35C4-ACBF-22158F91D66C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Logo-Nexstar-Lockup-gold">
            <a:extLst>
              <a:ext uri="{FF2B5EF4-FFF2-40B4-BE49-F238E27FC236}">
                <a16:creationId xmlns:a16="http://schemas.microsoft.com/office/drawing/2014/main" id="{C2D53DC1-5AA0-1BD9-E5DE-E142AE0240D0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10" name="Logo-Nexstar-gold">
              <a:extLst>
                <a:ext uri="{FF2B5EF4-FFF2-40B4-BE49-F238E27FC236}">
                  <a16:creationId xmlns:a16="http://schemas.microsoft.com/office/drawing/2014/main" id="{D7803CFC-9A99-4F1B-E34E-4ECCC41AF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11" name="Stations/Affiliates">
              <a:extLst>
                <a:ext uri="{FF2B5EF4-FFF2-40B4-BE49-F238E27FC236}">
                  <a16:creationId xmlns:a16="http://schemas.microsoft.com/office/drawing/2014/main" id="{225DCA9D-CA4F-E985-443A-6F6CCA2B0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008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Texture BG w/ Logo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976052F2-7500-CCC1-2732-825A1556D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D748A9B-7D9D-413D-5700-A7D565B82A5D}"/>
              </a:ext>
            </a:extLst>
          </p:cNvPr>
          <p:cNvSpPr/>
          <p:nvPr userDrawn="1"/>
        </p:nvSpPr>
        <p:spPr>
          <a:xfrm>
            <a:off x="-7041" y="6538402"/>
            <a:ext cx="12199041" cy="59580"/>
          </a:xfrm>
          <a:prstGeom prst="rect">
            <a:avLst/>
          </a:prstGeom>
          <a:solidFill>
            <a:srgbClr val="D8B8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07ACA3BB-C0BB-62A6-A3B5-70132B52B3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49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99A1A902-141A-11E7-A24D-8C6EB1463CB6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132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781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86A8EC13-C569-9EF8-C551-34661CC7EFC0}"/>
              </a:ext>
            </a:extLst>
          </p:cNvPr>
          <p:cNvSpPr/>
          <p:nvPr userDrawn="1"/>
        </p:nvSpPr>
        <p:spPr>
          <a:xfrm>
            <a:off x="3697" y="0"/>
            <a:ext cx="37110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7A485C-CA16-26DF-6DC4-B54921DB7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869" y="6049814"/>
            <a:ext cx="2866730" cy="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2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anel_BG">
            <a:extLst>
              <a:ext uri="{FF2B5EF4-FFF2-40B4-BE49-F238E27FC236}">
                <a16:creationId xmlns:a16="http://schemas.microsoft.com/office/drawing/2014/main" id="{6B37D66C-AC85-8C24-F18A-20A8399C7934}"/>
              </a:ext>
            </a:extLst>
          </p:cNvPr>
          <p:cNvSpPr/>
          <p:nvPr userDrawn="1"/>
        </p:nvSpPr>
        <p:spPr>
          <a:xfrm>
            <a:off x="3697" y="0"/>
            <a:ext cx="547036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Background-Pinstripes">
            <a:extLst>
              <a:ext uri="{FF2B5EF4-FFF2-40B4-BE49-F238E27FC236}">
                <a16:creationId xmlns:a16="http://schemas.microsoft.com/office/drawing/2014/main" id="{5EEDE51E-6EDF-7C4B-B193-60E929FCCC9C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02" t="-1" b="-39"/>
          <a:stretch>
            <a:fillRect/>
          </a:stretch>
        </p:blipFill>
        <p:spPr>
          <a:xfrm>
            <a:off x="8357196" y="-4844"/>
            <a:ext cx="3829232" cy="686284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6FCB98-DDD7-2D6E-5FF0-16622B3FAE49}"/>
              </a:ext>
            </a:extLst>
          </p:cNvPr>
          <p:cNvGrpSpPr/>
          <p:nvPr userDrawn="1"/>
        </p:nvGrpSpPr>
        <p:grpSpPr>
          <a:xfrm>
            <a:off x="1604981" y="5745480"/>
            <a:ext cx="3871243" cy="1112519"/>
            <a:chOff x="5895761" y="5047573"/>
            <a:chExt cx="6299758" cy="1810427"/>
          </a:xfrm>
        </p:grpSpPr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476B16E6-AA24-3AC7-A733-6F7695D82DD5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290B0FB-9EE9-FA3A-56E5-554F68D4A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pic>
        <p:nvPicPr>
          <p:cNvPr id="13" name="Logo-NMG-gold">
            <a:extLst>
              <a:ext uri="{FF2B5EF4-FFF2-40B4-BE49-F238E27FC236}">
                <a16:creationId xmlns:a16="http://schemas.microsoft.com/office/drawing/2014/main" id="{3A53FCAA-2BF5-AD02-1840-E933CDA053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464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nel_BG">
            <a:extLst>
              <a:ext uri="{FF2B5EF4-FFF2-40B4-BE49-F238E27FC236}">
                <a16:creationId xmlns:a16="http://schemas.microsoft.com/office/drawing/2014/main" id="{2F3E39F0-A164-B9AE-9E8C-8C0A546B841B}"/>
              </a:ext>
            </a:extLst>
          </p:cNvPr>
          <p:cNvSpPr/>
          <p:nvPr userDrawn="1"/>
        </p:nvSpPr>
        <p:spPr>
          <a:xfrm>
            <a:off x="3697" y="0"/>
            <a:ext cx="43081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0D2426F7-D8DE-B667-40B9-092D556154B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l="68648" t="-1" b="-39"/>
          <a:stretch>
            <a:fillRect/>
          </a:stretch>
        </p:blipFill>
        <p:spPr>
          <a:xfrm>
            <a:off x="8362886" y="-4844"/>
            <a:ext cx="3823542" cy="68628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9DC4B2C-9A43-463F-93BE-8C5359A719A8}"/>
              </a:ext>
            </a:extLst>
          </p:cNvPr>
          <p:cNvGrpSpPr/>
          <p:nvPr userDrawn="1"/>
        </p:nvGrpSpPr>
        <p:grpSpPr>
          <a:xfrm>
            <a:off x="442739" y="5745480"/>
            <a:ext cx="3871243" cy="1112519"/>
            <a:chOff x="5895761" y="5047573"/>
            <a:chExt cx="6299759" cy="1810427"/>
          </a:xfrm>
        </p:grpSpPr>
        <p:sp>
          <p:nvSpPr>
            <p:cNvPr id="4" name="Triangle 3">
              <a:extLst>
                <a:ext uri="{FF2B5EF4-FFF2-40B4-BE49-F238E27FC236}">
                  <a16:creationId xmlns:a16="http://schemas.microsoft.com/office/drawing/2014/main" id="{30EC8DEA-54EE-E1C2-0094-3D153A1CCB77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41C4CC7-13AE-7488-94D9-42EF9561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100000"/>
            </a:blip>
            <a:srcRect l="39959" t="74046"/>
            <a:stretch/>
          </p:blipFill>
          <p:spPr>
            <a:xfrm>
              <a:off x="5895761" y="5047573"/>
              <a:ext cx="6299759" cy="1810427"/>
            </a:xfrm>
            <a:prstGeom prst="rect">
              <a:avLst/>
            </a:prstGeom>
          </p:spPr>
        </p:pic>
      </p:grp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601BA59A-4EC8-7269-4230-2AB5AD7A626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9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FA8268-3F74-A732-1716-961F7B3CA9DF}"/>
              </a:ext>
            </a:extLst>
          </p:cNvPr>
          <p:cNvSpPr/>
          <p:nvPr userDrawn="1"/>
        </p:nvSpPr>
        <p:spPr>
          <a:xfrm>
            <a:off x="1" y="0"/>
            <a:ext cx="54037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825AC14D-4837-18FF-F603-795CD845F8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CFDD3E-15EA-ECDB-97AB-537A29CED0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7653" y="5872070"/>
            <a:ext cx="3486085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6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Panel_BG">
            <a:extLst>
              <a:ext uri="{FF2B5EF4-FFF2-40B4-BE49-F238E27FC236}">
                <a16:creationId xmlns:a16="http://schemas.microsoft.com/office/drawing/2014/main" id="{EE1B69AF-81ED-2E9D-B366-FB459681ED35}"/>
              </a:ext>
            </a:extLst>
          </p:cNvPr>
          <p:cNvSpPr/>
          <p:nvPr userDrawn="1"/>
        </p:nvSpPr>
        <p:spPr>
          <a:xfrm>
            <a:off x="3696" y="0"/>
            <a:ext cx="578274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-NMG-gold">
            <a:extLst>
              <a:ext uri="{FF2B5EF4-FFF2-40B4-BE49-F238E27FC236}">
                <a16:creationId xmlns:a16="http://schemas.microsoft.com/office/drawing/2014/main" id="{7FE5EA29-0129-9197-B619-8F7A9316CB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21D1D9-3ABA-3C4C-F86D-28638CF7B2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7017" y="5848154"/>
            <a:ext cx="3569421" cy="102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16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9F01C2-CF4D-C75F-2E95-2C9039C5AD93}"/>
              </a:ext>
            </a:extLst>
          </p:cNvPr>
          <p:cNvSpPr/>
          <p:nvPr userDrawn="1"/>
        </p:nvSpPr>
        <p:spPr>
          <a:xfrm>
            <a:off x="6320" y="0"/>
            <a:ext cx="380763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6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69EC54-AA0F-85D9-21C2-F69055DE2767}"/>
              </a:ext>
            </a:extLst>
          </p:cNvPr>
          <p:cNvSpPr/>
          <p:nvPr userDrawn="1"/>
        </p:nvSpPr>
        <p:spPr>
          <a:xfrm rot="5400000" flipH="1">
            <a:off x="-996069" y="996068"/>
            <a:ext cx="6858000" cy="4865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106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Column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D9283E8-2448-CB09-49A6-A7F5B7CDAA56}"/>
              </a:ext>
            </a:extLst>
          </p:cNvPr>
          <p:cNvSpPr/>
          <p:nvPr userDrawn="1"/>
        </p:nvSpPr>
        <p:spPr>
          <a:xfrm rot="5400000" flipH="1">
            <a:off x="-654270" y="654269"/>
            <a:ext cx="6858000" cy="55494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198986F0-F6FF-EACA-FA21-BE07D2B8E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41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-Pinstripes">
            <a:extLst>
              <a:ext uri="{FF2B5EF4-FFF2-40B4-BE49-F238E27FC236}">
                <a16:creationId xmlns:a16="http://schemas.microsoft.com/office/drawing/2014/main" id="{734DFE57-2CAD-B3C0-8443-C6EC9AB07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67617"/>
          <a:stretch>
            <a:fillRect/>
          </a:stretch>
        </p:blipFill>
        <p:spPr>
          <a:xfrm>
            <a:off x="0" y="-3"/>
            <a:ext cx="12195520" cy="22214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55434B-335D-6C95-6015-AAF4D3BDA704}"/>
              </a:ext>
            </a:extLst>
          </p:cNvPr>
          <p:cNvSpPr/>
          <p:nvPr userDrawn="1"/>
        </p:nvSpPr>
        <p:spPr>
          <a:xfrm>
            <a:off x="-18182" y="222146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Logo-NMG-gold">
            <a:extLst>
              <a:ext uri="{FF2B5EF4-FFF2-40B4-BE49-F238E27FC236}">
                <a16:creationId xmlns:a16="http://schemas.microsoft.com/office/drawing/2014/main" id="{8770B085-8843-E5E7-2B3E-8F4198D51F4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G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7289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ound-Pinstripes">
            <a:extLst>
              <a:ext uri="{FF2B5EF4-FFF2-40B4-BE49-F238E27FC236}">
                <a16:creationId xmlns:a16="http://schemas.microsoft.com/office/drawing/2014/main" id="{EFAF4E8B-2F35-462F-904A-C038D6AD9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572"/>
          <a:stretch>
            <a:fillRect/>
          </a:stretch>
        </p:blipFill>
        <p:spPr>
          <a:xfrm>
            <a:off x="0" y="-3"/>
            <a:ext cx="12195520" cy="35279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62F436-5873-7698-B68C-A0C9E3331854}"/>
              </a:ext>
            </a:extLst>
          </p:cNvPr>
          <p:cNvSpPr/>
          <p:nvPr userDrawn="1"/>
        </p:nvSpPr>
        <p:spPr>
          <a:xfrm>
            <a:off x="-18182" y="346833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D49D4800-4B21-D535-B00D-8580A8033E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83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F0415478-6AA4-74E2-64EB-7E4114C75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72124"/>
          <a:stretch>
            <a:fillRect/>
          </a:stretch>
        </p:blipFill>
        <p:spPr>
          <a:xfrm>
            <a:off x="0" y="-2"/>
            <a:ext cx="12195520" cy="191230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Logo-NMG-gold">
            <a:extLst>
              <a:ext uri="{FF2B5EF4-FFF2-40B4-BE49-F238E27FC236}">
                <a16:creationId xmlns:a16="http://schemas.microsoft.com/office/drawing/2014/main" id="{1C819347-C41B-0F96-13FE-5DF0C917524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11164855" y="360936"/>
            <a:ext cx="722054" cy="3610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47CD48-C124-57AC-BB47-E7E7C844D1CE}"/>
              </a:ext>
            </a:extLst>
          </p:cNvPr>
          <p:cNvSpPr/>
          <p:nvPr userDrawn="1"/>
        </p:nvSpPr>
        <p:spPr>
          <a:xfrm>
            <a:off x="-18182" y="1852724"/>
            <a:ext cx="12199041" cy="59580"/>
          </a:xfrm>
          <a:prstGeom prst="rect">
            <a:avLst/>
          </a:prstGeom>
          <a:solidFill>
            <a:srgbClr val="095E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155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BBC60F8A-8374-52A8-F8E4-C4E4331E0A3E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19076" b="-39"/>
          <a:stretch>
            <a:fillRect/>
          </a:stretch>
        </p:blipFill>
        <p:spPr>
          <a:xfrm>
            <a:off x="-9091" y="1303876"/>
            <a:ext cx="12195520" cy="5554124"/>
          </a:xfrm>
          <a:prstGeom prst="rect">
            <a:avLst/>
          </a:prstGeom>
        </p:spPr>
      </p:pic>
      <p:pic>
        <p:nvPicPr>
          <p:cNvPr id="4" name="Logo-NMG-gold">
            <a:extLst>
              <a:ext uri="{FF2B5EF4-FFF2-40B4-BE49-F238E27FC236}">
                <a16:creationId xmlns:a16="http://schemas.microsoft.com/office/drawing/2014/main" id="{0EBC4B39-8C39-8BF7-5263-8D4DDE02A2C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848" y="367440"/>
            <a:ext cx="722054" cy="35687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95F4499-7D72-CC33-6847-BE0836175505}"/>
              </a:ext>
            </a:extLst>
          </p:cNvPr>
          <p:cNvGrpSpPr/>
          <p:nvPr userDrawn="1"/>
        </p:nvGrpSpPr>
        <p:grpSpPr>
          <a:xfrm>
            <a:off x="9760688" y="600111"/>
            <a:ext cx="2448898" cy="703765"/>
            <a:chOff x="5895761" y="5047573"/>
            <a:chExt cx="6299758" cy="1810427"/>
          </a:xfrm>
        </p:grpSpPr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19B119D1-8859-691C-4C3C-AC4854284C59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2957BEC-C71B-D732-1A38-908878A33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58592D2-7E69-D3E2-BF1E-DFD0953A15D3}"/>
              </a:ext>
            </a:extLst>
          </p:cNvPr>
          <p:cNvSpPr/>
          <p:nvPr userDrawn="1"/>
        </p:nvSpPr>
        <p:spPr>
          <a:xfrm>
            <a:off x="0" y="1235481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507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ackground-Pinstripes">
            <a:extLst>
              <a:ext uri="{FF2B5EF4-FFF2-40B4-BE49-F238E27FC236}">
                <a16:creationId xmlns:a16="http://schemas.microsoft.com/office/drawing/2014/main" id="{355C9668-E25C-646D-7A9D-5A51EF45E473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25223" b="-39"/>
          <a:stretch>
            <a:fillRect/>
          </a:stretch>
        </p:blipFill>
        <p:spPr>
          <a:xfrm>
            <a:off x="-9091" y="1725542"/>
            <a:ext cx="12195520" cy="5132458"/>
          </a:xfrm>
          <a:prstGeom prst="rect">
            <a:avLst/>
          </a:prstGeom>
        </p:spPr>
      </p:pic>
      <p:pic>
        <p:nvPicPr>
          <p:cNvPr id="16" name="Logo-NMG-gold">
            <a:extLst>
              <a:ext uri="{FF2B5EF4-FFF2-40B4-BE49-F238E27FC236}">
                <a16:creationId xmlns:a16="http://schemas.microsoft.com/office/drawing/2014/main" id="{FF67CE82-D7A7-EB7D-BED9-CD8F298E70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254AE9-009B-38BB-2A02-31D5BB8CB52A}"/>
              </a:ext>
            </a:extLst>
          </p:cNvPr>
          <p:cNvGrpSpPr/>
          <p:nvPr userDrawn="1"/>
        </p:nvGrpSpPr>
        <p:grpSpPr>
          <a:xfrm>
            <a:off x="9760688" y="1021777"/>
            <a:ext cx="2448898" cy="703765"/>
            <a:chOff x="5895761" y="5047573"/>
            <a:chExt cx="6299758" cy="1810427"/>
          </a:xfrm>
        </p:grpSpPr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32A827B3-4D4F-1608-BF5D-93F1C1DCA1FC}"/>
                </a:ext>
              </a:extLst>
            </p:cNvPr>
            <p:cNvSpPr>
              <a:spLocks/>
            </p:cNvSpPr>
            <p:nvPr/>
          </p:nvSpPr>
          <p:spPr>
            <a:xfrm>
              <a:off x="6388863" y="5295080"/>
              <a:ext cx="5803137" cy="1562920"/>
            </a:xfrm>
            <a:prstGeom prst="triangle">
              <a:avLst>
                <a:gd name="adj" fmla="val 100000"/>
              </a:avLst>
            </a:prstGeom>
            <a:solidFill>
              <a:srgbClr val="0256E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3BD5948-B7DE-9821-2337-743631DAA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 bright="100000"/>
            </a:blip>
            <a:srcRect l="39959" t="74046"/>
            <a:stretch/>
          </p:blipFill>
          <p:spPr>
            <a:xfrm>
              <a:off x="5895761" y="5047573"/>
              <a:ext cx="6299758" cy="1810427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1E5F3F52-FAA0-F224-84DA-9D2D194DA4A6}"/>
              </a:ext>
            </a:extLst>
          </p:cNvPr>
          <p:cNvSpPr/>
          <p:nvPr userDrawn="1"/>
        </p:nvSpPr>
        <p:spPr>
          <a:xfrm>
            <a:off x="0" y="1657147"/>
            <a:ext cx="12192000" cy="74567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290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7F03437-4549-76BD-E0AA-5641653455C7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78522"/>
          <a:stretch/>
        </p:blipFill>
        <p:spPr>
          <a:xfrm>
            <a:off x="-9091" y="-4844"/>
            <a:ext cx="12195520" cy="1473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6A8E504-D5C6-5C46-780C-45830F72009F}"/>
              </a:ext>
            </a:extLst>
          </p:cNvPr>
          <p:cNvSpPr/>
          <p:nvPr userDrawn="1"/>
        </p:nvSpPr>
        <p:spPr>
          <a:xfrm>
            <a:off x="7620" y="147026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C7E17A-9850-23A4-F6D9-0B30E6F4A8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5285" y="706500"/>
            <a:ext cx="2746715" cy="788257"/>
          </a:xfrm>
          <a:prstGeom prst="rect">
            <a:avLst/>
          </a:prstGeom>
        </p:spPr>
      </p:pic>
      <p:pic>
        <p:nvPicPr>
          <p:cNvPr id="8" name="Logo-NMG-gold">
            <a:extLst>
              <a:ext uri="{FF2B5EF4-FFF2-40B4-BE49-F238E27FC236}">
                <a16:creationId xmlns:a16="http://schemas.microsoft.com/office/drawing/2014/main" id="{30761D22-2ED7-BED8-F080-452098C2A3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36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Background-Pinstripes">
            <a:extLst>
              <a:ext uri="{FF2B5EF4-FFF2-40B4-BE49-F238E27FC236}">
                <a16:creationId xmlns:a16="http://schemas.microsoft.com/office/drawing/2014/main" id="{823B0EB8-FE0A-0102-ACC8-6254D0F76B34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10260"/>
          <a:stretch/>
        </p:blipFill>
        <p:spPr>
          <a:xfrm>
            <a:off x="-9091" y="-4844"/>
            <a:ext cx="12195520" cy="61563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334596-A829-4159-04D8-7514BBA242D1}"/>
              </a:ext>
            </a:extLst>
          </p:cNvPr>
          <p:cNvSpPr/>
          <p:nvPr userDrawn="1"/>
        </p:nvSpPr>
        <p:spPr>
          <a:xfrm>
            <a:off x="7620" y="6159900"/>
            <a:ext cx="12199041" cy="59580"/>
          </a:xfrm>
          <a:prstGeom prst="rect">
            <a:avLst/>
          </a:prstGeom>
          <a:solidFill>
            <a:srgbClr val="0F6A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30DF76-6405-EE6B-BB14-91B9E59790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48805" y="5396140"/>
            <a:ext cx="2746715" cy="788257"/>
          </a:xfrm>
          <a:prstGeom prst="rect">
            <a:avLst/>
          </a:prstGeom>
        </p:spPr>
      </p:pic>
      <p:pic>
        <p:nvPicPr>
          <p:cNvPr id="10" name="Logo-NMG-gold">
            <a:extLst>
              <a:ext uri="{FF2B5EF4-FFF2-40B4-BE49-F238E27FC236}">
                <a16:creationId xmlns:a16="http://schemas.microsoft.com/office/drawing/2014/main" id="{3062C3CB-5B37-7E4A-EAB1-8ECE2504DAF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56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exstar Media Group - Wikipedia">
            <a:extLst>
              <a:ext uri="{FF2B5EF4-FFF2-40B4-BE49-F238E27FC236}">
                <a16:creationId xmlns:a16="http://schemas.microsoft.com/office/drawing/2014/main" id="{BD1BD8D5-A80F-C236-3DA2-581F145F4D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7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10" y="5144409"/>
            <a:ext cx="1866434" cy="92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25AC85-D33D-1F4C-FDE5-21258BBCE3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-100000"/>
          </a:blip>
          <a:stretch>
            <a:fillRect/>
          </a:stretch>
        </p:blipFill>
        <p:spPr>
          <a:xfrm>
            <a:off x="-1" y="0"/>
            <a:ext cx="1913710" cy="284470"/>
          </a:xfrm>
          <a:prstGeom prst="rect">
            <a:avLst/>
          </a:prstGeom>
        </p:spPr>
      </p:pic>
      <p:pic>
        <p:nvPicPr>
          <p:cNvPr id="10" name="Stations/Affiliates">
            <a:extLst>
              <a:ext uri="{FF2B5EF4-FFF2-40B4-BE49-F238E27FC236}">
                <a16:creationId xmlns:a16="http://schemas.microsoft.com/office/drawing/2014/main" id="{8BCB767E-6D04-DD53-2026-D2CBDF5E999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66000"/>
            <a:lum bright="-100000"/>
          </a:blip>
          <a:stretch>
            <a:fillRect/>
          </a:stretch>
        </p:blipFill>
        <p:spPr>
          <a:xfrm>
            <a:off x="272779" y="6339419"/>
            <a:ext cx="4812424" cy="2016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3BEB43-2FEE-CFE9-2E53-A4F7C1F2E3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69000"/>
                    </a14:imgEffect>
                    <a14:imgEffect>
                      <a14:brightnessContrast bright="-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3648" y="0"/>
            <a:ext cx="10335489" cy="28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648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White/Blue 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F9D0F1AA-5224-9EA9-8E61-3068ABAFF741}"/>
              </a:ext>
            </a:extLst>
          </p:cNvPr>
          <p:cNvPicPr/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t="-1" b="-39"/>
          <a:stretch>
            <a:fillRect/>
          </a:stretch>
        </p:blipFill>
        <p:spPr>
          <a:xfrm>
            <a:off x="-12611" y="10503"/>
            <a:ext cx="12195520" cy="686284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0751F0-2732-80D5-F7A3-144261CB702D}"/>
              </a:ext>
            </a:extLst>
          </p:cNvPr>
          <p:cNvSpPr/>
          <p:nvPr userDrawn="1"/>
        </p:nvSpPr>
        <p:spPr>
          <a:xfrm>
            <a:off x="0" y="-4844"/>
            <a:ext cx="12192000" cy="289314"/>
          </a:xfrm>
          <a:prstGeom prst="rect">
            <a:avLst/>
          </a:prstGeom>
          <a:solidFill>
            <a:srgbClr val="02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D6E4B-78ED-644C-6170-FE345407B5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606" y="0"/>
            <a:ext cx="1913710" cy="28447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60C9B29-F126-776F-6B0A-A8040D27F23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206532" y="5247373"/>
            <a:ext cx="4385437" cy="123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298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Blue Breaker 2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Logo-Nexstar-Lockup-gold">
            <a:extLst>
              <a:ext uri="{FF2B5EF4-FFF2-40B4-BE49-F238E27FC236}">
                <a16:creationId xmlns:a16="http://schemas.microsoft.com/office/drawing/2014/main" id="{25E3C242-A44E-3773-DB7C-C1543E99C679}"/>
              </a:ext>
            </a:extLst>
          </p:cNvPr>
          <p:cNvGrpSpPr/>
          <p:nvPr userDrawn="1"/>
        </p:nvGrpSpPr>
        <p:grpSpPr>
          <a:xfrm>
            <a:off x="2104540" y="4484901"/>
            <a:ext cx="7772400" cy="1517418"/>
            <a:chOff x="2191038" y="1173288"/>
            <a:chExt cx="7772400" cy="1517418"/>
          </a:xfrm>
        </p:grpSpPr>
        <p:pic>
          <p:nvPicPr>
            <p:cNvPr id="7" name="Logo-Nexstar-gold">
              <a:extLst>
                <a:ext uri="{FF2B5EF4-FFF2-40B4-BE49-F238E27FC236}">
                  <a16:creationId xmlns:a16="http://schemas.microsoft.com/office/drawing/2014/main" id="{C6D4D00F-AA3F-ECC1-27D4-A3BFE939C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100000"/>
            </a:blip>
            <a:stretch>
              <a:fillRect/>
            </a:stretch>
          </p:blipFill>
          <p:spPr>
            <a:xfrm>
              <a:off x="5072643" y="1173288"/>
              <a:ext cx="2046715" cy="1015569"/>
            </a:xfrm>
            <a:prstGeom prst="rect">
              <a:avLst/>
            </a:prstGeom>
          </p:spPr>
        </p:pic>
        <p:pic>
          <p:nvPicPr>
            <p:cNvPr id="8" name="Stations/Affiliates">
              <a:extLst>
                <a:ext uri="{FF2B5EF4-FFF2-40B4-BE49-F238E27FC236}">
                  <a16:creationId xmlns:a16="http://schemas.microsoft.com/office/drawing/2014/main" id="{07FFA394-F1FD-54D4-5E20-7DD83797D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66000"/>
              <a:lum bright="-100000"/>
            </a:blip>
            <a:stretch>
              <a:fillRect/>
            </a:stretch>
          </p:blipFill>
          <p:spPr>
            <a:xfrm>
              <a:off x="2191038" y="2365017"/>
              <a:ext cx="7772400" cy="3256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3215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3BE49F-97FE-4133-72BC-B99E207AD873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CDA7E-5260-BB2E-97A7-8A5B243702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A5ECC8A6-768F-DA61-AC48-41D7E7FC6E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08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Break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-Pinstripes">
            <a:extLst>
              <a:ext uri="{FF2B5EF4-FFF2-40B4-BE49-F238E27FC236}">
                <a16:creationId xmlns:a16="http://schemas.microsoft.com/office/drawing/2014/main" id="{DEAAA8C5-5051-1852-F022-832068B46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D380D0-F6A2-A8AA-41C7-F3166D6A41BC}"/>
              </a:ext>
            </a:extLst>
          </p:cNvPr>
          <p:cNvSpPr/>
          <p:nvPr userDrawn="1"/>
        </p:nvSpPr>
        <p:spPr>
          <a:xfrm>
            <a:off x="-1006" y="6349691"/>
            <a:ext cx="12199041" cy="595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Logo-NMG-gold">
            <a:extLst>
              <a:ext uri="{FF2B5EF4-FFF2-40B4-BE49-F238E27FC236}">
                <a16:creationId xmlns:a16="http://schemas.microsoft.com/office/drawing/2014/main" id="{918898A1-3A01-C8E5-2B15-E26AA816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70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1AF82FB-5B1F-AE4B-A993-F8F67C1CF689}"/>
              </a:ext>
            </a:extLst>
          </p:cNvPr>
          <p:cNvSpPr/>
          <p:nvPr userDrawn="1"/>
        </p:nvSpPr>
        <p:spPr>
          <a:xfrm>
            <a:off x="0" y="0"/>
            <a:ext cx="3942730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809F47-1BF0-FDDE-B894-605EC3B761F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478645" y="5909801"/>
            <a:ext cx="3455658" cy="948199"/>
          </a:xfrm>
          <a:prstGeom prst="rect">
            <a:avLst/>
          </a:prstGeom>
        </p:spPr>
      </p:pic>
      <p:pic>
        <p:nvPicPr>
          <p:cNvPr id="7" name="logo_NN">
            <a:extLst>
              <a:ext uri="{FF2B5EF4-FFF2-40B4-BE49-F238E27FC236}">
                <a16:creationId xmlns:a16="http://schemas.microsoft.com/office/drawing/2014/main" id="{EB192A46-058A-D806-E545-CFC343110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004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FF7C47-0BC8-DB0C-C464-AAA674EF3CDE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16192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87A52D-3934-563E-D115-BB0579EE4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0" name="logo_NN">
            <a:extLst>
              <a:ext uri="{FF2B5EF4-FFF2-40B4-BE49-F238E27FC236}">
                <a16:creationId xmlns:a16="http://schemas.microsoft.com/office/drawing/2014/main" id="{22239FA7-3697-F0CF-8426-BF9DAD3725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87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E9C8CA-7C17-3C1B-93F1-D42EDEA8CAAD}"/>
              </a:ext>
            </a:extLst>
          </p:cNvPr>
          <p:cNvSpPr/>
          <p:nvPr userDrawn="1"/>
        </p:nvSpPr>
        <p:spPr>
          <a:xfrm>
            <a:off x="0" y="5013423"/>
            <a:ext cx="12192000" cy="1844578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ckground-Pinstripes">
            <a:extLst>
              <a:ext uri="{FF2B5EF4-FFF2-40B4-BE49-F238E27FC236}">
                <a16:creationId xmlns:a16="http://schemas.microsoft.com/office/drawing/2014/main" id="{3FE8F767-5124-B55A-910F-32A86EAC3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38236"/>
          <a:stretch>
            <a:fillRect/>
          </a:stretch>
        </p:blipFill>
        <p:spPr>
          <a:xfrm>
            <a:off x="0" y="-3"/>
            <a:ext cx="12195520" cy="423701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2C40BA-725F-6E5A-A118-4CF58232792C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8" name="logo_NN">
            <a:extLst>
              <a:ext uri="{FF2B5EF4-FFF2-40B4-BE49-F238E27FC236}">
                <a16:creationId xmlns:a16="http://schemas.microsoft.com/office/drawing/2014/main" id="{60A76A35-B7BA-2520-EB6F-839EAD62B3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32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CFDC870F-FE6C-E9B6-8123-681C84CEC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3" y="0"/>
            <a:ext cx="12184381" cy="18943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13" name="logo_NN">
            <a:extLst>
              <a:ext uri="{FF2B5EF4-FFF2-40B4-BE49-F238E27FC236}">
                <a16:creationId xmlns:a16="http://schemas.microsoft.com/office/drawing/2014/main" id="{33882831-1E69-0B50-FE6F-17BBD144CD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2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E461B331-8602-71C0-4C19-075CE1D9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356"/>
          <a:stretch/>
        </p:blipFill>
        <p:spPr>
          <a:xfrm>
            <a:off x="-6135" y="0"/>
            <a:ext cx="12199040" cy="130032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50246-E03D-289A-E3C4-BF1B0C9A1C9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573DB6-88B8-ADAC-B650-C2696CD70A55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 defTabSz="457200" hangingPunct="1">
                <a:lnSpc>
                  <a:spcPct val="90000"/>
                </a:lnSpc>
                <a:spcBef>
                  <a:spcPct val="0"/>
                </a:spcBef>
              </a:pPr>
              <a:r>
                <a:rPr lang="en-US" sz="1050" b="1" kern="1200" spc="140">
                  <a:solidFill>
                    <a:schemeClr val="bg1"/>
                  </a:solidFill>
                  <a:latin typeface="Delight SemBd" pitchFamily="2" charset="77"/>
                  <a:ea typeface="+mj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A52FCEC-6646-581F-D902-1C37A3973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biLevel thresh="25000"/>
            </a:blip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21536A1-A4E4-5D02-C395-F67B1CFCEB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057" y="198080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35571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Dark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blue background&#10;&#10;AI-generated content may be incorrect.">
            <a:extLst>
              <a:ext uri="{FF2B5EF4-FFF2-40B4-BE49-F238E27FC236}">
                <a16:creationId xmlns:a16="http://schemas.microsoft.com/office/drawing/2014/main" id="{A32CCFEF-C6B5-9673-9E3E-084D99D0B8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"/>
            <a:ext cx="12192000" cy="65382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552B31-2DBB-D33F-7500-4AE5DCE3534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D68A5F5-078E-6402-35BB-D0B5757C7F0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89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F5F1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431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C28AA3-1B70-0910-3695-0AB2F91FFB7D}"/>
              </a:ext>
            </a:extLst>
          </p:cNvPr>
          <p:cNvSpPr/>
          <p:nvPr userDrawn="1"/>
        </p:nvSpPr>
        <p:spPr>
          <a:xfrm>
            <a:off x="1" y="0"/>
            <a:ext cx="3225306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87D4-129B-89A5-F223-B7D09D815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47" y="5973007"/>
            <a:ext cx="3225306" cy="884993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53EE8A63-D16D-D9EA-2441-593ADEA590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07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400D9-EEB8-C448-BF4E-607FDBE145D7}"/>
              </a:ext>
            </a:extLst>
          </p:cNvPr>
          <p:cNvSpPr>
            <a:spLocks/>
          </p:cNvSpPr>
          <p:nvPr userDrawn="1"/>
        </p:nvSpPr>
        <p:spPr>
          <a:xfrm>
            <a:off x="0" y="2"/>
            <a:ext cx="3942730" cy="6857998"/>
          </a:xfrm>
          <a:prstGeom prst="rect">
            <a:avLst/>
          </a:prstGeom>
          <a:solidFill>
            <a:srgbClr val="F5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logo_NN">
            <a:extLst>
              <a:ext uri="{FF2B5EF4-FFF2-40B4-BE49-F238E27FC236}">
                <a16:creationId xmlns:a16="http://schemas.microsoft.com/office/drawing/2014/main" id="{A6F09B65-97CE-EF60-90FB-AB9AE0E5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C69CCD-7134-75D6-2F66-92B10CF9FE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072" y="5909801"/>
            <a:ext cx="3455658" cy="9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24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-1" y="0"/>
            <a:ext cx="5505463" cy="685800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494EA5-6D65-3170-44B7-4096C3CD3D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9862" y="5715000"/>
            <a:ext cx="4165600" cy="1143000"/>
          </a:xfrm>
          <a:prstGeom prst="rect">
            <a:avLst/>
          </a:prstGeom>
        </p:spPr>
      </p:pic>
      <p:pic>
        <p:nvPicPr>
          <p:cNvPr id="11" name="logo_NN">
            <a:extLst>
              <a:ext uri="{FF2B5EF4-FFF2-40B4-BE49-F238E27FC236}">
                <a16:creationId xmlns:a16="http://schemas.microsoft.com/office/drawing/2014/main" id="{264518B3-889A-D218-6DD6-EA17682067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5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/Off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61D3BFB5-A73D-9731-526F-AD5597A53FCF}"/>
              </a:ext>
            </a:extLst>
          </p:cNvPr>
          <p:cNvSpPr/>
          <p:nvPr userDrawn="1"/>
        </p:nvSpPr>
        <p:spPr>
          <a:xfrm>
            <a:off x="-9997" y="-6"/>
            <a:ext cx="5061130" cy="6858000"/>
          </a:xfrm>
          <a:prstGeom prst="rect">
            <a:avLst/>
          </a:prstGeom>
          <a:solidFill>
            <a:srgbClr val="F4F1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Logo-NMG-gold">
            <a:extLst>
              <a:ext uri="{FF2B5EF4-FFF2-40B4-BE49-F238E27FC236}">
                <a16:creationId xmlns:a16="http://schemas.microsoft.com/office/drawing/2014/main" id="{07E2EE68-BE8C-4146-253E-6691EB44ED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-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331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DB837C-7212-FDC9-1A2B-30D92DCB5AEC}"/>
              </a:ext>
            </a:extLst>
          </p:cNvPr>
          <p:cNvSpPr/>
          <p:nvPr userDrawn="1"/>
        </p:nvSpPr>
        <p:spPr>
          <a:xfrm>
            <a:off x="0" y="0"/>
            <a:ext cx="519339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850758-A6B8-4955-2E83-FB592EA80D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0194" y="6115050"/>
            <a:ext cx="2743201" cy="742950"/>
          </a:xfrm>
          <a:prstGeom prst="rect">
            <a:avLst/>
          </a:prstGeom>
        </p:spPr>
      </p:pic>
      <p:pic>
        <p:nvPicPr>
          <p:cNvPr id="4" name="logo_NN">
            <a:extLst>
              <a:ext uri="{FF2B5EF4-FFF2-40B4-BE49-F238E27FC236}">
                <a16:creationId xmlns:a16="http://schemas.microsoft.com/office/drawing/2014/main" id="{2DF844B0-E6D9-71F9-2E86-09D00E5F37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492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53ED4F1-E9C2-929A-9996-47D30A4E74F3}"/>
              </a:ext>
            </a:extLst>
          </p:cNvPr>
          <p:cNvSpPr/>
          <p:nvPr userDrawn="1"/>
        </p:nvSpPr>
        <p:spPr>
          <a:xfrm>
            <a:off x="0" y="0"/>
            <a:ext cx="12199041" cy="1894302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907ECA-F933-5F1E-6CD4-6F57B46E7B17}"/>
              </a:ext>
            </a:extLst>
          </p:cNvPr>
          <p:cNvSpPr/>
          <p:nvPr userDrawn="1"/>
        </p:nvSpPr>
        <p:spPr>
          <a:xfrm>
            <a:off x="-3521" y="1894302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logo_NN">
            <a:extLst>
              <a:ext uri="{FF2B5EF4-FFF2-40B4-BE49-F238E27FC236}">
                <a16:creationId xmlns:a16="http://schemas.microsoft.com/office/drawing/2014/main" id="{9DA8C8B6-3F1A-F994-1B34-C25894EF0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94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D4BFD4-8051-91FF-46C5-A3C52C19DE78}"/>
              </a:ext>
            </a:extLst>
          </p:cNvPr>
          <p:cNvSpPr/>
          <p:nvPr userDrawn="1"/>
        </p:nvSpPr>
        <p:spPr>
          <a:xfrm>
            <a:off x="-1" y="0"/>
            <a:ext cx="12192001" cy="1239541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7DD708-22AA-90C4-5FF0-5BB497EF52B4}"/>
              </a:ext>
            </a:extLst>
          </p:cNvPr>
          <p:cNvGrpSpPr/>
          <p:nvPr userDrawn="1"/>
        </p:nvGrpSpPr>
        <p:grpSpPr>
          <a:xfrm>
            <a:off x="294535" y="300441"/>
            <a:ext cx="2879789" cy="718540"/>
            <a:chOff x="389680" y="556851"/>
            <a:chExt cx="2879789" cy="7185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0A3D0C-9C71-28DA-C58F-9DDDD97F2F60}"/>
                </a:ext>
              </a:extLst>
            </p:cNvPr>
            <p:cNvSpPr txBox="1"/>
            <p:nvPr/>
          </p:nvSpPr>
          <p:spPr>
            <a:xfrm>
              <a:off x="511749" y="1030709"/>
              <a:ext cx="2643422" cy="24468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140" normalizeH="0" baseline="0" noProof="0">
                  <a:ln>
                    <a:noFill/>
                  </a:ln>
                  <a:solidFill>
                    <a:srgbClr val="0056EB"/>
                  </a:solidFill>
                  <a:effectLst/>
                  <a:uLnTx/>
                  <a:uFillTx/>
                  <a:latin typeface="Delight SemBd" pitchFamily="2" charset="77"/>
                  <a:ea typeface="+mn-ea"/>
                  <a:cs typeface="Arial" panose="020B0604020202020204" pitchFamily="34" charset="0"/>
                </a:rPr>
                <a:t>NEWS FOR ALL AMERICANS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D042C5C-3E45-77F1-71F1-640F3FDF1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680" y="556851"/>
              <a:ext cx="2879789" cy="5174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B98188-0212-40AC-9133-DFB8F6794B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49056" y="212514"/>
            <a:ext cx="3742944" cy="102702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858098-0074-AB3D-FA17-A2417DE4AFE7}"/>
              </a:ext>
            </a:extLst>
          </p:cNvPr>
          <p:cNvSpPr/>
          <p:nvPr userDrawn="1"/>
        </p:nvSpPr>
        <p:spPr>
          <a:xfrm>
            <a:off x="-3521" y="1222955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322139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069851-4CEC-3583-9EF9-C5ABA1155A28}"/>
              </a:ext>
            </a:extLst>
          </p:cNvPr>
          <p:cNvSpPr/>
          <p:nvPr userDrawn="1"/>
        </p:nvSpPr>
        <p:spPr>
          <a:xfrm>
            <a:off x="-1" y="1"/>
            <a:ext cx="12192001" cy="4177430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F294C6-04DC-ED86-8DE5-E554F830B2D7}"/>
              </a:ext>
            </a:extLst>
          </p:cNvPr>
          <p:cNvSpPr/>
          <p:nvPr userDrawn="1"/>
        </p:nvSpPr>
        <p:spPr>
          <a:xfrm>
            <a:off x="-3521" y="4177430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logo_NN">
            <a:extLst>
              <a:ext uri="{FF2B5EF4-FFF2-40B4-BE49-F238E27FC236}">
                <a16:creationId xmlns:a16="http://schemas.microsoft.com/office/drawing/2014/main" id="{BA80615F-1B5C-3CE4-1130-D105E90077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2872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Content Row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E5A4A-8C42-8415-BE78-67D23193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EE873C-73E3-B6E4-22FF-652FD95C96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941" y="661714"/>
            <a:ext cx="3646059" cy="9874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5F7653-276F-36C4-63D8-A049666BC9E0}"/>
              </a:ext>
            </a:extLst>
          </p:cNvPr>
          <p:cNvSpPr/>
          <p:nvPr userDrawn="1"/>
        </p:nvSpPr>
        <p:spPr>
          <a:xfrm>
            <a:off x="-30480" y="3822722"/>
            <a:ext cx="12252960" cy="85195"/>
          </a:xfrm>
          <a:prstGeom prst="rect">
            <a:avLst/>
          </a:prstGeom>
          <a:solidFill>
            <a:srgbClr val="0056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90411-E8B7-F345-1483-DB22275D0241}"/>
              </a:ext>
            </a:extLst>
          </p:cNvPr>
          <p:cNvSpPr/>
          <p:nvPr userDrawn="1"/>
        </p:nvSpPr>
        <p:spPr>
          <a:xfrm>
            <a:off x="0" y="1649188"/>
            <a:ext cx="12192000" cy="21735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logo_NN">
            <a:extLst>
              <a:ext uri="{FF2B5EF4-FFF2-40B4-BE49-F238E27FC236}">
                <a16:creationId xmlns:a16="http://schemas.microsoft.com/office/drawing/2014/main" id="{FA68ABAC-A83B-72D0-B5BF-94EA49F418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0596" y="186871"/>
            <a:ext cx="751198" cy="6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115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sNation Light 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5FE094-E0CB-A3EE-E202-4B997D439122}"/>
              </a:ext>
            </a:extLst>
          </p:cNvPr>
          <p:cNvSpPr/>
          <p:nvPr userDrawn="1"/>
        </p:nvSpPr>
        <p:spPr>
          <a:xfrm>
            <a:off x="-1" y="0"/>
            <a:ext cx="12192001" cy="6511069"/>
          </a:xfrm>
          <a:prstGeom prst="rect">
            <a:avLst/>
          </a:prstGeom>
          <a:solidFill>
            <a:srgbClr val="F5F1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F99A4E5-0163-C36E-D117-11739FA1ACB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30269" y="4330823"/>
            <a:ext cx="1331461" cy="7216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C7C959-AB16-1589-A265-829955370111}"/>
              </a:ext>
            </a:extLst>
          </p:cNvPr>
          <p:cNvSpPr/>
          <p:nvPr userDrawn="1"/>
        </p:nvSpPr>
        <p:spPr>
          <a:xfrm>
            <a:off x="-3521" y="6511069"/>
            <a:ext cx="12199041" cy="595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023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reaker">
    <p:bg>
      <p:bgPr>
        <a:solidFill>
          <a:srgbClr val="0C6A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-Pinstripes">
            <a:extLst>
              <a:ext uri="{FF2B5EF4-FFF2-40B4-BE49-F238E27FC236}">
                <a16:creationId xmlns:a16="http://schemas.microsoft.com/office/drawing/2014/main" id="{38EC9254-861D-78BA-5AB5-35EF4B517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86000" contrast="44000"/>
                    </a14:imgEffect>
                  </a14:imgLayer>
                </a14:imgProps>
              </a:ext>
            </a:extLst>
          </a:blip>
          <a:srcRect b="4876"/>
          <a:stretch/>
        </p:blipFill>
        <p:spPr>
          <a:xfrm>
            <a:off x="0" y="-3"/>
            <a:ext cx="12195520" cy="65255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D9B264-C5A2-E275-EE2B-10A720A37C5D}"/>
              </a:ext>
            </a:extLst>
          </p:cNvPr>
          <p:cNvSpPr/>
          <p:nvPr userDrawn="1"/>
        </p:nvSpPr>
        <p:spPr>
          <a:xfrm>
            <a:off x="7620" y="6525536"/>
            <a:ext cx="12199041" cy="595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2822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Content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6032623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558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Content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2F3AE6D-4533-3D95-283B-17228B4473BF}"/>
              </a:ext>
            </a:extLst>
          </p:cNvPr>
          <p:cNvSpPr/>
          <p:nvPr userDrawn="1"/>
        </p:nvSpPr>
        <p:spPr>
          <a:xfrm>
            <a:off x="4093" y="0"/>
            <a:ext cx="4087261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0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CW Dark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E8A6F5-DFC2-3F6B-5720-307BC2A09179}"/>
              </a:ext>
            </a:extLst>
          </p:cNvPr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202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2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White Content Colum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192FB32-E189-1569-8336-2431A94527A2}"/>
              </a:ext>
            </a:extLst>
          </p:cNvPr>
          <p:cNvSpPr/>
          <p:nvPr userDrawn="1"/>
        </p:nvSpPr>
        <p:spPr>
          <a:xfrm>
            <a:off x="1" y="0"/>
            <a:ext cx="486314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 panose="020B0604020202020204"/>
            </a:endParaRPr>
          </a:p>
        </p:txBody>
      </p:sp>
      <p:pic>
        <p:nvPicPr>
          <p:cNvPr id="3" name="Logo-NMG-gold">
            <a:extLst>
              <a:ext uri="{FF2B5EF4-FFF2-40B4-BE49-F238E27FC236}">
                <a16:creationId xmlns:a16="http://schemas.microsoft.com/office/drawing/2014/main" id="{AB73767B-8923-5FDD-D55A-EA79ADA64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78896" y="332701"/>
            <a:ext cx="898809" cy="449405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Stripes-R Corner-gold">
            <a:extLst>
              <a:ext uri="{FF2B5EF4-FFF2-40B4-BE49-F238E27FC236}">
                <a16:creationId xmlns:a16="http://schemas.microsoft.com/office/drawing/2014/main" id="{BCDFA1C6-7D81-AA69-9228-1C55D13CB13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7082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142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W Whit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D20C1D9-6705-03F2-84EA-373E113DC7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1707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D24B71-5626-5ACF-3959-4FF3F730DECE}"/>
              </a:ext>
            </a:extLst>
          </p:cNvPr>
          <p:cNvGrpSpPr/>
          <p:nvPr userDrawn="1"/>
        </p:nvGrpSpPr>
        <p:grpSpPr>
          <a:xfrm>
            <a:off x="286240" y="6331872"/>
            <a:ext cx="1077401" cy="286643"/>
            <a:chOff x="286240" y="6331872"/>
            <a:chExt cx="1077401" cy="2866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E8E20B-F32C-B955-D052-07A543386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40" y="6421820"/>
              <a:ext cx="376850" cy="165060"/>
            </a:xfrm>
            <a:prstGeom prst="rect">
              <a:avLst/>
            </a:prstGeom>
          </p:spPr>
        </p:pic>
        <p:pic>
          <p:nvPicPr>
            <p:cNvPr id="5" name="Picture 4" descr="A logo of a wrestling team&#10;&#10;Description automatically generated">
              <a:extLst>
                <a:ext uri="{FF2B5EF4-FFF2-40B4-BE49-F238E27FC236}">
                  <a16:creationId xmlns:a16="http://schemas.microsoft.com/office/drawing/2014/main" id="{C4662921-2C84-6417-E2F6-296EF7504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33" y="6331872"/>
              <a:ext cx="556708" cy="255008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FDEC0C6-721E-AD08-D834-AE580BC515DF}"/>
                </a:ext>
              </a:extLst>
            </p:cNvPr>
            <p:cNvCxnSpPr/>
            <p:nvPr/>
          </p:nvCxnSpPr>
          <p:spPr>
            <a:xfrm>
              <a:off x="759581" y="6407306"/>
              <a:ext cx="0" cy="211209"/>
            </a:xfrm>
            <a:prstGeom prst="line">
              <a:avLst/>
            </a:prstGeom>
            <a:ln w="254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46005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0E62-8877-A61D-8870-39D7E478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D00C-F1A7-2200-5584-360CD9771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A2C8059-0547-50BB-87E6-F5C763901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222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C009A593-BF3E-4DCF-4210-55F91DF2C0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BFF7DA-08F7-2CD5-6695-C5F23BA3B5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521671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756309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266700" indent="0">
              <a:buNone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44180" y="1771131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56880" y="2386835"/>
            <a:ext cx="3474720" cy="3798879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4FDB27CA-009D-4863-B119-0EC3683714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52290" y="1767586"/>
            <a:ext cx="347472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FD03E3EF-D812-4B98-959B-6800BBE59D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64990" y="2383290"/>
            <a:ext cx="3474720" cy="3802424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1D9F6BE-FB0B-42EE-8F02-95F5CC039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523866"/>
            <a:ext cx="7396480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67FFA0E-8AAA-4DEB-B97E-31969F57927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93238" y="2"/>
            <a:ext cx="2798762" cy="1354861"/>
          </a:xfrm>
          <a:custGeom>
            <a:avLst/>
            <a:gdLst>
              <a:gd name="connsiteX0" fmla="*/ 316595 w 2798762"/>
              <a:gd name="connsiteY0" fmla="*/ 88390 h 1354861"/>
              <a:gd name="connsiteX1" fmla="*/ 1152465 w 2798762"/>
              <a:gd name="connsiteY1" fmla="*/ 88390 h 1354861"/>
              <a:gd name="connsiteX2" fmla="*/ 1469083 w 2798762"/>
              <a:gd name="connsiteY2" fmla="*/ 721626 h 1354861"/>
              <a:gd name="connsiteX3" fmla="*/ 1152465 w 2798762"/>
              <a:gd name="connsiteY3" fmla="*/ 1354861 h 1354861"/>
              <a:gd name="connsiteX4" fmla="*/ 316595 w 2798762"/>
              <a:gd name="connsiteY4" fmla="*/ 1354861 h 1354861"/>
              <a:gd name="connsiteX5" fmla="*/ 0 w 2798762"/>
              <a:gd name="connsiteY5" fmla="*/ 721672 h 1354861"/>
              <a:gd name="connsiteX6" fmla="*/ 0 w 2798762"/>
              <a:gd name="connsiteY6" fmla="*/ 721580 h 1354861"/>
              <a:gd name="connsiteX7" fmla="*/ 1250372 w 2798762"/>
              <a:gd name="connsiteY7" fmla="*/ 0 h 1354861"/>
              <a:gd name="connsiteX8" fmla="*/ 2798762 w 2798762"/>
              <a:gd name="connsiteY8" fmla="*/ 0 h 1354861"/>
              <a:gd name="connsiteX9" fmla="*/ 2798762 w 2798762"/>
              <a:gd name="connsiteY9" fmla="*/ 505978 h 1354861"/>
              <a:gd name="connsiteX10" fmla="*/ 2719777 w 2798762"/>
              <a:gd name="connsiteY10" fmla="*/ 663948 h 1354861"/>
              <a:gd name="connsiteX11" fmla="*/ 1582346 w 2798762"/>
              <a:gd name="connsiteY11" fmla="*/ 663948 h 1354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98762" h="1354861">
                <a:moveTo>
                  <a:pt x="316595" y="88390"/>
                </a:moveTo>
                <a:lnTo>
                  <a:pt x="1152465" y="88390"/>
                </a:lnTo>
                <a:lnTo>
                  <a:pt x="1469083" y="721626"/>
                </a:lnTo>
                <a:lnTo>
                  <a:pt x="1152465" y="1354861"/>
                </a:lnTo>
                <a:lnTo>
                  <a:pt x="316595" y="1354861"/>
                </a:lnTo>
                <a:lnTo>
                  <a:pt x="0" y="721672"/>
                </a:lnTo>
                <a:lnTo>
                  <a:pt x="0" y="721580"/>
                </a:lnTo>
                <a:close/>
                <a:moveTo>
                  <a:pt x="1250372" y="0"/>
                </a:moveTo>
                <a:lnTo>
                  <a:pt x="2798762" y="0"/>
                </a:lnTo>
                <a:lnTo>
                  <a:pt x="2798762" y="505978"/>
                </a:lnTo>
                <a:lnTo>
                  <a:pt x="2719777" y="663948"/>
                </a:lnTo>
                <a:lnTo>
                  <a:pt x="1582346" y="6639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99442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3CD802-D0A0-4EAC-8222-78FFDDD76A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579362"/>
            <a:ext cx="10515600" cy="4643638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itchFamily="2" charset="2"/>
              <a:buChar char="§"/>
              <a:defRPr sz="22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Clr>
                <a:srgbClr val="1C97A6"/>
              </a:buClr>
              <a:buFont typeface="Wingdings" pitchFamily="2" charset="2"/>
              <a:buChar char="§"/>
              <a:defRPr sz="18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buClr>
                <a:srgbClr val="1C97A6"/>
              </a:buClr>
              <a:buFont typeface="Wingdings" pitchFamily="2" charset="2"/>
              <a:buChar char="§"/>
              <a:defRPr sz="15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buClr>
                <a:srgbClr val="1C97A6"/>
              </a:buClr>
              <a:buFont typeface="Wingdings" pitchFamily="2" charset="2"/>
              <a:buChar char="§"/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BCB8BF-DA17-4856-91E9-77C601F2B1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35000"/>
            <a:ext cx="10515600" cy="700115"/>
          </a:xfrm>
          <a:prstGeom prst="rect">
            <a:avLst/>
          </a:prstGeom>
        </p:spPr>
        <p:txBody>
          <a:bodyPr anchor="ctr"/>
          <a:lstStyle>
            <a:lvl1pPr algn="ctr"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5F54BF-0099-714C-9197-956EA9EF2D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9C118B-D4A4-9449-AF26-F37FB1770A8C}"/>
              </a:ext>
            </a:extLst>
          </p:cNvPr>
          <p:cNvSpPr txBox="1"/>
          <p:nvPr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7727DE7-5280-BA48-9B1C-F3DB57A289E9}"/>
              </a:ext>
            </a:extLst>
          </p:cNvPr>
          <p:cNvGrpSpPr/>
          <p:nvPr userDrawn="1"/>
        </p:nvGrpSpPr>
        <p:grpSpPr>
          <a:xfrm>
            <a:off x="-84150" y="5259182"/>
            <a:ext cx="2506505" cy="1486267"/>
            <a:chOff x="-118147" y="4492469"/>
            <a:chExt cx="3792473" cy="2248799"/>
          </a:xfrm>
        </p:grpSpPr>
        <p:sp>
          <p:nvSpPr>
            <p:cNvPr id="8" name="Diagonal Stripe 7">
              <a:extLst>
                <a:ext uri="{FF2B5EF4-FFF2-40B4-BE49-F238E27FC236}">
                  <a16:creationId xmlns:a16="http://schemas.microsoft.com/office/drawing/2014/main" id="{6F3D87D7-2BC0-E043-834A-ADF1B61533C7}"/>
                </a:ext>
              </a:extLst>
            </p:cNvPr>
            <p:cNvSpPr/>
            <p:nvPr/>
          </p:nvSpPr>
          <p:spPr>
            <a:xfrm rot="10800000" flipH="1">
              <a:off x="3868" y="4492469"/>
              <a:ext cx="2946557" cy="2248798"/>
            </a:xfrm>
            <a:prstGeom prst="diagStripe">
              <a:avLst>
                <a:gd name="adj" fmla="val 51202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0375087-6880-5E40-A97A-B460C80A7816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914333" y="6129129"/>
              <a:ext cx="788107" cy="6121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80B2672A-F22C-7147-9B8B-65CED4CB6B58}"/>
                </a:ext>
              </a:extLst>
            </p:cNvPr>
            <p:cNvSpPr/>
            <p:nvPr/>
          </p:nvSpPr>
          <p:spPr>
            <a:xfrm rot="12978838" flipH="1">
              <a:off x="-118147" y="5835770"/>
              <a:ext cx="860142" cy="143582"/>
            </a:xfrm>
            <a:prstGeom prst="parallelogram">
              <a:avLst>
                <a:gd name="adj" fmla="val 72003"/>
              </a:avLst>
            </a:prstGeom>
            <a:solidFill>
              <a:srgbClr val="1C97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A3EB1AA9-0EBD-6349-AEF9-D4C99DBAB46C}"/>
                </a:ext>
              </a:extLst>
            </p:cNvPr>
            <p:cNvSpPr/>
            <p:nvPr/>
          </p:nvSpPr>
          <p:spPr>
            <a:xfrm rot="10800000" flipH="1">
              <a:off x="2226526" y="6102204"/>
              <a:ext cx="1447800" cy="639064"/>
            </a:xfrm>
            <a:prstGeom prst="parallelogram">
              <a:avLst>
                <a:gd name="adj" fmla="val 135617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B81C564-7FAA-1848-8C9B-9AEF9D4AABA1}"/>
              </a:ext>
            </a:extLst>
          </p:cNvPr>
          <p:cNvSpPr txBox="1"/>
          <p:nvPr userDrawn="1"/>
        </p:nvSpPr>
        <p:spPr>
          <a:xfrm>
            <a:off x="2388358" y="409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49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lumns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1E0F77B-E8C6-4A86-B521-8368A308A9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" y="2057818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A6E2374-7B5B-4947-8461-F294B56E7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400" y="2673522"/>
            <a:ext cx="5067300" cy="3859800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B9159BE-CEED-461B-AF31-03BC124E27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1600" y="2061363"/>
            <a:ext cx="5080000" cy="438150"/>
          </a:xfrm>
          <a:prstGeom prst="rect">
            <a:avLst/>
          </a:prstGeom>
        </p:spPr>
        <p:txBody>
          <a:bodyPr/>
          <a:lstStyle>
            <a:lvl1pPr>
              <a:buNone/>
              <a:defRPr lang="en-US" sz="2400" b="1" kern="1200" dirty="0" smtClean="0">
                <a:solidFill>
                  <a:srgbClr val="1C97A6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buNone/>
              <a:defRPr/>
            </a:lvl2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C15BD20-69D8-4EC1-8A33-A0C6EAFD3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64300" y="2677067"/>
            <a:ext cx="5067300" cy="3568252"/>
          </a:xfrm>
          <a:prstGeom prst="rect">
            <a:avLst/>
          </a:prstGeom>
        </p:spPr>
        <p:txBody>
          <a:bodyPr/>
          <a:lstStyle>
            <a:lvl1pPr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57B52D4-8D50-4E16-B60E-688B084764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261647" y="0"/>
            <a:ext cx="2930353" cy="1559882"/>
          </a:xfrm>
          <a:custGeom>
            <a:avLst/>
            <a:gdLst>
              <a:gd name="connsiteX0" fmla="*/ 562125 w 2930353"/>
              <a:gd name="connsiteY0" fmla="*/ 435632 h 1559882"/>
              <a:gd name="connsiteX1" fmla="*/ 1124250 w 2930353"/>
              <a:gd name="connsiteY1" fmla="*/ 997757 h 1559882"/>
              <a:gd name="connsiteX2" fmla="*/ 562125 w 2930353"/>
              <a:gd name="connsiteY2" fmla="*/ 1559882 h 1559882"/>
              <a:gd name="connsiteX3" fmla="*/ 0 w 2930353"/>
              <a:gd name="connsiteY3" fmla="*/ 997757 h 1559882"/>
              <a:gd name="connsiteX4" fmla="*/ 562125 w 2930353"/>
              <a:gd name="connsiteY4" fmla="*/ 435632 h 1559882"/>
              <a:gd name="connsiteX5" fmla="*/ 1475035 w 2930353"/>
              <a:gd name="connsiteY5" fmla="*/ 0 h 1559882"/>
              <a:gd name="connsiteX6" fmla="*/ 2930353 w 2930353"/>
              <a:gd name="connsiteY6" fmla="*/ 0 h 1559882"/>
              <a:gd name="connsiteX7" fmla="*/ 2930353 w 2930353"/>
              <a:gd name="connsiteY7" fmla="*/ 1239091 h 1559882"/>
              <a:gd name="connsiteX8" fmla="*/ 2822571 w 2930353"/>
              <a:gd name="connsiteY8" fmla="*/ 1328020 h 1559882"/>
              <a:gd name="connsiteX9" fmla="*/ 2282653 w 2930353"/>
              <a:gd name="connsiteY9" fmla="*/ 1492942 h 1559882"/>
              <a:gd name="connsiteX10" fmla="*/ 1316979 w 2930353"/>
              <a:gd name="connsiteY10" fmla="*/ 527268 h 1559882"/>
              <a:gd name="connsiteX11" fmla="*/ 1392867 w 2930353"/>
              <a:gd name="connsiteY11" fmla="*/ 151384 h 155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0353" h="1559882">
                <a:moveTo>
                  <a:pt x="562125" y="435632"/>
                </a:moveTo>
                <a:cubicBezTo>
                  <a:pt x="872578" y="435632"/>
                  <a:pt x="1124250" y="687304"/>
                  <a:pt x="1124250" y="997757"/>
                </a:cubicBezTo>
                <a:cubicBezTo>
                  <a:pt x="1124250" y="1308210"/>
                  <a:pt x="872578" y="1559882"/>
                  <a:pt x="562125" y="1559882"/>
                </a:cubicBezTo>
                <a:cubicBezTo>
                  <a:pt x="251672" y="1559882"/>
                  <a:pt x="0" y="1308210"/>
                  <a:pt x="0" y="997757"/>
                </a:cubicBezTo>
                <a:cubicBezTo>
                  <a:pt x="0" y="687304"/>
                  <a:pt x="251672" y="435632"/>
                  <a:pt x="562125" y="435632"/>
                </a:cubicBezTo>
                <a:close/>
                <a:moveTo>
                  <a:pt x="1475035" y="0"/>
                </a:moveTo>
                <a:lnTo>
                  <a:pt x="2930353" y="0"/>
                </a:lnTo>
                <a:lnTo>
                  <a:pt x="2930353" y="1239091"/>
                </a:lnTo>
                <a:lnTo>
                  <a:pt x="2822571" y="1328020"/>
                </a:lnTo>
                <a:cubicBezTo>
                  <a:pt x="2668448" y="1432143"/>
                  <a:pt x="2482651" y="1492942"/>
                  <a:pt x="2282653" y="1492942"/>
                </a:cubicBezTo>
                <a:cubicBezTo>
                  <a:pt x="1749326" y="1492942"/>
                  <a:pt x="1316979" y="1060595"/>
                  <a:pt x="1316979" y="527268"/>
                </a:cubicBezTo>
                <a:cubicBezTo>
                  <a:pt x="1316979" y="393936"/>
                  <a:pt x="1344001" y="266916"/>
                  <a:pt x="1392867" y="151384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2F03355-C197-48C4-A4DF-B41338483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0400" y="805213"/>
            <a:ext cx="7705678" cy="830997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Header Goes Here</a:t>
            </a:r>
          </a:p>
        </p:txBody>
      </p:sp>
    </p:spTree>
    <p:extLst>
      <p:ext uri="{BB962C8B-B14F-4D97-AF65-F5344CB8AC3E}">
        <p14:creationId xmlns:p14="http://schemas.microsoft.com/office/powerpoint/2010/main" val="18863955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/Gold Content Column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anel_BG">
            <a:extLst>
              <a:ext uri="{FF2B5EF4-FFF2-40B4-BE49-F238E27FC236}">
                <a16:creationId xmlns:a16="http://schemas.microsoft.com/office/drawing/2014/main" id="{262745E9-5A8F-3BBD-623F-B987CA803E33}"/>
              </a:ext>
            </a:extLst>
          </p:cNvPr>
          <p:cNvSpPr/>
          <p:nvPr userDrawn="1"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pic>
        <p:nvPicPr>
          <p:cNvPr id="8" name="Stripes-R Corner-gold">
            <a:extLst>
              <a:ext uri="{FF2B5EF4-FFF2-40B4-BE49-F238E27FC236}">
                <a16:creationId xmlns:a16="http://schemas.microsoft.com/office/drawing/2014/main" id="{6A01AFCD-B7ED-6B72-9F38-9886B28040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155" y="5862968"/>
            <a:ext cx="3646062" cy="100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6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/Gold Content Column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nel_BG">
            <a:extLst>
              <a:ext uri="{FF2B5EF4-FFF2-40B4-BE49-F238E27FC236}">
                <a16:creationId xmlns:a16="http://schemas.microsoft.com/office/drawing/2014/main" id="{2F718F59-7CCA-98D5-85DC-519B02B27C12}"/>
              </a:ext>
            </a:extLst>
          </p:cNvPr>
          <p:cNvSpPr/>
          <p:nvPr userDrawn="1"/>
        </p:nvSpPr>
        <p:spPr>
          <a:xfrm>
            <a:off x="3696" y="0"/>
            <a:ext cx="609230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tripes-R Corner-gold">
            <a:extLst>
              <a:ext uri="{FF2B5EF4-FFF2-40B4-BE49-F238E27FC236}">
                <a16:creationId xmlns:a16="http://schemas.microsoft.com/office/drawing/2014/main" id="{9FB31D54-08AC-D6D2-39E6-349CB532CD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9938" y="5862968"/>
            <a:ext cx="3646062" cy="100044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5A2ACA-2D99-AF13-37EB-FE50CFC86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Logo-NMG-gold">
            <a:extLst>
              <a:ext uri="{FF2B5EF4-FFF2-40B4-BE49-F238E27FC236}">
                <a16:creationId xmlns:a16="http://schemas.microsoft.com/office/drawing/2014/main" id="{59115104-6777-52A0-72E1-8242DAD006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1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FC026D-70C6-3C37-757A-F26575219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70B10E-CBBB-57F4-4D31-8A8D8A22E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026AF-170F-BE73-660E-C78271021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3498" y="638862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20" baseline="0">
                <a:solidFill>
                  <a:schemeClr val="bg1">
                    <a:lumMod val="50000"/>
                  </a:schemeClr>
                </a:solidFill>
                <a:latin typeface="Delight Light" pitchFamily="2" charset="77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01EB52-A300-DC83-9966-74F4A716BC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45302" y="63348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  <a:latin typeface="Delight Regular" pitchFamily="2" charset="77"/>
              </a:defRPr>
            </a:lvl1pPr>
          </a:lstStyle>
          <a:p>
            <a:fld id="{8E3391BA-CEDD-5849-9428-794A0F96AF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724" r:id="rId3"/>
    <p:sldLayoutId id="2147483659" r:id="rId4"/>
    <p:sldLayoutId id="2147483657" r:id="rId5"/>
    <p:sldLayoutId id="2147483697" r:id="rId6"/>
    <p:sldLayoutId id="2147483696" r:id="rId7"/>
    <p:sldLayoutId id="2147483666" r:id="rId8"/>
    <p:sldLayoutId id="2147483726" r:id="rId9"/>
    <p:sldLayoutId id="2147483661" r:id="rId10"/>
    <p:sldLayoutId id="2147483727" r:id="rId11"/>
    <p:sldLayoutId id="2147483656" r:id="rId12"/>
    <p:sldLayoutId id="2147483663" r:id="rId13"/>
    <p:sldLayoutId id="2147483671" r:id="rId14"/>
    <p:sldLayoutId id="2147483725" r:id="rId15"/>
    <p:sldLayoutId id="2147483660" r:id="rId16"/>
    <p:sldLayoutId id="2147483704" r:id="rId17"/>
    <p:sldLayoutId id="2147483706" r:id="rId18"/>
    <p:sldLayoutId id="2147483714" r:id="rId19"/>
    <p:sldLayoutId id="2147483712" r:id="rId20"/>
    <p:sldLayoutId id="2147483650" r:id="rId21"/>
    <p:sldLayoutId id="2147483658" r:id="rId22"/>
    <p:sldLayoutId id="2147483665" r:id="rId23"/>
    <p:sldLayoutId id="2147483664" r:id="rId24"/>
    <p:sldLayoutId id="2147483677" r:id="rId25"/>
    <p:sldLayoutId id="2147483662" r:id="rId26"/>
    <p:sldLayoutId id="2147483705" r:id="rId27"/>
    <p:sldLayoutId id="2147483669" r:id="rId28"/>
    <p:sldLayoutId id="2147483676" r:id="rId29"/>
    <p:sldLayoutId id="2147483673" r:id="rId30"/>
    <p:sldLayoutId id="2147483670" r:id="rId31"/>
    <p:sldLayoutId id="2147483718" r:id="rId32"/>
    <p:sldLayoutId id="2147483717" r:id="rId33"/>
    <p:sldLayoutId id="2147483680" r:id="rId34"/>
    <p:sldLayoutId id="2147483728" r:id="rId35"/>
    <p:sldLayoutId id="2147483707" r:id="rId36"/>
    <p:sldLayoutId id="2147483709" r:id="rId37"/>
    <p:sldLayoutId id="2147483708" r:id="rId38"/>
    <p:sldLayoutId id="2147483674" r:id="rId39"/>
    <p:sldLayoutId id="2147483667" r:id="rId40"/>
    <p:sldLayoutId id="2147483675" r:id="rId41"/>
    <p:sldLayoutId id="2147483716" r:id="rId42"/>
    <p:sldLayoutId id="2147483719" r:id="rId43"/>
    <p:sldLayoutId id="2147483702" r:id="rId44"/>
    <p:sldLayoutId id="2147483654" r:id="rId45"/>
    <p:sldLayoutId id="2147483655" r:id="rId46"/>
    <p:sldLayoutId id="2147483715" r:id="rId47"/>
    <p:sldLayoutId id="2147483668" r:id="rId48"/>
    <p:sldLayoutId id="2147483681" r:id="rId49"/>
    <p:sldLayoutId id="2147483687" r:id="rId50"/>
    <p:sldLayoutId id="2147483684" r:id="rId51"/>
    <p:sldLayoutId id="2147483685" r:id="rId52"/>
    <p:sldLayoutId id="2147483686" r:id="rId53"/>
    <p:sldLayoutId id="2147483682" r:id="rId54"/>
    <p:sldLayoutId id="2147483692" r:id="rId55"/>
    <p:sldLayoutId id="2147483688" r:id="rId56"/>
    <p:sldLayoutId id="2147483700" r:id="rId57"/>
    <p:sldLayoutId id="2147483689" r:id="rId58"/>
    <p:sldLayoutId id="2147483691" r:id="rId59"/>
    <p:sldLayoutId id="2147483711" r:id="rId60"/>
    <p:sldLayoutId id="2147483690" r:id="rId61"/>
    <p:sldLayoutId id="2147483693" r:id="rId62"/>
    <p:sldLayoutId id="2147483699" r:id="rId63"/>
    <p:sldLayoutId id="2147483710" r:id="rId64"/>
    <p:sldLayoutId id="2147483683" r:id="rId65"/>
    <p:sldLayoutId id="2147483713" r:id="rId66"/>
    <p:sldLayoutId id="2147483698" r:id="rId67"/>
    <p:sldLayoutId id="2147483721" r:id="rId68"/>
    <p:sldLayoutId id="2147483722" r:id="rId69"/>
    <p:sldLayoutId id="2147483723" r:id="rId70"/>
    <p:sldLayoutId id="2147483678" r:id="rId71"/>
    <p:sldLayoutId id="2147483701" r:id="rId72"/>
    <p:sldLayoutId id="2147483731" r:id="rId73"/>
    <p:sldLayoutId id="2147483732" r:id="rId74"/>
    <p:sldLayoutId id="2147483733" r:id="rId75"/>
    <p:sldLayoutId id="2147483734" r:id="rId7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2.png"/><Relationship Id="rId5" Type="http://schemas.openxmlformats.org/officeDocument/2006/relationships/image" Target="../media/image41.svg"/><Relationship Id="rId4" Type="http://schemas.openxmlformats.org/officeDocument/2006/relationships/image" Target="../media/image3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6.jpg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8.png"/><Relationship Id="rId3" Type="http://schemas.openxmlformats.org/officeDocument/2006/relationships/image" Target="../media/image41.svg"/><Relationship Id="rId7" Type="http://schemas.openxmlformats.org/officeDocument/2006/relationships/image" Target="../media/image45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3.png"/><Relationship Id="rId11" Type="http://schemas.openxmlformats.org/officeDocument/2006/relationships/image" Target="../media/image49.png"/><Relationship Id="rId5" Type="http://schemas.openxmlformats.org/officeDocument/2006/relationships/image" Target="../media/image42.png"/><Relationship Id="rId10" Type="http://schemas.openxmlformats.org/officeDocument/2006/relationships/image" Target="../media/image48.png"/><Relationship Id="rId4" Type="http://schemas.openxmlformats.org/officeDocument/2006/relationships/image" Target="../media/image39.sv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1.sv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35.sv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2.png"/><Relationship Id="rId3" Type="http://schemas.openxmlformats.org/officeDocument/2006/relationships/image" Target="../media/image41.svg"/><Relationship Id="rId7" Type="http://schemas.openxmlformats.org/officeDocument/2006/relationships/image" Target="../media/image59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40.sv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7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cookie-script.com/blog/how-to-improve-cookie-banner-acceptance-rate#:~:text=The%20average%20cookie%20banner%20acceptance%20rate%20is%2031%25%2C%20But%20it,and%20depends%20on%20the%20websit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1.jpeg"/><Relationship Id="rId5" Type="http://schemas.openxmlformats.org/officeDocument/2006/relationships/image" Target="../media/image7.emf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.emf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Relationship Id="rId9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41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8.sv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BB08BE0-B8FB-0D90-E595-90CAC22C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656" r="3656"/>
          <a:stretch/>
        </p:blipFill>
        <p:spPr bwMode="auto">
          <a:xfrm>
            <a:off x="5432992" y="284470"/>
            <a:ext cx="6759008" cy="657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der">
            <a:extLst>
              <a:ext uri="{FF2B5EF4-FFF2-40B4-BE49-F238E27FC236}">
                <a16:creationId xmlns:a16="http://schemas.microsoft.com/office/drawing/2014/main" id="{1887ADE7-11A4-AE02-1F0E-470651DAF35D}"/>
              </a:ext>
            </a:extLst>
          </p:cNvPr>
          <p:cNvSpPr txBox="1"/>
          <p:nvPr/>
        </p:nvSpPr>
        <p:spPr>
          <a:xfrm>
            <a:off x="558679" y="2276650"/>
            <a:ext cx="4526523" cy="12945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Audience Activator</a:t>
            </a:r>
          </a:p>
        </p:txBody>
      </p:sp>
      <p:sp>
        <p:nvSpPr>
          <p:cNvPr id="3" name="Header">
            <a:extLst>
              <a:ext uri="{FF2B5EF4-FFF2-40B4-BE49-F238E27FC236}">
                <a16:creationId xmlns:a16="http://schemas.microsoft.com/office/drawing/2014/main" id="{472FDD7C-B4A2-9E56-AC84-D32B43EE4B1A}"/>
              </a:ext>
            </a:extLst>
          </p:cNvPr>
          <p:cNvSpPr txBox="1"/>
          <p:nvPr/>
        </p:nvSpPr>
        <p:spPr>
          <a:xfrm>
            <a:off x="578714" y="3553811"/>
            <a:ext cx="4375671" cy="319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095E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POWERED BY FULLTHROTTLE.AI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165189-8C43-6E95-9986-AF13A7A49F0D}"/>
              </a:ext>
            </a:extLst>
          </p:cNvPr>
          <p:cNvSpPr txBox="1"/>
          <p:nvPr/>
        </p:nvSpPr>
        <p:spPr>
          <a:xfrm>
            <a:off x="558679" y="4039468"/>
            <a:ext cx="4091184" cy="57772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2000" b="1">
                <a:latin typeface="Poppins Black" pitchFamily="2" charset="77"/>
                <a:cs typeface="Poppins Black" pitchFamily="2" charset="77"/>
              </a:rPr>
              <a:t>CONVERTING YOUR AUDIENCE</a:t>
            </a:r>
          </a:p>
        </p:txBody>
      </p:sp>
    </p:spTree>
    <p:extLst>
      <p:ext uri="{BB962C8B-B14F-4D97-AF65-F5344CB8AC3E}">
        <p14:creationId xmlns:p14="http://schemas.microsoft.com/office/powerpoint/2010/main" val="2178016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337E0-09E3-C8A7-251B-1AE8F20E9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desk with a computer and a cup of coffee and a phone&#10;&#10;Description automatically generated">
            <a:extLst>
              <a:ext uri="{FF2B5EF4-FFF2-40B4-BE49-F238E27FC236}">
                <a16:creationId xmlns:a16="http://schemas.microsoft.com/office/drawing/2014/main" id="{E5B8A6B7-2A1F-D1D8-E055-BF8D715F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14" y="4049027"/>
            <a:ext cx="1583754" cy="1583754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674FD5B-278E-1656-3EF1-CDBDCAC0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SmartMail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85AA919-3558-0C94-83C3-1F7C5AEE07D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CD47B4F7-C4F6-E608-8968-6CDCA6EC0C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>
                <a:latin typeface="Helvetica Neue" panose="02000503000000020004"/>
              </a:rPr>
              <a:t>Physical marketing materials delivered to targeted postal addresses, providing tangible brand engagement through a marketing channel with permanent presence in the home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D5556B-7C2B-3C37-5B66-E22B0C6778FB}"/>
              </a:ext>
            </a:extLst>
          </p:cNvPr>
          <p:cNvSpPr txBox="1"/>
          <p:nvPr/>
        </p:nvSpPr>
        <p:spPr>
          <a:xfrm>
            <a:off x="1245741" y="2859678"/>
            <a:ext cx="7435181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Physical mail pieces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Mailbox, Kitchen, Home office, Living room, Entry/foyer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Tactile engagement through physical touch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Permanence with a visible reminder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moment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Shareable with family members passing around</a:t>
            </a:r>
          </a:p>
        </p:txBody>
      </p:sp>
      <p:pic>
        <p:nvPicPr>
          <p:cNvPr id="3" name="Graphic 2" descr="Open envelope with solid fill">
            <a:extLst>
              <a:ext uri="{FF2B5EF4-FFF2-40B4-BE49-F238E27FC236}">
                <a16:creationId xmlns:a16="http://schemas.microsoft.com/office/drawing/2014/main" id="{3FA9ABC9-177A-7852-0A4F-5451BFAB3C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057" y="337050"/>
            <a:ext cx="662684" cy="662684"/>
          </a:xfrm>
          <a:prstGeom prst="rect">
            <a:avLst/>
          </a:prstGeom>
        </p:spPr>
      </p:pic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27E02545-A6EB-AE80-4018-F5D4115F4E1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DF3271-D441-A2DE-9713-06524DFD8389}"/>
              </a:ext>
            </a:extLst>
          </p:cNvPr>
          <p:cNvSpPr txBox="1"/>
          <p:nvPr/>
        </p:nvSpPr>
        <p:spPr>
          <a:xfrm>
            <a:off x="1833936" y="2113589"/>
            <a:ext cx="50600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90% of direct mail pieces are opened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81105A-08BB-EF1C-EEFF-521CD5FD105B}"/>
              </a:ext>
            </a:extLst>
          </p:cNvPr>
          <p:cNvSpPr txBox="1"/>
          <p:nvPr/>
        </p:nvSpPr>
        <p:spPr>
          <a:xfrm>
            <a:off x="2321959" y="6426329"/>
            <a:ext cx="195209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Mimeo Business 2024  </a:t>
            </a:r>
          </a:p>
        </p:txBody>
      </p:sp>
      <p:pic>
        <p:nvPicPr>
          <p:cNvPr id="11" name="Picture 10" descr="A envelope on a counter&#10;&#10;Description automatically generated">
            <a:extLst>
              <a:ext uri="{FF2B5EF4-FFF2-40B4-BE49-F238E27FC236}">
                <a16:creationId xmlns:a16="http://schemas.microsoft.com/office/drawing/2014/main" id="{DD5E6D9B-97BF-C310-F74C-4C3DBE94CF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37" y="2648153"/>
            <a:ext cx="1583754" cy="15837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22D12A-7726-BDF7-DF2E-3F5632297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5110" y="1490989"/>
            <a:ext cx="1585774" cy="158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9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F28F1DD4-9C7E-24A5-BF6D-EC04C7783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2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6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90" r="17202"/>
          <a:stretch/>
        </p:blipFill>
        <p:spPr bwMode="auto">
          <a:xfrm>
            <a:off x="4585217" y="0"/>
            <a:ext cx="7610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5" name="Header">
            <a:extLst>
              <a:ext uri="{FF2B5EF4-FFF2-40B4-BE49-F238E27FC236}">
                <a16:creationId xmlns:a16="http://schemas.microsoft.com/office/drawing/2014/main" id="{25E44B13-AA50-4FD0-321D-916D8C436416}"/>
              </a:ext>
            </a:extLst>
          </p:cNvPr>
          <p:cNvSpPr txBox="1"/>
          <p:nvPr/>
        </p:nvSpPr>
        <p:spPr>
          <a:xfrm>
            <a:off x="335663" y="1091757"/>
            <a:ext cx="4027863" cy="57861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2000"/>
              </a:lnSpc>
              <a:defRPr/>
            </a:pPr>
            <a:r>
              <a:rPr lang="en-US" sz="900" b="1" spc="120" dirty="0">
                <a:solidFill>
                  <a:srgbClr val="2964BA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Smart Mail</a:t>
            </a:r>
          </a:p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Target High Priority Prospects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AI technology is already tracking your website visitor’s buyer journey—now, it can send mail to customers closer to purchase.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enables you to hit the best households every day and maximize your direct mail strategies throughout the month.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AI-Driven direct mail (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) is designed to target high-priority household prospects every day.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SmartMail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prioritizes bottom-funnel site visitors, eliminating bounced prospects, increasing efficiencies.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3832A-861E-1289-FB65-2A05F5149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235" y="158041"/>
            <a:ext cx="5866667" cy="3507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C7F635-06D4-7868-5E47-8AA81A978A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25431"/>
            <a:ext cx="5892502" cy="335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7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63C5-D4F0-95A2-47B3-0DD3CB4D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53B5EF1-AFF3-1F6F-51DE-294603E55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Online Video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7F5BC34-908D-134A-B588-051E6856DB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Video ads on websites and apps outside TV environments that deliver engaging storytelling with sight, sound, and motion, plus interactive capabilities unavailable in traditional video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36B26E-6F6F-6BD6-655B-3CC25DA37441}"/>
              </a:ext>
            </a:extLst>
          </p:cNvPr>
          <p:cNvSpPr txBox="1"/>
          <p:nvPr/>
        </p:nvSpPr>
        <p:spPr>
          <a:xfrm>
            <a:off x="1250447" y="2782820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Laptops, desktop computers, smartphones, tablets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Home office, Kitchen, Bedroom,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Sight and sound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Lifestyle utility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Educational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Entertainment-minded state of mind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A6FB13CA-E1AB-E9B3-89D8-D7EC6ECE4D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032D6B-9C97-90FC-967A-9B95C6DD1AC1}"/>
              </a:ext>
            </a:extLst>
          </p:cNvPr>
          <p:cNvSpPr txBox="1"/>
          <p:nvPr/>
        </p:nvSpPr>
        <p:spPr>
          <a:xfrm>
            <a:off x="1833936" y="2031397"/>
            <a:ext cx="5542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than 75% of US adults spend up two hours watching short-form digital video content each day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A1AD4-3ADD-B51C-0251-B432BE05B9B8}"/>
              </a:ext>
            </a:extLst>
          </p:cNvPr>
          <p:cNvSpPr txBox="1"/>
          <p:nvPr/>
        </p:nvSpPr>
        <p:spPr>
          <a:xfrm>
            <a:off x="2321959" y="6426329"/>
            <a:ext cx="23425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eMarketer 2024 Video Report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DBCE613-57B7-A80C-68C9-8AF9B7A00654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Graphic 5" descr="Play with solid fill">
            <a:extLst>
              <a:ext uri="{FF2B5EF4-FFF2-40B4-BE49-F238E27FC236}">
                <a16:creationId xmlns:a16="http://schemas.microsoft.com/office/drawing/2014/main" id="{533CE440-158B-417C-5B2B-F6D9288466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149" y="335664"/>
            <a:ext cx="661788" cy="661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CF22D-D80E-43BB-80D4-C4C4AD34FCC5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A5D00E0E-AB31-F38B-DC56-BD1D317532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3373" y="4467316"/>
            <a:ext cx="1452262" cy="410154"/>
          </a:xfrm>
          <a:prstGeom prst="rect">
            <a:avLst/>
          </a:prstGeom>
        </p:spPr>
      </p:pic>
      <p:pic>
        <p:nvPicPr>
          <p:cNvPr id="12" name="Picture 11" descr="File:HuffPost.svg - Wikipedia">
            <a:extLst>
              <a:ext uri="{FF2B5EF4-FFF2-40B4-BE49-F238E27FC236}">
                <a16:creationId xmlns:a16="http://schemas.microsoft.com/office/drawing/2014/main" id="{FF577C59-08CC-6F04-1C06-ADE3FE6C8A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7369" y="1842420"/>
            <a:ext cx="1738002" cy="200264"/>
          </a:xfrm>
          <a:prstGeom prst="rect">
            <a:avLst/>
          </a:prstGeom>
        </p:spPr>
      </p:pic>
      <p:pic>
        <p:nvPicPr>
          <p:cNvPr id="14" name="Picture 13" descr="ESPN Logo and symbol, meaning, history, PNG, brand">
            <a:extLst>
              <a:ext uri="{FF2B5EF4-FFF2-40B4-BE49-F238E27FC236}">
                <a16:creationId xmlns:a16="http://schemas.microsoft.com/office/drawing/2014/main" id="{B84FEEA1-F157-B850-B03A-43F110EC5C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90174" y="1801578"/>
            <a:ext cx="1223754" cy="665220"/>
          </a:xfrm>
          <a:prstGeom prst="rect">
            <a:avLst/>
          </a:prstGeom>
        </p:spPr>
      </p:pic>
      <p:pic>
        <p:nvPicPr>
          <p:cNvPr id="3074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37B2DDBE-1D8A-B1A3-EB3C-82E98C9E4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028" y="3486074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D38A4EA-43A0-8516-64F2-E1CE615E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4569744"/>
            <a:ext cx="1338133" cy="46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Yahoo Logo, symbol, meaning, history, PNG, brand">
            <a:extLst>
              <a:ext uri="{FF2B5EF4-FFF2-40B4-BE49-F238E27FC236}">
                <a16:creationId xmlns:a16="http://schemas.microsoft.com/office/drawing/2014/main" id="{D4CE8A2F-255A-5958-473A-F59B0E1C2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389" y="214106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754498F2-DD2F-F14A-4990-98BA2DE99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10013928" y="3810484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8823CE-E3EB-DB89-B0A5-398334401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684" y="3047466"/>
            <a:ext cx="1249829" cy="51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BC News - Wikipedia">
            <a:extLst>
              <a:ext uri="{FF2B5EF4-FFF2-40B4-BE49-F238E27FC236}">
                <a16:creationId xmlns:a16="http://schemas.microsoft.com/office/drawing/2014/main" id="{E448C771-216E-36C4-E3CB-E95812046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656" y="2493674"/>
            <a:ext cx="951713" cy="72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19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8CBD7-C569-EC9A-5905-FB88875E7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9F334A2C-C4F1-5964-74EE-57C8663F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 err="1"/>
              <a:t>FreeTV</a:t>
            </a:r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2653C71-C7B5-B684-AC99-1ADD5850472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Ads within free ad-supported streaming TV channels that deliver linear-style content to cost-conscious streamers, combining traditional TV's familiar experience with streaming's accessibility and targeting efficiency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0380CF-EED5-D1CB-1C55-D5BC4A1F8159}"/>
              </a:ext>
            </a:extLst>
          </p:cNvPr>
          <p:cNvSpPr txBox="1"/>
          <p:nvPr/>
        </p:nvSpPr>
        <p:spPr>
          <a:xfrm>
            <a:off x="1245741" y="3450692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TVs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tablets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, laptops,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streaming devices (Roku, Fire TV, etc.)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1A1E24">
                  <a:lumMod val="75000"/>
                  <a:lumOff val="25000"/>
                </a:srgbClr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Living room, Family room, Master bedroom, Basement/media room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Familiar TV-like experience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Casual, relaxed viewing state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Ease of accessibility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Discovery mindset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099313A7-1CD8-1DD0-CD6F-0672FE3436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700" y="1964249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B2A54A7-8974-E3B6-048B-FF143F3EBBA9}"/>
              </a:ext>
            </a:extLst>
          </p:cNvPr>
          <p:cNvSpPr txBox="1"/>
          <p:nvPr/>
        </p:nvSpPr>
        <p:spPr>
          <a:xfrm>
            <a:off x="1833936" y="2031397"/>
            <a:ext cx="5440167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viewer spends an average of 100 minutes per day watching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content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FreeTV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ad opportunity in the first half of 2024 was over 250% larger than both Netflix and Amazon Prime, and 40% larger than all premium streamers combined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DFD4BB-CA13-3C80-B401-D1559324239F}"/>
              </a:ext>
            </a:extLst>
          </p:cNvPr>
          <p:cNvSpPr txBox="1"/>
          <p:nvPr/>
        </p:nvSpPr>
        <p:spPr>
          <a:xfrm>
            <a:off x="2321959" y="6426329"/>
            <a:ext cx="55508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Xumo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 2024 FAST Report, ASOTU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Webinar Finding Your Shoppers Using Free TV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1A595-FCBF-4544-22BB-4671BC93A017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Monitor with solid fill">
            <a:extLst>
              <a:ext uri="{FF2B5EF4-FFF2-40B4-BE49-F238E27FC236}">
                <a16:creationId xmlns:a16="http://schemas.microsoft.com/office/drawing/2014/main" id="{86875887-80E8-9E21-C7F0-76CBF8E82CC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01" y="335643"/>
            <a:ext cx="716196" cy="716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D0DB2C-A29D-E610-F72A-0E29CD29207D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7F2795D-CA9A-CAD7-C3A0-0E1F06C08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956" y="2162411"/>
            <a:ext cx="1200421" cy="517717"/>
          </a:xfrm>
          <a:prstGeom prst="rect">
            <a:avLst/>
          </a:prstGeom>
        </p:spPr>
      </p:pic>
      <p:pic>
        <p:nvPicPr>
          <p:cNvPr id="14" name="Picture 13" descr="Introducing Roku TV">
            <a:extLst>
              <a:ext uri="{FF2B5EF4-FFF2-40B4-BE49-F238E27FC236}">
                <a16:creationId xmlns:a16="http://schemas.microsoft.com/office/drawing/2014/main" id="{3DAAAC4F-C2A2-BC9A-AE85-03E07C2D2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142" y="4938202"/>
            <a:ext cx="1529374" cy="404381"/>
          </a:xfrm>
          <a:prstGeom prst="rect">
            <a:avLst/>
          </a:prstGeom>
        </p:spPr>
      </p:pic>
      <p:pic>
        <p:nvPicPr>
          <p:cNvPr id="4098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50E20939-8AFE-7536-F6C4-8BF078CAF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9157274" y="1813690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amsung TV Plus – Stream Live TV for Free | Samsung US">
            <a:extLst>
              <a:ext uri="{FF2B5EF4-FFF2-40B4-BE49-F238E27FC236}">
                <a16:creationId xmlns:a16="http://schemas.microsoft.com/office/drawing/2014/main" id="{8CE891FB-5F28-28CE-4BAE-F0E0968C3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682" y="3429000"/>
            <a:ext cx="1816589" cy="48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IZIO rolls out WatchFree+ | Advanced Television">
            <a:extLst>
              <a:ext uri="{FF2B5EF4-FFF2-40B4-BE49-F238E27FC236}">
                <a16:creationId xmlns:a16="http://schemas.microsoft.com/office/drawing/2014/main" id="{1F3130A0-DA9B-AF31-6EFE-09E05533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24" y="4157090"/>
            <a:ext cx="917174" cy="9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'lg channels' to launch on hotel tvs, enhancing guest experience">
            <a:extLst>
              <a:ext uri="{FF2B5EF4-FFF2-40B4-BE49-F238E27FC236}">
                <a16:creationId xmlns:a16="http://schemas.microsoft.com/office/drawing/2014/main" id="{5B4443E3-3B95-F43B-CC54-3F881D8C2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223" y="2545332"/>
            <a:ext cx="1816589" cy="91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F24246CB-51C3-B0C1-20A2-E4F978E8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956" y="4208212"/>
            <a:ext cx="917174" cy="43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Lights On with solid fill">
            <a:extLst>
              <a:ext uri="{FF2B5EF4-FFF2-40B4-BE49-F238E27FC236}">
                <a16:creationId xmlns:a16="http://schemas.microsoft.com/office/drawing/2014/main" id="{0E5B7A26-E5C4-21DE-661A-9183AEB7105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1700" y="2531202"/>
            <a:ext cx="552236" cy="55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4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AB71C-C423-A934-9597-B949BC723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DBE4941-3BE3-BFD3-02F5-8C2553228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ConnectedTV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3B0994B-0797-23F2-1660-F91FD91C13B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Premium video ads within subscription-based streaming TV content that combine traditional TV's impact with digital targeting precision, reaching viewers of highly premium long-form content exclusively on television screens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35F22C6-6B72-BF1C-4F79-D05BAC1F610B}"/>
              </a:ext>
            </a:extLst>
          </p:cNvPr>
          <p:cNvSpPr txBox="1"/>
          <p:nvPr/>
        </p:nvSpPr>
        <p:spPr>
          <a:xfrm>
            <a:off x="1245741" y="2859678"/>
            <a:ext cx="80275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b="1">
                <a:solidFill>
                  <a:schemeClr val="accent4"/>
                </a:solidFill>
                <a:latin typeface="Helvetica Neue" panose="02000503000000020004"/>
              </a:rPr>
              <a:t>Immersive Household Experience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Connection Points: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Smart TVs, gaming consoles, streaming devices (Roku, Fire TV, etc.)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Life Setting:  </a:t>
            </a: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Living room, Family room, Master bedroom, Basement/media room</a:t>
            </a:r>
          </a:p>
          <a:p>
            <a:pPr>
              <a:spcAft>
                <a:spcPts val="600"/>
              </a:spcAft>
            </a:pPr>
            <a:r>
              <a:rPr lang="en-US" sz="1600" b="1">
                <a:latin typeface="Helvetica Neue" panose="02000503000000020004"/>
              </a:rPr>
              <a:t>Engagement Drivers:  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Cinema-like immersion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Shared family viewing experience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Lean-back relaxation mindset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Wingdings" panose="05000000000000000000" pitchFamily="2" charset="2"/>
              <a:buChar char="§"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Helvetica Neue" panose="02000503000000020004"/>
              </a:rPr>
              <a:t>Premium content association with appointment-viewing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D419B251-0C62-F935-F7A8-55D2ACF1B0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06748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8F2973-28EC-721A-3B14-ED7C1D4DF1AB}"/>
              </a:ext>
            </a:extLst>
          </p:cNvPr>
          <p:cNvSpPr txBox="1"/>
          <p:nvPr/>
        </p:nvSpPr>
        <p:spPr>
          <a:xfrm>
            <a:off x="1833936" y="2031397"/>
            <a:ext cx="53682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b="1"/>
              <a:t>The average CTV viewer spends an average of 122 minutes per day watching this streaming content</a:t>
            </a:r>
            <a:endParaRPr lang="en-US" sz="1600" b="1" i="1">
              <a:latin typeface="Helvetica Neue" panose="020005030000000200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C3BA7-ADE7-75E4-1F0D-2AFF31341990}"/>
              </a:ext>
            </a:extLst>
          </p:cNvPr>
          <p:cNvSpPr txBox="1"/>
          <p:nvPr/>
        </p:nvSpPr>
        <p:spPr>
          <a:xfrm>
            <a:off x="2321959" y="6426329"/>
            <a:ext cx="22808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latin typeface="Helvetica Neue" panose="02000503000000020004"/>
              </a:rPr>
              <a:t>Sources:  </a:t>
            </a:r>
            <a:r>
              <a:rPr lang="en-US" sz="800" err="1">
                <a:latin typeface="Helvetica Neue" panose="02000503000000020004"/>
              </a:rPr>
              <a:t>Xumo</a:t>
            </a:r>
            <a:r>
              <a:rPr lang="en-US" sz="800">
                <a:latin typeface="Helvetica Neue" panose="02000503000000020004"/>
              </a:rPr>
              <a:t> 2024 FAST Report 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03B085-2F6D-7A9D-9842-5FD1CD6AC361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Television with solid fill">
            <a:extLst>
              <a:ext uri="{FF2B5EF4-FFF2-40B4-BE49-F238E27FC236}">
                <a16:creationId xmlns:a16="http://schemas.microsoft.com/office/drawing/2014/main" id="{BE57FCAB-45CA-3B1C-0B08-8E24272267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625" y="299800"/>
            <a:ext cx="657548" cy="7571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0EBF46-9F94-E98C-A7F2-96677D4BFC50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600" b="1">
                <a:solidFill>
                  <a:schemeClr val="accent4"/>
                </a:solidFill>
                <a:latin typeface="Helvetica Neue" panose="02000503000000020004"/>
              </a:rPr>
              <a:t>Publisher Library Sample</a:t>
            </a:r>
          </a:p>
        </p:txBody>
      </p:sp>
      <p:pic>
        <p:nvPicPr>
          <p:cNvPr id="11" name="Picture 10" descr="Hulu icon PNG and SVG Vector Free Download">
            <a:extLst>
              <a:ext uri="{FF2B5EF4-FFF2-40B4-BE49-F238E27FC236}">
                <a16:creationId xmlns:a16="http://schemas.microsoft.com/office/drawing/2014/main" id="{11C14A23-77A4-2770-2C42-2D85AC630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0450" y="1777024"/>
            <a:ext cx="990177" cy="974645"/>
          </a:xfrm>
          <a:prstGeom prst="rect">
            <a:avLst/>
          </a:prstGeom>
        </p:spPr>
      </p:pic>
      <p:pic>
        <p:nvPicPr>
          <p:cNvPr id="12" name="Picture 11" descr="ABC logo">
            <a:extLst>
              <a:ext uri="{FF2B5EF4-FFF2-40B4-BE49-F238E27FC236}">
                <a16:creationId xmlns:a16="http://schemas.microsoft.com/office/drawing/2014/main" id="{27EBD023-BD53-2156-983F-489D74AC3D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114" y="2868558"/>
            <a:ext cx="1593601" cy="859476"/>
          </a:xfrm>
          <a:prstGeom prst="rect">
            <a:avLst/>
          </a:prstGeom>
        </p:spPr>
      </p:pic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19672ADA-3925-7B1F-0BEE-E4B926531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023" y="4301708"/>
            <a:ext cx="1474780" cy="636043"/>
          </a:xfrm>
          <a:prstGeom prst="rect">
            <a:avLst/>
          </a:prstGeom>
        </p:spPr>
      </p:pic>
      <p:pic>
        <p:nvPicPr>
          <p:cNvPr id="14" name="Picture 13" descr="New Disney Plus logo: Disney unveils its new streaming ...">
            <a:extLst>
              <a:ext uri="{FF2B5EF4-FFF2-40B4-BE49-F238E27FC236}">
                <a16:creationId xmlns:a16="http://schemas.microsoft.com/office/drawing/2014/main" id="{59DD72C7-3516-C5BE-0757-17335AAC8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6366" y="3039585"/>
            <a:ext cx="1314022" cy="688449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685B2022-D1BE-7DCF-2E18-74BD92A79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44" y="4078276"/>
            <a:ext cx="819299" cy="85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47840854-F4E5-0EBB-71C9-6A380D8D4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181" y="1763241"/>
            <a:ext cx="1419403" cy="88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MC Logo and symbol, meaning, history, PNG, brand">
            <a:extLst>
              <a:ext uri="{FF2B5EF4-FFF2-40B4-BE49-F238E27FC236}">
                <a16:creationId xmlns:a16="http://schemas.microsoft.com/office/drawing/2014/main" id="{3A05ABB2-F588-9D70-7A6F-16575BF2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015" y="5185793"/>
            <a:ext cx="1256795" cy="70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Tubi: New Logo, Sonic Brand ID as It Preps for International Expansion">
            <a:extLst>
              <a:ext uri="{FF2B5EF4-FFF2-40B4-BE49-F238E27FC236}">
                <a16:creationId xmlns:a16="http://schemas.microsoft.com/office/drawing/2014/main" id="{154FA398-9088-30DD-8060-673D0A925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2365" r="10123" b="24712"/>
          <a:stretch/>
        </p:blipFill>
        <p:spPr bwMode="auto">
          <a:xfrm>
            <a:off x="8891521" y="5228564"/>
            <a:ext cx="1422558" cy="62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7C8EE8-91B8-8DA7-F659-647D047F0F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91860" y="6073955"/>
            <a:ext cx="1342552" cy="56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25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3E2FBC-C5EC-E1D2-87CF-47FDFFDCA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1E71B-D5CB-479B-BD1B-229C61C2FECF}"/>
              </a:ext>
            </a:extLst>
          </p:cNvPr>
          <p:cNvSpPr txBox="1"/>
          <p:nvPr/>
        </p:nvSpPr>
        <p:spPr>
          <a:xfrm>
            <a:off x="1358187" y="2643081"/>
            <a:ext cx="9475672" cy="64376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>
              <a:lnSpc>
                <a:spcPts val="4300"/>
              </a:lnSpc>
            </a:pPr>
            <a:r>
              <a:rPr lang="en-US" sz="3800" b="1">
                <a:latin typeface="Poppins Black" pitchFamily="2" charset="77"/>
                <a:cs typeface="Poppins Black" pitchFamily="2" charset="77"/>
              </a:rPr>
              <a:t>THE AUDIENCE ACTIVATOR PLATFORM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261D51A-4403-2CB5-A8FF-B22A0B8C6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7287" y="3299547"/>
            <a:ext cx="47974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en-US" sz="1400" b="1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Data Capture  |  Marketing  |  Attribution</a:t>
            </a:r>
          </a:p>
        </p:txBody>
      </p:sp>
    </p:spTree>
    <p:extLst>
      <p:ext uri="{BB962C8B-B14F-4D97-AF65-F5344CB8AC3E}">
        <p14:creationId xmlns:p14="http://schemas.microsoft.com/office/powerpoint/2010/main" val="4071779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3815C7-922E-7D27-7D46-A7E4FA578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890"/>
            <a:ext cx="12192000" cy="57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05D4346-1951-68B0-9991-CAABF68686FC}"/>
              </a:ext>
            </a:extLst>
          </p:cNvPr>
          <p:cNvSpPr/>
          <p:nvPr/>
        </p:nvSpPr>
        <p:spPr>
          <a:xfrm>
            <a:off x="675842" y="1434499"/>
            <a:ext cx="2278661" cy="842067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WEBSITE AUDIENCES TRANSFORMED INTO HOUSEHOLDS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467F43-75AF-876A-FD6D-02A9062B1C44}"/>
              </a:ext>
            </a:extLst>
          </p:cNvPr>
          <p:cNvSpPr/>
          <p:nvPr/>
        </p:nvSpPr>
        <p:spPr>
          <a:xfrm>
            <a:off x="3702457" y="1480187"/>
            <a:ext cx="1554606" cy="842066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DEPLOYED MEDIA TACTICS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D9131BE-5AF0-E946-308B-8ABA9A15BE69}"/>
              </a:ext>
            </a:extLst>
          </p:cNvPr>
          <p:cNvSpPr/>
          <p:nvPr/>
        </p:nvSpPr>
        <p:spPr>
          <a:xfrm>
            <a:off x="6065773" y="1503397"/>
            <a:ext cx="1449253" cy="538609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RECENT INTERACTIONS</a:t>
            </a:r>
          </a:p>
        </p:txBody>
      </p:sp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375A3C1A-C71D-B329-8861-BED423C59C68}"/>
              </a:ext>
            </a:extLst>
          </p:cNvPr>
          <p:cNvSpPr/>
          <p:nvPr/>
        </p:nvSpPr>
        <p:spPr>
          <a:xfrm>
            <a:off x="7645163" y="1480187"/>
            <a:ext cx="1290893" cy="585031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SEGMENT  BY INTEREST</a:t>
            </a:r>
          </a:p>
        </p:txBody>
      </p:sp>
      <p:sp>
        <p:nvSpPr>
          <p:cNvPr id="9" name="Rectangle: Rounded Corners 26">
            <a:extLst>
              <a:ext uri="{FF2B5EF4-FFF2-40B4-BE49-F238E27FC236}">
                <a16:creationId xmlns:a16="http://schemas.microsoft.com/office/drawing/2014/main" id="{B30BA8D3-6EA6-6CEA-9AB0-F4CAF4F91391}"/>
              </a:ext>
            </a:extLst>
          </p:cNvPr>
          <p:cNvSpPr/>
          <p:nvPr/>
        </p:nvSpPr>
        <p:spPr>
          <a:xfrm>
            <a:off x="9424697" y="1503397"/>
            <a:ext cx="2278661" cy="461665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/>
              <a:t>SEGMENT BY SALE PROPENSITY (via AI Scale)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3D850-F89D-9494-5628-BBA51727A954}"/>
              </a:ext>
            </a:extLst>
          </p:cNvPr>
          <p:cNvSpPr txBox="1"/>
          <p:nvPr/>
        </p:nvSpPr>
        <p:spPr>
          <a:xfrm>
            <a:off x="273549" y="35728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Household Level Data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0070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BDB36-C428-0D04-6D36-141E1BDBCB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499B9C-8672-E18E-44A0-9ED21CDC42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FD0D9-E585-B441-889D-74697F7EC6AE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EF011F-233D-3004-128F-CB83F668B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563"/>
            <a:ext cx="12192000" cy="623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148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2" y="940211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Map Views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9F4A6D-3BA4-D244-266F-DC80A91C6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1590870"/>
            <a:ext cx="11520360" cy="473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940211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Comprehensive Reporting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5B37095-8F1E-A3A0-8D5F-3EC94D7742A6}"/>
              </a:ext>
            </a:extLst>
          </p:cNvPr>
          <p:cNvGrpSpPr/>
          <p:nvPr/>
        </p:nvGrpSpPr>
        <p:grpSpPr>
          <a:xfrm>
            <a:off x="7537946" y="1150266"/>
            <a:ext cx="2653906" cy="895704"/>
            <a:chOff x="7385098" y="926020"/>
            <a:chExt cx="2796696" cy="94389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2CF417-1E54-D9E2-5302-8BC6562EFB6D}"/>
                </a:ext>
              </a:extLst>
            </p:cNvPr>
            <p:cNvSpPr txBox="1"/>
            <p:nvPr/>
          </p:nvSpPr>
          <p:spPr>
            <a:xfrm>
              <a:off x="7385098" y="926020"/>
              <a:ext cx="279669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Poppins" panose="00000500000000000000" pitchFamily="2" charset="0"/>
                  <a:cs typeface="Poppins" panose="00000500000000000000" pitchFamily="2" charset="0"/>
                </a:rPr>
                <a:t>Matched transactions to targeted households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1A67A07-3577-D49E-98D8-9E993CAD224C}"/>
                </a:ext>
              </a:extLst>
            </p:cNvPr>
            <p:cNvCxnSpPr>
              <a:cxnSpLocks/>
            </p:cNvCxnSpPr>
            <p:nvPr/>
          </p:nvCxnSpPr>
          <p:spPr>
            <a:xfrm>
              <a:off x="8503329" y="1272251"/>
              <a:ext cx="0" cy="597665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8A1001-FD6B-B211-B394-15AEB2C41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9214"/>
            <a:ext cx="12192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355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4" name="Panel_BG">
            <a:extLst>
              <a:ext uri="{FF2B5EF4-FFF2-40B4-BE49-F238E27FC236}">
                <a16:creationId xmlns:a16="http://schemas.microsoft.com/office/drawing/2014/main" id="{5150CDC7-BEB8-CB0F-2105-6E9603E29F4C}"/>
              </a:ext>
            </a:extLst>
          </p:cNvPr>
          <p:cNvSpPr/>
          <p:nvPr/>
        </p:nvSpPr>
        <p:spPr>
          <a:xfrm>
            <a:off x="3697" y="0"/>
            <a:ext cx="4581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3817236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161920"/>
                </a:solidFill>
                <a:latin typeface="Poppins Black" pitchFamily="2" charset="77"/>
                <a:cs typeface="Poppins Black" pitchFamily="2" charset="77"/>
              </a:rPr>
              <a:t>Expand Your Sales Cycles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0074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Capturing Web Visitor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4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For most websites, less than 5% will fill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out a form or make direct contact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4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your business.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4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4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Audience Activator captures opt-in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user data and delivers a high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frequency marketing campaign to</a:t>
            </a:r>
          </a:p>
          <a:p>
            <a:pPr lvl="0">
              <a:buSzPct val="70000"/>
              <a:defRPr/>
            </a:pPr>
            <a:r>
              <a:rPr lang="en-US" sz="14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shopper households.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endParaRPr lang="en-US" sz="1400" b="1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13" name="Picture 12" descr="A person using a computer&#10;&#10;AI-generated content may be incorrect.">
            <a:extLst>
              <a:ext uri="{FF2B5EF4-FFF2-40B4-BE49-F238E27FC236}">
                <a16:creationId xmlns:a16="http://schemas.microsoft.com/office/drawing/2014/main" id="{AAB62618-F19D-8C0E-5CF7-601CBC6793D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090" r="-3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8F162B-E314-EC68-C083-755E48485197}"/>
              </a:ext>
            </a:extLst>
          </p:cNvPr>
          <p:cNvSpPr txBox="1"/>
          <p:nvPr/>
        </p:nvSpPr>
        <p:spPr>
          <a:xfrm>
            <a:off x="-969264" y="5196902"/>
            <a:ext cx="6163056" cy="875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When Does The Sales </a:t>
            </a:r>
          </a:p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Process Begin?</a:t>
            </a:r>
          </a:p>
        </p:txBody>
      </p:sp>
    </p:spTree>
    <p:extLst>
      <p:ext uri="{BB962C8B-B14F-4D97-AF65-F5344CB8AC3E}">
        <p14:creationId xmlns:p14="http://schemas.microsoft.com/office/powerpoint/2010/main" val="1619742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40C912-3769-E4B3-635B-D2CAA4A05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CD71A-C49D-F956-F71C-FE1FE30C1A90}"/>
              </a:ext>
            </a:extLst>
          </p:cNvPr>
          <p:cNvSpPr txBox="1"/>
          <p:nvPr/>
        </p:nvSpPr>
        <p:spPr>
          <a:xfrm>
            <a:off x="305092" y="940211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3P Attribution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B61F3-E417-EBA2-9017-4FB56FB3D780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AC5AF51-A3B8-0FA2-6261-BC0A5614F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49" y="1616269"/>
            <a:ext cx="12240749" cy="395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61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150A94-84D1-E116-3B87-69C2503BB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A4BB9557-A9F4-1DDD-B175-0022724F3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56" y="1925085"/>
            <a:ext cx="5161432" cy="38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8E0AC3C-16BE-D1A6-292A-AB14F194A24C}"/>
              </a:ext>
            </a:extLst>
          </p:cNvPr>
          <p:cNvGrpSpPr/>
          <p:nvPr/>
        </p:nvGrpSpPr>
        <p:grpSpPr>
          <a:xfrm>
            <a:off x="1029248" y="992486"/>
            <a:ext cx="10344698" cy="5497381"/>
            <a:chOff x="1029248" y="992486"/>
            <a:chExt cx="10344698" cy="5497381"/>
          </a:xfrm>
        </p:grpSpPr>
        <p:pic>
          <p:nvPicPr>
            <p:cNvPr id="5" name="Picture 5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4E7EBEA1-4771-D5BD-4740-113576C45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083" t="2626" r="-83" b="2626"/>
            <a:stretch>
              <a:fillRect/>
            </a:stretch>
          </p:blipFill>
          <p:spPr>
            <a:xfrm>
              <a:off x="6096000" y="1587200"/>
              <a:ext cx="5277946" cy="411251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3350EB1-06B8-FDF4-731C-3897B91900A9}"/>
                </a:ext>
              </a:extLst>
            </p:cNvPr>
            <p:cNvGrpSpPr/>
            <p:nvPr/>
          </p:nvGrpSpPr>
          <p:grpSpPr>
            <a:xfrm>
              <a:off x="1029248" y="992486"/>
              <a:ext cx="8369208" cy="5497381"/>
              <a:chOff x="1029248" y="992486"/>
              <a:chExt cx="8369208" cy="549738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E7DABD-C434-7D86-F0C5-E94ED7090E46}"/>
                  </a:ext>
                </a:extLst>
              </p:cNvPr>
              <p:cNvSpPr/>
              <p:nvPr/>
            </p:nvSpPr>
            <p:spPr>
              <a:xfrm>
                <a:off x="1029248" y="2317660"/>
                <a:ext cx="4921435" cy="116963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67C5D5AE-4DE5-AF5E-BE8C-2172025E53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77240" y="4759358"/>
                <a:ext cx="8289" cy="124372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7AABC005-47A6-D429-A13F-3BF29437EF70}"/>
                  </a:ext>
                </a:extLst>
              </p:cNvPr>
              <p:cNvSpPr txBox="1"/>
              <p:nvPr/>
            </p:nvSpPr>
            <p:spPr>
              <a:xfrm>
                <a:off x="7976041" y="6072487"/>
                <a:ext cx="1422415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Transactional households and company location</a:t>
                </a:r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43CF3B5-0635-A39D-6FAC-3B7AC5D7AA07}"/>
                  </a:ext>
                </a:extLst>
              </p:cNvPr>
              <p:cNvSpPr/>
              <p:nvPr/>
            </p:nvSpPr>
            <p:spPr>
              <a:xfrm>
                <a:off x="8001109" y="3289867"/>
                <a:ext cx="1390616" cy="133749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406D90DC-8547-4D8C-725A-115AD0AA1CB7}"/>
                  </a:ext>
                </a:extLst>
              </p:cNvPr>
              <p:cNvSpPr txBox="1"/>
              <p:nvPr/>
            </p:nvSpPr>
            <p:spPr>
              <a:xfrm>
                <a:off x="2510660" y="992486"/>
                <a:ext cx="1422415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Based on transaction data we measure the "</a:t>
                </a:r>
                <a:r>
                  <a:rPr lang="en-US" sz="800" b="1"/>
                  <a:t>time to sale</a:t>
                </a:r>
                <a:r>
                  <a:rPr lang="en-US" sz="800"/>
                  <a:t>"</a:t>
                </a:r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FBA6C89-2FDF-99CB-A270-3CA079A533EC}"/>
                  </a:ext>
                </a:extLst>
              </p:cNvPr>
              <p:cNvSpPr/>
              <p:nvPr/>
            </p:nvSpPr>
            <p:spPr>
              <a:xfrm>
                <a:off x="1038475" y="3684566"/>
                <a:ext cx="4518908" cy="187121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91CE1982-E911-9CA7-4F0B-5E41250BFAF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501942" y="5617702"/>
                <a:ext cx="9228" cy="50800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D6A8C475-857B-CBFD-6EF8-95D3AE9B8813}"/>
                  </a:ext>
                </a:extLst>
              </p:cNvPr>
              <p:cNvSpPr txBox="1"/>
              <p:nvPr/>
            </p:nvSpPr>
            <p:spPr>
              <a:xfrm>
                <a:off x="1801212" y="6151313"/>
                <a:ext cx="1422415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800"/>
                  <a:t>Breakout % of total sales by timeframe</a:t>
                </a:r>
                <a:endParaRPr lang="en-US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AB84333-C0D1-0E8E-B49D-FE147D236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20149" y="1431081"/>
                <a:ext cx="469" cy="8233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08C2B78-7070-53CD-13C1-F31AC3774CA3}"/>
              </a:ext>
            </a:extLst>
          </p:cNvPr>
          <p:cNvSpPr txBox="1"/>
          <p:nvPr/>
        </p:nvSpPr>
        <p:spPr>
          <a:xfrm>
            <a:off x="383229" y="556373"/>
            <a:ext cx="8788107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Analytics &amp; Transactions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703639-599B-1B47-7302-E708BC057042}"/>
              </a:ext>
            </a:extLst>
          </p:cNvPr>
          <p:cNvSpPr txBox="1"/>
          <p:nvPr/>
        </p:nvSpPr>
        <p:spPr>
          <a:xfrm>
            <a:off x="383228" y="136154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</p:spTree>
    <p:extLst>
      <p:ext uri="{BB962C8B-B14F-4D97-AF65-F5344CB8AC3E}">
        <p14:creationId xmlns:p14="http://schemas.microsoft.com/office/powerpoint/2010/main" val="167081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6019D-E110-42CD-5440-D2B602B7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CEF29-16A3-B72A-7FE5-507964C95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6AB089-E730-A6EB-D15E-12FA7C0099B6}"/>
              </a:ext>
            </a:extLst>
          </p:cNvPr>
          <p:cNvSpPr txBox="1"/>
          <p:nvPr/>
        </p:nvSpPr>
        <p:spPr>
          <a:xfrm>
            <a:off x="305093" y="578260"/>
            <a:ext cx="7371614" cy="538609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 dirty="0">
                <a:latin typeface="Poppins Black" pitchFamily="2" charset="77"/>
                <a:cs typeface="Poppins Black" pitchFamily="2" charset="77"/>
              </a:rPr>
              <a:t>AI Audience Segmentation</a:t>
            </a:r>
            <a:endParaRPr lang="en-US" sz="3600" dirty="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78489-9F74-0A43-B520-71A3C3AB2ED0}"/>
              </a:ext>
            </a:extLst>
          </p:cNvPr>
          <p:cNvSpPr txBox="1"/>
          <p:nvPr/>
        </p:nvSpPr>
        <p:spPr>
          <a:xfrm>
            <a:off x="305091" y="158041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 dirty="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77FC75F-0F06-B850-1EC3-99909A93D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98" y="1116869"/>
            <a:ext cx="7996604" cy="551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958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6AC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59F82A-3421-7B8B-AB3F-CE4BC03C5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ank-You-white" descr="A black and grey logo&#10;&#10;Description automatically generated">
            <a:extLst>
              <a:ext uri="{FF2B5EF4-FFF2-40B4-BE49-F238E27FC236}">
                <a16:creationId xmlns:a16="http://schemas.microsoft.com/office/drawing/2014/main" id="{E840FD71-0559-EE53-7FA4-76E71E1C6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5251" y="2610358"/>
            <a:ext cx="6921500" cy="10033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15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FF71-6DD1-4646-629C-44D1058B8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40722-E714-D874-B68D-B5157550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80B358-EE5A-4164-93E8-A06C4AF98515}"/>
              </a:ext>
            </a:extLst>
          </p:cNvPr>
          <p:cNvSpPr txBox="1"/>
          <p:nvPr/>
        </p:nvSpPr>
        <p:spPr>
          <a:xfrm>
            <a:off x="2270245" y="2412186"/>
            <a:ext cx="1089152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/>
              <a:t>Better ad targeting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95% of your website visitors aren’t filling out a lead form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Turn window shoppers into customers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Targeting household (all people and their devices in the home)</a:t>
            </a:r>
            <a:endParaRPr lang="en-US" sz="2000" dirty="0">
              <a:cs typeface="Arial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Smarter media spending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dollars on those YOUR website visitors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Mitigate media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AutoNum type="arabicPeriod"/>
            </a:pPr>
            <a:r>
              <a:rPr lang="en-US" sz="2400" b="1" dirty="0"/>
              <a:t>Measure what matters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Focus on business goals, not media KPIs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000" dirty="0"/>
              <a:t>Use the AI platform to see rich customer journeys &amp; buyer behaviors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6B604-52A9-D7E0-7F64-7D9CAFE595D7}"/>
              </a:ext>
            </a:extLst>
          </p:cNvPr>
          <p:cNvSpPr txBox="1"/>
          <p:nvPr/>
        </p:nvSpPr>
        <p:spPr>
          <a:xfrm>
            <a:off x="721360" y="1019004"/>
            <a:ext cx="10373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Evolving Advertising in 3 ways</a:t>
            </a:r>
          </a:p>
        </p:txBody>
      </p:sp>
      <p:pic>
        <p:nvPicPr>
          <p:cNvPr id="5" name="Graphic 4" descr="Bullseye with solid fill">
            <a:extLst>
              <a:ext uri="{FF2B5EF4-FFF2-40B4-BE49-F238E27FC236}">
                <a16:creationId xmlns:a16="http://schemas.microsoft.com/office/drawing/2014/main" id="{1A5FE7F6-47CA-BAEE-99A8-F1DC053350E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21360" y="2454969"/>
            <a:ext cx="914400" cy="914400"/>
          </a:xfrm>
          <a:prstGeom prst="rect">
            <a:avLst/>
          </a:prstGeom>
        </p:spPr>
      </p:pic>
      <p:pic>
        <p:nvPicPr>
          <p:cNvPr id="7" name="Graphic 6" descr="Money outline">
            <a:extLst>
              <a:ext uri="{FF2B5EF4-FFF2-40B4-BE49-F238E27FC236}">
                <a16:creationId xmlns:a16="http://schemas.microsoft.com/office/drawing/2014/main" id="{7AEA13C6-B6DE-C2C1-8B27-3475253A05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360" y="3968883"/>
            <a:ext cx="914400" cy="914400"/>
          </a:xfrm>
          <a:prstGeom prst="rect">
            <a:avLst/>
          </a:prstGeom>
        </p:spPr>
      </p:pic>
      <p:pic>
        <p:nvPicPr>
          <p:cNvPr id="9" name="Graphic 8" descr="Presentation with bar chart with solid fill">
            <a:extLst>
              <a:ext uri="{FF2B5EF4-FFF2-40B4-BE49-F238E27FC236}">
                <a16:creationId xmlns:a16="http://schemas.microsoft.com/office/drawing/2014/main" id="{FB717FC5-5991-A722-629A-BA01909D127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720" y="52479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085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4" y="1091757"/>
            <a:ext cx="4044920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Retargeting Dilemma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9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1252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But…Traditional Retargeting is Limited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 noProof="0">
                <a:latin typeface="Poppins Black" pitchFamily="2" charset="77"/>
                <a:cs typeface="Poppins Black" pitchFamily="2" charset="77"/>
              </a:rPr>
              <a:t>	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Most traditional retargeting strategies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rely on third-party browser cookies.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Traditional retargeting is limited to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specific devices.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Due to privacy restrictions, traditional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retargeting may only reach 31% or less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of your website audience!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Audience Activator’s First Party Data Solution Puts Dealerships in Control </a:t>
            </a:r>
          </a:p>
          <a:p>
            <a:pPr>
              <a:buSzPct val="70000"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of Retargeting!</a:t>
            </a:r>
          </a:p>
          <a:p>
            <a:pPr>
              <a:buSzPct val="70000"/>
              <a:defRPr/>
            </a:pPr>
            <a:endParaRPr lang="en-US" sz="1400" b="1" spc="20">
              <a:latin typeface="Poppins Black" pitchFamily="2" charset="77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  <p:pic>
        <p:nvPicPr>
          <p:cNvPr id="3" name="Picture 2" descr="A group of people in the shape of a pie chart&#10;&#10;AI-generated content may be incorrect.">
            <a:extLst>
              <a:ext uri="{FF2B5EF4-FFF2-40B4-BE49-F238E27FC236}">
                <a16:creationId xmlns:a16="http://schemas.microsoft.com/office/drawing/2014/main" id="{7466149D-17EC-10EB-4EEE-4F049BFAFF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911" r="8876"/>
          <a:stretch>
            <a:fillRect/>
          </a:stretch>
        </p:blipFill>
        <p:spPr>
          <a:xfrm>
            <a:off x="4585217" y="0"/>
            <a:ext cx="760678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22C09C-2797-7C95-A553-A627781FB20E}"/>
              </a:ext>
            </a:extLst>
          </p:cNvPr>
          <p:cNvSpPr txBox="1"/>
          <p:nvPr/>
        </p:nvSpPr>
        <p:spPr>
          <a:xfrm>
            <a:off x="4674281" y="6334834"/>
            <a:ext cx="4380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>
                <a:solidFill>
                  <a:schemeClr val="bg1">
                    <a:lumMod val="5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https://cookie-script.com/blog/how-to-improve-cookie-banner-acceptance-rate#:~:text=The%20average%20cookie%20banner%20acceptance%20rate%20is%2031%25%2C%20But%20it,and%20depends%20on%20the%20website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algn="l"/>
            <a:endParaRPr lang="en-US" sz="8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2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75A827-2386-AC0C-049C-583732346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person typing on a computer&#10;&#10;AI-generated content may be incorrect.">
            <a:extLst>
              <a:ext uri="{FF2B5EF4-FFF2-40B4-BE49-F238E27FC236}">
                <a16:creationId xmlns:a16="http://schemas.microsoft.com/office/drawing/2014/main" id="{7FFB1C02-01FE-78EA-3FA0-9CDED584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039" y="-1"/>
            <a:ext cx="7606783" cy="68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9667E8D9-5FFD-1969-3D0E-FF6D70811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152" y="6334834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391BA-CEDD-5849-9428-794A0F96AF4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Delight Regular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Delight Regular" pitchFamily="2" charset="77"/>
              <a:ea typeface="+mn-ea"/>
              <a:cs typeface="+mn-cs"/>
            </a:endParaRPr>
          </a:p>
        </p:txBody>
      </p:sp>
      <p:sp>
        <p:nvSpPr>
          <p:cNvPr id="6" name="Header">
            <a:extLst>
              <a:ext uri="{FF2B5EF4-FFF2-40B4-BE49-F238E27FC236}">
                <a16:creationId xmlns:a16="http://schemas.microsoft.com/office/drawing/2014/main" id="{9A969662-BEA9-333B-0654-0409148090C1}"/>
              </a:ext>
            </a:extLst>
          </p:cNvPr>
          <p:cNvSpPr txBox="1"/>
          <p:nvPr/>
        </p:nvSpPr>
        <p:spPr>
          <a:xfrm>
            <a:off x="335663" y="1091757"/>
            <a:ext cx="4249553" cy="172547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1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AUDIENCE ACTIVATOR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elight Black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The First Party Data Advantage</a:t>
            </a:r>
          </a:p>
          <a:p>
            <a:pPr marL="0" marR="0" lvl="0" indent="0" algn="l" defTabSz="914400" rtl="0" eaLnBrk="0" fontAlgn="base" latinLnBrk="0" hangingPunct="0">
              <a:lnSpc>
                <a:spcPts val="114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2695B4-5A23-778C-0EA1-EB423A16D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9000"/>
                    </a14:imgEffect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046" y="5848154"/>
            <a:ext cx="3569421" cy="1024359"/>
          </a:xfrm>
          <a:prstGeom prst="rect">
            <a:avLst/>
          </a:prstGeom>
        </p:spPr>
      </p:pic>
      <p:pic>
        <p:nvPicPr>
          <p:cNvPr id="5" name="Logo-NMG-gold">
            <a:extLst>
              <a:ext uri="{FF2B5EF4-FFF2-40B4-BE49-F238E27FC236}">
                <a16:creationId xmlns:a16="http://schemas.microsoft.com/office/drawing/2014/main" id="{F30000AD-8AB7-BC53-1270-1E0BDE4598D7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100000"/>
          </a:blip>
          <a:stretch>
            <a:fillRect/>
          </a:stretch>
        </p:blipFill>
        <p:spPr>
          <a:xfrm>
            <a:off x="369848" y="365365"/>
            <a:ext cx="722054" cy="36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3FDB0C-62B7-AC3D-AD80-B41F882665B2}"/>
              </a:ext>
            </a:extLst>
          </p:cNvPr>
          <p:cNvSpPr txBox="1"/>
          <p:nvPr/>
        </p:nvSpPr>
        <p:spPr>
          <a:xfrm>
            <a:off x="368055" y="2817229"/>
            <a:ext cx="4044920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400" b="1" spc="20">
                <a:latin typeface="Poppins Black" pitchFamily="2" charset="77"/>
                <a:cs typeface="Poppins Black" pitchFamily="2" charset="77"/>
              </a:rPr>
              <a:t>Compare Our Data Solution to Traditional Retargeting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rgbClr val="2964BA"/>
              </a:solidFill>
              <a:effectLst/>
              <a:uLnTx/>
              <a:uFillTx/>
              <a:latin typeface="Poppins Black" pitchFamily="2" charset="77"/>
              <a:ea typeface="+mn-ea"/>
              <a:cs typeface="Poppins Black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2964BA"/>
                </a:solidFill>
                <a:effectLst/>
                <a:uLnTx/>
                <a:uFillTx/>
                <a:latin typeface="Poppins Black" pitchFamily="2" charset="77"/>
                <a:ea typeface="+mn-ea"/>
                <a:cs typeface="Poppins Black" pitchFamily="2" charset="77"/>
              </a:rPr>
              <a:t>| </a:t>
            </a:r>
            <a:r>
              <a:rPr kumimoji="0" lang="en-US" sz="1200" b="1" i="0" u="none" strike="noStrike" kern="1200" cap="none" spc="20" normalizeH="0" baseline="0" noProof="0">
                <a:ln>
                  <a:noFill/>
                </a:ln>
                <a:solidFill>
                  <a:srgbClr val="FF9901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Our proprietary technologies captures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</a:t>
            </a:r>
            <a:r>
              <a:rPr kumimoji="0" lang="en-US" sz="1200" i="0" u="none" strike="noStrike" kern="1200" cap="none" spc="20" normalizeH="0" baseline="0" noProof="0">
                <a:ln>
                  <a:noFill/>
                </a:ln>
                <a:solidFill>
                  <a:srgbClr val="161920"/>
                </a:solidFill>
                <a:effectLst/>
                <a:uLnTx/>
                <a:uFillTx/>
                <a:latin typeface="Poppins" pitchFamily="2" charset="77"/>
                <a:ea typeface="+mn-ea"/>
                <a:cs typeface="Poppins" pitchFamily="2" charset="77"/>
              </a:rPr>
              <a:t>web visitor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70000"/>
              <a:buFontTx/>
              <a:buNone/>
              <a:tabLst/>
              <a:defRPr/>
            </a:pPr>
            <a:endParaRPr kumimoji="0" lang="en-US" sz="1400" i="0" u="none" strike="noStrike" kern="1200" cap="none" spc="20" normalizeH="0" baseline="0" noProof="0">
              <a:ln>
                <a:noFill/>
              </a:ln>
              <a:solidFill>
                <a:srgbClr val="161920"/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target your web visitors at the household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level using multiple tactics including CTV,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 Video, and Direct Mail!</a:t>
            </a:r>
          </a:p>
          <a:p>
            <a:pPr lvl="0">
              <a:buSzPct val="70000"/>
              <a:defRPr/>
            </a:pPr>
            <a:endParaRPr lang="en-US" sz="14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Our AI prioritizes your best potential customers</a:t>
            </a:r>
          </a:p>
          <a:p>
            <a:pPr lvl="0">
              <a:buSzPct val="70000"/>
              <a:defRPr/>
            </a:pP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   based on website engagement.</a:t>
            </a:r>
          </a:p>
          <a:p>
            <a:pPr lvl="0">
              <a:buSzPct val="70000"/>
              <a:defRPr/>
            </a:pPr>
            <a:endParaRPr lang="en-US" sz="1200" spc="20">
              <a:solidFill>
                <a:srgbClr val="161920"/>
              </a:solidFill>
              <a:latin typeface="Poppins" pitchFamily="2" charset="77"/>
              <a:cs typeface="Poppins" pitchFamily="2" charset="77"/>
            </a:endParaRPr>
          </a:p>
          <a:p>
            <a:pPr lvl="0">
              <a:buSzPct val="70000"/>
              <a:defRPr/>
            </a:pPr>
            <a:r>
              <a:rPr lang="en-US" sz="1200" b="1" spc="20">
                <a:solidFill>
                  <a:srgbClr val="2964BA"/>
                </a:solidFill>
                <a:latin typeface="Poppins Black" pitchFamily="2" charset="77"/>
                <a:cs typeface="Poppins Black" pitchFamily="2" charset="77"/>
              </a:rPr>
              <a:t>| </a:t>
            </a:r>
            <a:r>
              <a:rPr lang="en-US" sz="1200" b="1" spc="20">
                <a:solidFill>
                  <a:srgbClr val="FF9901"/>
                </a:solidFill>
                <a:latin typeface="Poppins" pitchFamily="2" charset="77"/>
                <a:cs typeface="Poppins" pitchFamily="2" charset="77"/>
              </a:rPr>
              <a:t>  </a:t>
            </a:r>
            <a:r>
              <a:rPr lang="en-US" sz="1200" spc="20">
                <a:solidFill>
                  <a:srgbClr val="161920"/>
                </a:solidFill>
                <a:latin typeface="Poppins" pitchFamily="2" charset="77"/>
                <a:cs typeface="Poppins" pitchFamily="2" charset="77"/>
              </a:rPr>
              <a:t>We provide full-funnel attribution.</a:t>
            </a:r>
            <a:endParaRPr kumimoji="0" lang="en-US" sz="1400" b="1" i="0" u="none" strike="noStrike" kern="1200" cap="none" spc="2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Poppins" pitchFamily="2" charset="77"/>
              <a:ea typeface="+mn-ea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1976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C91F6-2796-A44C-4A03-49B22F2C1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5F00C-89FC-31D7-AEAD-76E27AE0B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E3391BA-CEDD-5849-9428-794A0F96AF4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B4D077-3344-320C-8FC6-7600E5B223C7}"/>
              </a:ext>
            </a:extLst>
          </p:cNvPr>
          <p:cNvSpPr txBox="1"/>
          <p:nvPr/>
        </p:nvSpPr>
        <p:spPr>
          <a:xfrm>
            <a:off x="305093" y="923247"/>
            <a:ext cx="5657290" cy="948978"/>
          </a:xfrm>
          <a:prstGeom prst="rect">
            <a:avLst/>
          </a:prstGeom>
          <a:noFill/>
        </p:spPr>
        <p:txBody>
          <a:bodyPr wrap="square" lIns="91440" tIns="45720" rIns="91440" bIns="45720" anchor="b">
            <a:spAutoFit/>
          </a:bodyPr>
          <a:lstStyle/>
          <a:p>
            <a:pPr>
              <a:lnSpc>
                <a:spcPts val="3200"/>
              </a:lnSpc>
            </a:pPr>
            <a:r>
              <a:rPr lang="en-US" sz="3600" b="1">
                <a:latin typeface="Poppins Black" pitchFamily="2" charset="77"/>
                <a:cs typeface="Poppins Black" pitchFamily="2" charset="77"/>
              </a:rPr>
              <a:t>Expand Your Conversion Pipeline</a:t>
            </a:r>
            <a:endParaRPr lang="en-US" sz="3600">
              <a:latin typeface="Poppins Light" pitchFamily="2" charset="77"/>
              <a:cs typeface="Poppins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99E1C5-F422-9C39-3CC6-244DD5DD8459}"/>
              </a:ext>
            </a:extLst>
          </p:cNvPr>
          <p:cNvSpPr txBox="1"/>
          <p:nvPr/>
        </p:nvSpPr>
        <p:spPr>
          <a:xfrm>
            <a:off x="305091" y="519992"/>
            <a:ext cx="5174155" cy="282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b="1" spc="10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AUDIENCE ACTIVATOR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008F516-B744-3EF1-321A-3BB36E60A0C6}"/>
              </a:ext>
            </a:extLst>
          </p:cNvPr>
          <p:cNvGrpSpPr/>
          <p:nvPr/>
        </p:nvGrpSpPr>
        <p:grpSpPr>
          <a:xfrm>
            <a:off x="5651478" y="1447386"/>
            <a:ext cx="5479649" cy="5078674"/>
            <a:chOff x="5596813" y="1212113"/>
            <a:chExt cx="5699953" cy="5282858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61EC53A6-0AB0-C1F5-0361-1190F9B51635}"/>
                </a:ext>
              </a:extLst>
            </p:cNvPr>
            <p:cNvGrpSpPr/>
            <p:nvPr/>
          </p:nvGrpSpPr>
          <p:grpSpPr>
            <a:xfrm>
              <a:off x="5596813" y="1381731"/>
              <a:ext cx="5699953" cy="4684060"/>
              <a:chOff x="12098289" y="1381731"/>
              <a:chExt cx="5699953" cy="4684060"/>
            </a:xfrm>
          </p:grpSpPr>
          <p:sp>
            <p:nvSpPr>
              <p:cNvPr id="79" name="Freeform 78">
                <a:extLst>
                  <a:ext uri="{FF2B5EF4-FFF2-40B4-BE49-F238E27FC236}">
                    <a16:creationId xmlns:a16="http://schemas.microsoft.com/office/drawing/2014/main" id="{7E1B3C65-B259-E220-BCE2-F473CCF0B558}"/>
                  </a:ext>
                </a:extLst>
              </p:cNvPr>
              <p:cNvSpPr/>
              <p:nvPr/>
            </p:nvSpPr>
            <p:spPr>
              <a:xfrm>
                <a:off x="12568114" y="2580370"/>
                <a:ext cx="4760302" cy="390275"/>
              </a:xfrm>
              <a:custGeom>
                <a:avLst/>
                <a:gdLst>
                  <a:gd name="connsiteX0" fmla="*/ 4282263 w 4282262"/>
                  <a:gd name="connsiteY0" fmla="*/ 175542 h 351083"/>
                  <a:gd name="connsiteX1" fmla="*/ 2141131 w 4282262"/>
                  <a:gd name="connsiteY1" fmla="*/ 351084 h 351083"/>
                  <a:gd name="connsiteX2" fmla="*/ 0 w 4282262"/>
                  <a:gd name="connsiteY2" fmla="*/ 175542 h 351083"/>
                  <a:gd name="connsiteX3" fmla="*/ 2141131 w 4282262"/>
                  <a:gd name="connsiteY3" fmla="*/ 0 h 351083"/>
                  <a:gd name="connsiteX4" fmla="*/ 4282263 w 4282262"/>
                  <a:gd name="connsiteY4" fmla="*/ 175542 h 351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262" h="351083">
                    <a:moveTo>
                      <a:pt x="4282263" y="175542"/>
                    </a:moveTo>
                    <a:cubicBezTo>
                      <a:pt x="4282263" y="272491"/>
                      <a:pt x="3323645" y="351084"/>
                      <a:pt x="2141131" y="351084"/>
                    </a:cubicBezTo>
                    <a:cubicBezTo>
                      <a:pt x="958617" y="351084"/>
                      <a:pt x="0" y="272491"/>
                      <a:pt x="0" y="175542"/>
                    </a:cubicBezTo>
                    <a:cubicBezTo>
                      <a:pt x="0" y="78593"/>
                      <a:pt x="958617" y="0"/>
                      <a:pt x="2141131" y="0"/>
                    </a:cubicBezTo>
                    <a:cubicBezTo>
                      <a:pt x="3323645" y="0"/>
                      <a:pt x="4282263" y="78593"/>
                      <a:pt x="4282263" y="17554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205BFF99-424F-5894-8FD2-34BD6C1370FF}"/>
                  </a:ext>
                </a:extLst>
              </p:cNvPr>
              <p:cNvSpPr/>
              <p:nvPr/>
            </p:nvSpPr>
            <p:spPr>
              <a:xfrm>
                <a:off x="13073989" y="3761745"/>
                <a:ext cx="3748552" cy="366120"/>
              </a:xfrm>
              <a:custGeom>
                <a:avLst/>
                <a:gdLst>
                  <a:gd name="connsiteX0" fmla="*/ 3372114 w 3372114"/>
                  <a:gd name="connsiteY0" fmla="*/ 164676 h 329353"/>
                  <a:gd name="connsiteX1" fmla="*/ 1686057 w 3372114"/>
                  <a:gd name="connsiteY1" fmla="*/ 329353 h 329353"/>
                  <a:gd name="connsiteX2" fmla="*/ 0 w 3372114"/>
                  <a:gd name="connsiteY2" fmla="*/ 164676 h 329353"/>
                  <a:gd name="connsiteX3" fmla="*/ 1686057 w 3372114"/>
                  <a:gd name="connsiteY3" fmla="*/ 0 h 329353"/>
                  <a:gd name="connsiteX4" fmla="*/ 3372114 w 3372114"/>
                  <a:gd name="connsiteY4" fmla="*/ 164676 h 329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72114" h="329353">
                    <a:moveTo>
                      <a:pt x="3372114" y="164676"/>
                    </a:moveTo>
                    <a:cubicBezTo>
                      <a:pt x="3372114" y="255625"/>
                      <a:pt x="2617241" y="329353"/>
                      <a:pt x="1686057" y="329353"/>
                    </a:cubicBezTo>
                    <a:cubicBezTo>
                      <a:pt x="754874" y="329353"/>
                      <a:pt x="0" y="255625"/>
                      <a:pt x="0" y="164676"/>
                    </a:cubicBezTo>
                    <a:cubicBezTo>
                      <a:pt x="0" y="73728"/>
                      <a:pt x="754873" y="0"/>
                      <a:pt x="1686057" y="0"/>
                    </a:cubicBezTo>
                    <a:cubicBezTo>
                      <a:pt x="2617241" y="0"/>
                      <a:pt x="3372114" y="73728"/>
                      <a:pt x="3372114" y="16467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1" name="Freeform 80">
                <a:extLst>
                  <a:ext uri="{FF2B5EF4-FFF2-40B4-BE49-F238E27FC236}">
                    <a16:creationId xmlns:a16="http://schemas.microsoft.com/office/drawing/2014/main" id="{FBB89059-56EE-E2A6-E659-37E7CF66E534}"/>
                  </a:ext>
                </a:extLst>
              </p:cNvPr>
              <p:cNvSpPr/>
              <p:nvPr/>
            </p:nvSpPr>
            <p:spPr>
              <a:xfrm>
                <a:off x="13498334" y="4869000"/>
                <a:ext cx="2899863" cy="350682"/>
              </a:xfrm>
              <a:custGeom>
                <a:avLst/>
                <a:gdLst>
                  <a:gd name="connsiteX0" fmla="*/ 2608653 w 2608652"/>
                  <a:gd name="connsiteY0" fmla="*/ 157733 h 315466"/>
                  <a:gd name="connsiteX1" fmla="*/ 1304326 w 2608652"/>
                  <a:gd name="connsiteY1" fmla="*/ 315467 h 315466"/>
                  <a:gd name="connsiteX2" fmla="*/ 0 w 2608652"/>
                  <a:gd name="connsiteY2" fmla="*/ 157733 h 315466"/>
                  <a:gd name="connsiteX3" fmla="*/ 1304326 w 2608652"/>
                  <a:gd name="connsiteY3" fmla="*/ 0 h 315466"/>
                  <a:gd name="connsiteX4" fmla="*/ 2608653 w 2608652"/>
                  <a:gd name="connsiteY4" fmla="*/ 157733 h 315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8652" h="315466">
                    <a:moveTo>
                      <a:pt x="2608653" y="157733"/>
                    </a:moveTo>
                    <a:cubicBezTo>
                      <a:pt x="2608653" y="244847"/>
                      <a:pt x="2024686" y="315467"/>
                      <a:pt x="1304326" y="315467"/>
                    </a:cubicBezTo>
                    <a:cubicBezTo>
                      <a:pt x="583967" y="315467"/>
                      <a:pt x="0" y="244847"/>
                      <a:pt x="0" y="157733"/>
                    </a:cubicBezTo>
                    <a:cubicBezTo>
                      <a:pt x="0" y="70620"/>
                      <a:pt x="583967" y="0"/>
                      <a:pt x="1304326" y="0"/>
                    </a:cubicBezTo>
                    <a:cubicBezTo>
                      <a:pt x="2024686" y="0"/>
                      <a:pt x="2608653" y="70620"/>
                      <a:pt x="2608653" y="157733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2" name="Freeform 81">
                <a:extLst>
                  <a:ext uri="{FF2B5EF4-FFF2-40B4-BE49-F238E27FC236}">
                    <a16:creationId xmlns:a16="http://schemas.microsoft.com/office/drawing/2014/main" id="{0A7BAA58-B8C9-EE5C-2472-E058B1667C43}"/>
                  </a:ext>
                </a:extLst>
              </p:cNvPr>
              <p:cNvSpPr/>
              <p:nvPr/>
            </p:nvSpPr>
            <p:spPr>
              <a:xfrm>
                <a:off x="12098289" y="1381731"/>
                <a:ext cx="5699953" cy="402295"/>
              </a:xfrm>
              <a:custGeom>
                <a:avLst/>
                <a:gdLst>
                  <a:gd name="connsiteX0" fmla="*/ 5127552 w 5127551"/>
                  <a:gd name="connsiteY0" fmla="*/ 180948 h 361896"/>
                  <a:gd name="connsiteX1" fmla="*/ 2563776 w 5127551"/>
                  <a:gd name="connsiteY1" fmla="*/ 361896 h 361896"/>
                  <a:gd name="connsiteX2" fmla="*/ 0 w 5127551"/>
                  <a:gd name="connsiteY2" fmla="*/ 180948 h 361896"/>
                  <a:gd name="connsiteX3" fmla="*/ 2563776 w 5127551"/>
                  <a:gd name="connsiteY3" fmla="*/ 0 h 361896"/>
                  <a:gd name="connsiteX4" fmla="*/ 5127552 w 5127551"/>
                  <a:gd name="connsiteY4" fmla="*/ 180948 h 361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27551" h="361896">
                    <a:moveTo>
                      <a:pt x="5127552" y="180948"/>
                    </a:moveTo>
                    <a:cubicBezTo>
                      <a:pt x="5127552" y="280883"/>
                      <a:pt x="3979710" y="361896"/>
                      <a:pt x="2563776" y="361896"/>
                    </a:cubicBezTo>
                    <a:cubicBezTo>
                      <a:pt x="1147842" y="361896"/>
                      <a:pt x="0" y="280883"/>
                      <a:pt x="0" y="180948"/>
                    </a:cubicBezTo>
                    <a:cubicBezTo>
                      <a:pt x="0" y="81013"/>
                      <a:pt x="1147842" y="0"/>
                      <a:pt x="2563776" y="0"/>
                    </a:cubicBezTo>
                    <a:cubicBezTo>
                      <a:pt x="3979710" y="0"/>
                      <a:pt x="5127552" y="81013"/>
                      <a:pt x="5127552" y="180948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8B30B5A6-5E9B-C6FB-A34E-1DADD1D1783E}"/>
                  </a:ext>
                </a:extLst>
              </p:cNvPr>
              <p:cNvSpPr/>
              <p:nvPr/>
            </p:nvSpPr>
            <p:spPr>
              <a:xfrm>
                <a:off x="13524828" y="5110920"/>
                <a:ext cx="2846811" cy="954871"/>
              </a:xfrm>
              <a:custGeom>
                <a:avLst/>
                <a:gdLst>
                  <a:gd name="connsiteX0" fmla="*/ 1280493 w 2560928"/>
                  <a:gd name="connsiteY0" fmla="*/ 127734 h 858981"/>
                  <a:gd name="connsiteX1" fmla="*/ 0 w 2560928"/>
                  <a:gd name="connsiteY1" fmla="*/ 0 h 858981"/>
                  <a:gd name="connsiteX2" fmla="*/ 287568 w 2560928"/>
                  <a:gd name="connsiteY2" fmla="*/ 705613 h 858981"/>
                  <a:gd name="connsiteX3" fmla="*/ 288405 w 2560928"/>
                  <a:gd name="connsiteY3" fmla="*/ 707627 h 858981"/>
                  <a:gd name="connsiteX4" fmla="*/ 289689 w 2560928"/>
                  <a:gd name="connsiteY4" fmla="*/ 710807 h 858981"/>
                  <a:gd name="connsiteX5" fmla="*/ 292089 w 2560928"/>
                  <a:gd name="connsiteY5" fmla="*/ 716637 h 858981"/>
                  <a:gd name="connsiteX6" fmla="*/ 377489 w 2560928"/>
                  <a:gd name="connsiteY6" fmla="*/ 766141 h 858981"/>
                  <a:gd name="connsiteX7" fmla="*/ 553256 w 2560928"/>
                  <a:gd name="connsiteY7" fmla="*/ 807694 h 858981"/>
                  <a:gd name="connsiteX8" fmla="*/ 1015028 w 2560928"/>
                  <a:gd name="connsiteY8" fmla="*/ 852216 h 858981"/>
                  <a:gd name="connsiteX9" fmla="*/ 1950071 w 2560928"/>
                  <a:gd name="connsiteY9" fmla="*/ 816705 h 858981"/>
                  <a:gd name="connsiteX10" fmla="*/ 2165579 w 2560928"/>
                  <a:gd name="connsiteY10" fmla="*/ 771971 h 858981"/>
                  <a:gd name="connsiteX11" fmla="*/ 2268896 w 2560928"/>
                  <a:gd name="connsiteY11" fmla="*/ 716637 h 858981"/>
                  <a:gd name="connsiteX12" fmla="*/ 2271240 w 2560928"/>
                  <a:gd name="connsiteY12" fmla="*/ 710807 h 858981"/>
                  <a:gd name="connsiteX13" fmla="*/ 2272524 w 2560928"/>
                  <a:gd name="connsiteY13" fmla="*/ 707627 h 858981"/>
                  <a:gd name="connsiteX14" fmla="*/ 2273361 w 2560928"/>
                  <a:gd name="connsiteY14" fmla="*/ 705613 h 858981"/>
                  <a:gd name="connsiteX15" fmla="*/ 2560929 w 2560928"/>
                  <a:gd name="connsiteY15" fmla="*/ 0 h 858981"/>
                  <a:gd name="connsiteX16" fmla="*/ 1280437 w 2560928"/>
                  <a:gd name="connsiteY16" fmla="*/ 127734 h 858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60928" h="858981">
                    <a:moveTo>
                      <a:pt x="1280493" y="127734"/>
                    </a:moveTo>
                    <a:cubicBezTo>
                      <a:pt x="644907" y="127734"/>
                      <a:pt x="115820" y="72771"/>
                      <a:pt x="0" y="0"/>
                    </a:cubicBezTo>
                    <a:lnTo>
                      <a:pt x="287568" y="705613"/>
                    </a:lnTo>
                    <a:lnTo>
                      <a:pt x="288405" y="707627"/>
                    </a:lnTo>
                    <a:cubicBezTo>
                      <a:pt x="288740" y="708687"/>
                      <a:pt x="289243" y="709747"/>
                      <a:pt x="289689" y="710807"/>
                    </a:cubicBezTo>
                    <a:lnTo>
                      <a:pt x="292089" y="716637"/>
                    </a:lnTo>
                    <a:cubicBezTo>
                      <a:pt x="309281" y="743032"/>
                      <a:pt x="348576" y="756176"/>
                      <a:pt x="377489" y="766141"/>
                    </a:cubicBezTo>
                    <a:cubicBezTo>
                      <a:pt x="434254" y="785698"/>
                      <a:pt x="493978" y="797571"/>
                      <a:pt x="553256" y="807694"/>
                    </a:cubicBezTo>
                    <a:cubicBezTo>
                      <a:pt x="705524" y="833612"/>
                      <a:pt x="860639" y="845485"/>
                      <a:pt x="1015028" y="852216"/>
                    </a:cubicBezTo>
                    <a:cubicBezTo>
                      <a:pt x="1325537" y="865784"/>
                      <a:pt x="1642297" y="861332"/>
                      <a:pt x="1950071" y="816705"/>
                    </a:cubicBezTo>
                    <a:cubicBezTo>
                      <a:pt x="2022577" y="806210"/>
                      <a:pt x="2095696" y="793596"/>
                      <a:pt x="2165579" y="771971"/>
                    </a:cubicBezTo>
                    <a:cubicBezTo>
                      <a:pt x="2199460" y="761477"/>
                      <a:pt x="2248746" y="747537"/>
                      <a:pt x="2268896" y="716637"/>
                    </a:cubicBezTo>
                    <a:lnTo>
                      <a:pt x="2271240" y="710807"/>
                    </a:lnTo>
                    <a:cubicBezTo>
                      <a:pt x="2271687" y="709747"/>
                      <a:pt x="2272245" y="708687"/>
                      <a:pt x="2272524" y="707627"/>
                    </a:cubicBezTo>
                    <a:lnTo>
                      <a:pt x="2273361" y="705613"/>
                    </a:lnTo>
                    <a:lnTo>
                      <a:pt x="2560929" y="0"/>
                    </a:lnTo>
                    <a:cubicBezTo>
                      <a:pt x="2445109" y="72771"/>
                      <a:pt x="1915966" y="127734"/>
                      <a:pt x="1280437" y="1277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E0095FB8-B673-4877-03DD-2F3E7708327E}"/>
                  </a:ext>
                </a:extLst>
              </p:cNvPr>
              <p:cNvSpPr/>
              <p:nvPr/>
            </p:nvSpPr>
            <p:spPr>
              <a:xfrm>
                <a:off x="13099926" y="4008554"/>
                <a:ext cx="3696680" cy="1001642"/>
              </a:xfrm>
              <a:custGeom>
                <a:avLst/>
                <a:gdLst>
                  <a:gd name="connsiteX0" fmla="*/ 1662726 w 3325451"/>
                  <a:gd name="connsiteY0" fmla="*/ 137275 h 901055"/>
                  <a:gd name="connsiteX1" fmla="*/ 0 w 3325451"/>
                  <a:gd name="connsiteY1" fmla="*/ 0 h 901055"/>
                  <a:gd name="connsiteX2" fmla="*/ 301411 w 3325451"/>
                  <a:gd name="connsiteY2" fmla="*/ 739428 h 901055"/>
                  <a:gd name="connsiteX3" fmla="*/ 331831 w 3325451"/>
                  <a:gd name="connsiteY3" fmla="*/ 771229 h 901055"/>
                  <a:gd name="connsiteX4" fmla="*/ 408076 w 3325451"/>
                  <a:gd name="connsiteY4" fmla="*/ 800380 h 901055"/>
                  <a:gd name="connsiteX5" fmla="*/ 683030 w 3325451"/>
                  <a:gd name="connsiteY5" fmla="*/ 850679 h 901055"/>
                  <a:gd name="connsiteX6" fmla="*/ 1397429 w 3325451"/>
                  <a:gd name="connsiteY6" fmla="*/ 897903 h 901055"/>
                  <a:gd name="connsiteX7" fmla="*/ 1799142 w 3325451"/>
                  <a:gd name="connsiteY7" fmla="*/ 900235 h 901055"/>
                  <a:gd name="connsiteX8" fmla="*/ 2402745 w 3325451"/>
                  <a:gd name="connsiteY8" fmla="*/ 874582 h 901055"/>
                  <a:gd name="connsiteX9" fmla="*/ 2702704 w 3325451"/>
                  <a:gd name="connsiteY9" fmla="*/ 842622 h 901055"/>
                  <a:gd name="connsiteX10" fmla="*/ 2926082 w 3325451"/>
                  <a:gd name="connsiteY10" fmla="*/ 797889 h 901055"/>
                  <a:gd name="connsiteX11" fmla="*/ 3024041 w 3325451"/>
                  <a:gd name="connsiteY11" fmla="*/ 739481 h 901055"/>
                  <a:gd name="connsiteX12" fmla="*/ 3325452 w 3325451"/>
                  <a:gd name="connsiteY12" fmla="*/ 0 h 901055"/>
                  <a:gd name="connsiteX13" fmla="*/ 1662726 w 3325451"/>
                  <a:gd name="connsiteY13" fmla="*/ 137275 h 901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25451" h="901055">
                    <a:moveTo>
                      <a:pt x="1662726" y="137275"/>
                    </a:moveTo>
                    <a:cubicBezTo>
                      <a:pt x="827093" y="137275"/>
                      <a:pt x="133625" y="77913"/>
                      <a:pt x="0" y="0"/>
                    </a:cubicBezTo>
                    <a:lnTo>
                      <a:pt x="301411" y="739428"/>
                    </a:lnTo>
                    <a:cubicBezTo>
                      <a:pt x="303643" y="754162"/>
                      <a:pt x="319495" y="764286"/>
                      <a:pt x="331831" y="771229"/>
                    </a:cubicBezTo>
                    <a:cubicBezTo>
                      <a:pt x="355330" y="784479"/>
                      <a:pt x="382010" y="792907"/>
                      <a:pt x="408076" y="800380"/>
                    </a:cubicBezTo>
                    <a:cubicBezTo>
                      <a:pt x="497327" y="825927"/>
                      <a:pt x="590821" y="839124"/>
                      <a:pt x="683030" y="850679"/>
                    </a:cubicBezTo>
                    <a:cubicBezTo>
                      <a:pt x="919637" y="880307"/>
                      <a:pt x="1158980" y="892285"/>
                      <a:pt x="1397429" y="897903"/>
                    </a:cubicBezTo>
                    <a:cubicBezTo>
                      <a:pt x="1531333" y="901031"/>
                      <a:pt x="1665238" y="901878"/>
                      <a:pt x="1799142" y="900235"/>
                    </a:cubicBezTo>
                    <a:cubicBezTo>
                      <a:pt x="2000529" y="897797"/>
                      <a:pt x="2201972" y="890324"/>
                      <a:pt x="2402745" y="874582"/>
                    </a:cubicBezTo>
                    <a:cubicBezTo>
                      <a:pt x="2502991" y="866738"/>
                      <a:pt x="2603183" y="856827"/>
                      <a:pt x="2702704" y="842622"/>
                    </a:cubicBezTo>
                    <a:cubicBezTo>
                      <a:pt x="2777722" y="831916"/>
                      <a:pt x="2853577" y="819620"/>
                      <a:pt x="2926082" y="797889"/>
                    </a:cubicBezTo>
                    <a:cubicBezTo>
                      <a:pt x="2953433" y="789674"/>
                      <a:pt x="3018794" y="773720"/>
                      <a:pt x="3024041" y="739481"/>
                    </a:cubicBezTo>
                    <a:lnTo>
                      <a:pt x="3325452" y="0"/>
                    </a:lnTo>
                    <a:cubicBezTo>
                      <a:pt x="3191882" y="77913"/>
                      <a:pt x="2498359" y="137275"/>
                      <a:pt x="1662726" y="137275"/>
                    </a:cubicBezTo>
                    <a:close/>
                  </a:path>
                </a:pathLst>
              </a:custGeom>
              <a:solidFill>
                <a:schemeClr val="tx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BD3A7051-5AEE-7422-580F-31C1E71C496A}"/>
                  </a:ext>
                </a:extLst>
              </p:cNvPr>
              <p:cNvSpPr/>
              <p:nvPr/>
            </p:nvSpPr>
            <p:spPr>
              <a:xfrm>
                <a:off x="12591878" y="2836312"/>
                <a:ext cx="4712835" cy="1074791"/>
              </a:xfrm>
              <a:custGeom>
                <a:avLst/>
                <a:gdLst>
                  <a:gd name="connsiteX0" fmla="*/ 2119754 w 4239562"/>
                  <a:gd name="connsiteY0" fmla="*/ 150737 h 966858"/>
                  <a:gd name="connsiteX1" fmla="*/ 0 w 4239562"/>
                  <a:gd name="connsiteY1" fmla="*/ 0 h 966858"/>
                  <a:gd name="connsiteX2" fmla="*/ 322509 w 4239562"/>
                  <a:gd name="connsiteY2" fmla="*/ 791264 h 966858"/>
                  <a:gd name="connsiteX3" fmla="*/ 328258 w 4239562"/>
                  <a:gd name="connsiteY3" fmla="*/ 805309 h 966858"/>
                  <a:gd name="connsiteX4" fmla="*/ 330100 w 4239562"/>
                  <a:gd name="connsiteY4" fmla="*/ 809814 h 966858"/>
                  <a:gd name="connsiteX5" fmla="*/ 468303 w 4239562"/>
                  <a:gd name="connsiteY5" fmla="*/ 861120 h 966858"/>
                  <a:gd name="connsiteX6" fmla="*/ 746326 w 4239562"/>
                  <a:gd name="connsiteY6" fmla="*/ 904688 h 966858"/>
                  <a:gd name="connsiteX7" fmla="*/ 1600267 w 4239562"/>
                  <a:gd name="connsiteY7" fmla="*/ 959385 h 966858"/>
                  <a:gd name="connsiteX8" fmla="*/ 2119754 w 4239562"/>
                  <a:gd name="connsiteY8" fmla="*/ 966859 h 966858"/>
                  <a:gd name="connsiteX9" fmla="*/ 3041400 w 4239562"/>
                  <a:gd name="connsiteY9" fmla="*/ 942054 h 966858"/>
                  <a:gd name="connsiteX10" fmla="*/ 3743854 w 4239562"/>
                  <a:gd name="connsiteY10" fmla="*/ 867003 h 966858"/>
                  <a:gd name="connsiteX11" fmla="*/ 3849738 w 4239562"/>
                  <a:gd name="connsiteY11" fmla="*/ 839813 h 966858"/>
                  <a:gd name="connsiteX12" fmla="*/ 3909462 w 4239562"/>
                  <a:gd name="connsiteY12" fmla="*/ 809867 h 966858"/>
                  <a:gd name="connsiteX13" fmla="*/ 3911304 w 4239562"/>
                  <a:gd name="connsiteY13" fmla="*/ 805362 h 966858"/>
                  <a:gd name="connsiteX14" fmla="*/ 3917053 w 4239562"/>
                  <a:gd name="connsiteY14" fmla="*/ 791317 h 966858"/>
                  <a:gd name="connsiteX15" fmla="*/ 4239563 w 4239562"/>
                  <a:gd name="connsiteY15" fmla="*/ 53 h 966858"/>
                  <a:gd name="connsiteX16" fmla="*/ 2119809 w 4239562"/>
                  <a:gd name="connsiteY16" fmla="*/ 150790 h 966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39562" h="966858">
                    <a:moveTo>
                      <a:pt x="2119754" y="150737"/>
                    </a:moveTo>
                    <a:cubicBezTo>
                      <a:pt x="1040034" y="150737"/>
                      <a:pt x="147077" y="85227"/>
                      <a:pt x="0" y="0"/>
                    </a:cubicBezTo>
                    <a:lnTo>
                      <a:pt x="322509" y="791264"/>
                    </a:lnTo>
                    <a:cubicBezTo>
                      <a:pt x="322509" y="795981"/>
                      <a:pt x="324463" y="800645"/>
                      <a:pt x="328258" y="805309"/>
                    </a:cubicBezTo>
                    <a:lnTo>
                      <a:pt x="330100" y="809814"/>
                    </a:lnTo>
                    <a:cubicBezTo>
                      <a:pt x="363870" y="841191"/>
                      <a:pt x="424487" y="851262"/>
                      <a:pt x="468303" y="861120"/>
                    </a:cubicBezTo>
                    <a:cubicBezTo>
                      <a:pt x="559675" y="881632"/>
                      <a:pt x="653168" y="893981"/>
                      <a:pt x="746326" y="904688"/>
                    </a:cubicBezTo>
                    <a:cubicBezTo>
                      <a:pt x="1029540" y="937284"/>
                      <a:pt x="1315266" y="950905"/>
                      <a:pt x="1600267" y="959385"/>
                    </a:cubicBezTo>
                    <a:cubicBezTo>
                      <a:pt x="1773355" y="964526"/>
                      <a:pt x="1946610" y="966859"/>
                      <a:pt x="2119754" y="966859"/>
                    </a:cubicBezTo>
                    <a:cubicBezTo>
                      <a:pt x="2427081" y="966859"/>
                      <a:pt x="2734631" y="959968"/>
                      <a:pt x="3041400" y="942054"/>
                    </a:cubicBezTo>
                    <a:cubicBezTo>
                      <a:pt x="3275440" y="928432"/>
                      <a:pt x="3514000" y="913804"/>
                      <a:pt x="3743854" y="867003"/>
                    </a:cubicBezTo>
                    <a:cubicBezTo>
                      <a:pt x="3779577" y="859742"/>
                      <a:pt x="3815355" y="851527"/>
                      <a:pt x="3849738" y="839813"/>
                    </a:cubicBezTo>
                    <a:cubicBezTo>
                      <a:pt x="3870335" y="832817"/>
                      <a:pt x="3893499" y="824655"/>
                      <a:pt x="3909462" y="809867"/>
                    </a:cubicBezTo>
                    <a:lnTo>
                      <a:pt x="3911304" y="805362"/>
                    </a:lnTo>
                    <a:cubicBezTo>
                      <a:pt x="3915044" y="800751"/>
                      <a:pt x="3917053" y="796034"/>
                      <a:pt x="3917053" y="791317"/>
                    </a:cubicBezTo>
                    <a:lnTo>
                      <a:pt x="4239563" y="53"/>
                    </a:lnTo>
                    <a:cubicBezTo>
                      <a:pt x="4092486" y="85227"/>
                      <a:pt x="3199585" y="150790"/>
                      <a:pt x="2119809" y="15079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65263882-0744-4447-8DE3-7E7CD38EB7EC}"/>
                  </a:ext>
                </a:extLst>
              </p:cNvPr>
              <p:cNvSpPr/>
              <p:nvPr/>
            </p:nvSpPr>
            <p:spPr>
              <a:xfrm>
                <a:off x="12122549" y="1642445"/>
                <a:ext cx="5651308" cy="1111277"/>
              </a:xfrm>
              <a:custGeom>
                <a:avLst/>
                <a:gdLst>
                  <a:gd name="connsiteX0" fmla="*/ 2541952 w 5083791"/>
                  <a:gd name="connsiteY0" fmla="*/ 157309 h 999680"/>
                  <a:gd name="connsiteX1" fmla="*/ 0 w 5083791"/>
                  <a:gd name="connsiteY1" fmla="*/ 0 h 999680"/>
                  <a:gd name="connsiteX2" fmla="*/ 335124 w 5083791"/>
                  <a:gd name="connsiteY2" fmla="*/ 822270 h 999680"/>
                  <a:gd name="connsiteX3" fmla="*/ 399090 w 5083791"/>
                  <a:gd name="connsiteY3" fmla="*/ 862180 h 999680"/>
                  <a:gd name="connsiteX4" fmla="*/ 474108 w 5083791"/>
                  <a:gd name="connsiteY4" fmla="*/ 882056 h 999680"/>
                  <a:gd name="connsiteX5" fmla="*/ 665782 w 5083791"/>
                  <a:gd name="connsiteY5" fmla="*/ 914016 h 999680"/>
                  <a:gd name="connsiteX6" fmla="*/ 1102046 w 5083791"/>
                  <a:gd name="connsiteY6" fmla="*/ 955781 h 999680"/>
                  <a:gd name="connsiteX7" fmla="*/ 2029609 w 5083791"/>
                  <a:gd name="connsiteY7" fmla="*/ 994685 h 999680"/>
                  <a:gd name="connsiteX8" fmla="*/ 2939423 w 5083791"/>
                  <a:gd name="connsiteY8" fmla="*/ 996646 h 999680"/>
                  <a:gd name="connsiteX9" fmla="*/ 3866093 w 5083791"/>
                  <a:gd name="connsiteY9" fmla="*/ 963414 h 999680"/>
                  <a:gd name="connsiteX10" fmla="*/ 4301798 w 5083791"/>
                  <a:gd name="connsiteY10" fmla="*/ 927849 h 999680"/>
                  <a:gd name="connsiteX11" fmla="*/ 4681687 w 5083791"/>
                  <a:gd name="connsiteY11" fmla="*/ 863187 h 999680"/>
                  <a:gd name="connsiteX12" fmla="*/ 4746435 w 5083791"/>
                  <a:gd name="connsiteY12" fmla="*/ 827782 h 999680"/>
                  <a:gd name="connsiteX13" fmla="*/ 4748668 w 5083791"/>
                  <a:gd name="connsiteY13" fmla="*/ 822270 h 999680"/>
                  <a:gd name="connsiteX14" fmla="*/ 5083792 w 5083791"/>
                  <a:gd name="connsiteY14" fmla="*/ 0 h 999680"/>
                  <a:gd name="connsiteX15" fmla="*/ 2541840 w 5083791"/>
                  <a:gd name="connsiteY15" fmla="*/ 157309 h 999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3791" h="999680">
                    <a:moveTo>
                      <a:pt x="2541952" y="157309"/>
                    </a:moveTo>
                    <a:cubicBezTo>
                      <a:pt x="1239690" y="157309"/>
                      <a:pt x="164325" y="88778"/>
                      <a:pt x="0" y="0"/>
                    </a:cubicBezTo>
                    <a:lnTo>
                      <a:pt x="335124" y="822270"/>
                    </a:lnTo>
                    <a:cubicBezTo>
                      <a:pt x="340650" y="844848"/>
                      <a:pt x="379722" y="855767"/>
                      <a:pt x="399090" y="862180"/>
                    </a:cubicBezTo>
                    <a:cubicBezTo>
                      <a:pt x="423593" y="870289"/>
                      <a:pt x="448823" y="876491"/>
                      <a:pt x="474108" y="882056"/>
                    </a:cubicBezTo>
                    <a:cubicBezTo>
                      <a:pt x="537348" y="895889"/>
                      <a:pt x="601593" y="905536"/>
                      <a:pt x="665782" y="914016"/>
                    </a:cubicBezTo>
                    <a:cubicBezTo>
                      <a:pt x="810571" y="933096"/>
                      <a:pt x="956309" y="945552"/>
                      <a:pt x="1102046" y="955781"/>
                    </a:cubicBezTo>
                    <a:cubicBezTo>
                      <a:pt x="1410713" y="977459"/>
                      <a:pt x="1720161" y="988589"/>
                      <a:pt x="2029609" y="994685"/>
                    </a:cubicBezTo>
                    <a:cubicBezTo>
                      <a:pt x="2332806" y="1000621"/>
                      <a:pt x="2636226" y="1001257"/>
                      <a:pt x="2939423" y="996646"/>
                    </a:cubicBezTo>
                    <a:cubicBezTo>
                      <a:pt x="3248480" y="991928"/>
                      <a:pt x="3557594" y="982388"/>
                      <a:pt x="3866093" y="963414"/>
                    </a:cubicBezTo>
                    <a:cubicBezTo>
                      <a:pt x="4011551" y="954456"/>
                      <a:pt x="4156954" y="943485"/>
                      <a:pt x="4301798" y="927849"/>
                    </a:cubicBezTo>
                    <a:cubicBezTo>
                      <a:pt x="4427889" y="914281"/>
                      <a:pt x="4560844" y="902302"/>
                      <a:pt x="4681687" y="863187"/>
                    </a:cubicBezTo>
                    <a:cubicBezTo>
                      <a:pt x="4702619" y="856403"/>
                      <a:pt x="4734490" y="847446"/>
                      <a:pt x="4746435" y="827782"/>
                    </a:cubicBezTo>
                    <a:cubicBezTo>
                      <a:pt x="4747551" y="825927"/>
                      <a:pt x="4748221" y="824072"/>
                      <a:pt x="4748668" y="822270"/>
                    </a:cubicBezTo>
                    <a:lnTo>
                      <a:pt x="5083792" y="0"/>
                    </a:lnTo>
                    <a:cubicBezTo>
                      <a:pt x="4919467" y="88778"/>
                      <a:pt x="3844101" y="157309"/>
                      <a:pt x="2541840" y="157309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Poppins" pitchFamily="2" charset="77"/>
                </a:endParaRP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BDF5401E-58CF-969E-B577-89C95A5461B2}"/>
                </a:ext>
              </a:extLst>
            </p:cNvPr>
            <p:cNvSpPr/>
            <p:nvPr/>
          </p:nvSpPr>
          <p:spPr>
            <a:xfrm>
              <a:off x="7879001" y="2005290"/>
              <a:ext cx="283323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AWARENESS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Top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14DA4FC-FE8B-53B8-602E-584D180BDD1A}"/>
                </a:ext>
              </a:extLst>
            </p:cNvPr>
            <p:cNvSpPr/>
            <p:nvPr/>
          </p:nvSpPr>
          <p:spPr>
            <a:xfrm>
              <a:off x="7879000" y="3185499"/>
              <a:ext cx="2576228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CONSIDERATION</a:t>
              </a:r>
              <a:br>
                <a:rPr lang="en-US" sz="14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Middle of the funnel</a:t>
              </a:r>
              <a:endParaRPr lang="en-US" sz="12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4C669E3-23A4-59F4-1A0C-9144E0D06251}"/>
                </a:ext>
              </a:extLst>
            </p:cNvPr>
            <p:cNvSpPr/>
            <p:nvPr/>
          </p:nvSpPr>
          <p:spPr>
            <a:xfrm>
              <a:off x="7879000" y="4307703"/>
              <a:ext cx="2183379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CONVERSION</a:t>
              </a:r>
              <a:br>
                <a:rPr lang="en-US" sz="14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</a:br>
              <a:r>
                <a:rPr lang="en-US" sz="1200" b="1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rPr>
                <a:t>Bottom of the funnel</a:t>
              </a:r>
              <a:endParaRPr lang="en-US" sz="120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95BDE736-1B55-021F-908A-19A3B7F518FB}"/>
                </a:ext>
              </a:extLst>
            </p:cNvPr>
            <p:cNvSpPr/>
            <p:nvPr/>
          </p:nvSpPr>
          <p:spPr>
            <a:xfrm>
              <a:off x="7879000" y="5366715"/>
              <a:ext cx="1774202" cy="5326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en-US" sz="1800" b="1">
                  <a:solidFill>
                    <a:schemeClr val="tx1"/>
                  </a:solidFill>
                  <a:latin typeface="Poppins" pitchFamily="2" charset="77"/>
                  <a:cs typeface="Poppins" pitchFamily="2" charset="77"/>
                </a:rPr>
                <a:t>LOYALTY</a:t>
              </a:r>
              <a:endParaRPr lang="en-US" sz="1800">
                <a:solidFill>
                  <a:schemeClr val="tx1"/>
                </a:solidFill>
                <a:latin typeface="Poppins" pitchFamily="2" charset="77"/>
                <a:cs typeface="Poppins" pitchFamily="2" charset="77"/>
              </a:endParaRP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3432ABC-CE76-17FC-FE1B-EEE9EC34CD44}"/>
                </a:ext>
              </a:extLst>
            </p:cNvPr>
            <p:cNvCxnSpPr>
              <a:cxnSpLocks/>
            </p:cNvCxnSpPr>
            <p:nvPr/>
          </p:nvCxnSpPr>
          <p:spPr>
            <a:xfrm>
              <a:off x="7720014" y="1212113"/>
              <a:ext cx="0" cy="5282858"/>
            </a:xfrm>
            <a:prstGeom prst="straightConnector1">
              <a:avLst/>
            </a:prstGeom>
            <a:ln w="76200">
              <a:solidFill>
                <a:srgbClr val="0C6AC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3A004EB-2AAF-C8DD-2C0B-C6A9FA433814}"/>
              </a:ext>
            </a:extLst>
          </p:cNvPr>
          <p:cNvSpPr txBox="1"/>
          <p:nvPr/>
        </p:nvSpPr>
        <p:spPr>
          <a:xfrm>
            <a:off x="318949" y="2070671"/>
            <a:ext cx="4254357" cy="3172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600"/>
              </a:lnSpc>
            </a:pPr>
            <a:r>
              <a:rPr lang="en-US" sz="1400" b="1" dirty="0">
                <a:solidFill>
                  <a:srgbClr val="0C6AC0"/>
                </a:solidFill>
                <a:latin typeface="Poppins" pitchFamily="2" charset="77"/>
                <a:cs typeface="Poppins" pitchFamily="2" charset="77"/>
              </a:rPr>
              <a:t>Convert Website Visitors to Customers</a:t>
            </a:r>
          </a:p>
          <a:p>
            <a:pPr>
              <a:lnSpc>
                <a:spcPts val="1600"/>
              </a:lnSpc>
            </a:pPr>
            <a:endParaRPr lang="en-US" sz="1400" b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 dirty="0">
                <a:latin typeface="Poppins" pitchFamily="2" charset="77"/>
                <a:cs typeface="Poppins" pitchFamily="2" charset="77"/>
              </a:rPr>
              <a:t>Audience Activator </a:t>
            </a:r>
            <a:r>
              <a:rPr lang="en-US" sz="1400" dirty="0">
                <a:latin typeface="Poppins" pitchFamily="2" charset="77"/>
                <a:cs typeface="Poppins" pitchFamily="2" charset="77"/>
              </a:rPr>
              <a:t>identifies and ranks web visitors for high-frequency multi-platform targeting at the HOUSEHOLD LEVEL.</a:t>
            </a:r>
          </a:p>
          <a:p>
            <a:pPr>
              <a:lnSpc>
                <a:spcPts val="1600"/>
              </a:lnSpc>
            </a:pPr>
            <a:endParaRPr lang="en-US" sz="1400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dirty="0">
                <a:latin typeface="Poppins" pitchFamily="2" charset="77"/>
                <a:cs typeface="Poppins" pitchFamily="2" charset="77"/>
              </a:rPr>
              <a:t>We target your best web visitors with a high-frequency campaign using a variety of coop-approved marketing tactics including direct mail, CTV, Online Video, and Display.</a:t>
            </a:r>
          </a:p>
          <a:p>
            <a:pPr>
              <a:lnSpc>
                <a:spcPts val="1600"/>
              </a:lnSpc>
            </a:pPr>
            <a:endParaRPr lang="en-US" sz="1400" b="1" dirty="0"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1600"/>
              </a:lnSpc>
            </a:pPr>
            <a:r>
              <a:rPr lang="en-US" sz="1400" b="1" dirty="0">
                <a:latin typeface="Poppins" pitchFamily="2" charset="77"/>
                <a:cs typeface="Poppins" pitchFamily="2" charset="77"/>
              </a:rPr>
              <a:t>Audience Activator drives conversions with customers closest to the point of sale – your web audience!</a:t>
            </a:r>
          </a:p>
          <a:p>
            <a:pPr>
              <a:lnSpc>
                <a:spcPts val="1600"/>
              </a:lnSpc>
            </a:pPr>
            <a:endParaRPr lang="en-US" sz="1400" b="1" spc="50" dirty="0"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79425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49AC52-E958-A010-DFE7-713EEF49B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802" y="258057"/>
            <a:ext cx="12200656" cy="1268026"/>
          </a:xfrm>
        </p:spPr>
        <p:txBody>
          <a:bodyPr lIns="91440" tIns="45720" rIns="91440" bIns="45720" anchor="t"/>
          <a:lstStyle/>
          <a:p>
            <a:pPr algn="ctr"/>
            <a:r>
              <a:rPr lang="en-US" sz="4000" dirty="0">
                <a:latin typeface="Helvetica Neue"/>
              </a:rPr>
              <a:t>Shopper View</a:t>
            </a:r>
            <a:br>
              <a:rPr lang="en-US" sz="4000" dirty="0">
                <a:latin typeface="Helvetica Neue"/>
              </a:rPr>
            </a:br>
            <a:r>
              <a:rPr lang="en-US" sz="1800" b="0" dirty="0">
                <a:solidFill>
                  <a:srgbClr val="1598A7"/>
                </a:solidFill>
                <a:latin typeface="Helvetica Neue"/>
              </a:rPr>
              <a:t>How fullthrottle.ai Works With Your Website Visitors Who Choose "Opt-In"</a:t>
            </a:r>
            <a:endParaRPr lang="en-US" sz="1800" b="0" dirty="0">
              <a:solidFill>
                <a:srgbClr val="1598A7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CEDC9-E6A4-EE08-71DE-EEB43DB26D2A}"/>
              </a:ext>
            </a:extLst>
          </p:cNvPr>
          <p:cNvSpPr txBox="1"/>
          <p:nvPr/>
        </p:nvSpPr>
        <p:spPr>
          <a:xfrm>
            <a:off x="6223747" y="2433114"/>
            <a:ext cx="3790871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A person visits your website.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Visitor is prompted to share their location.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Once location has been shared, </a:t>
            </a:r>
            <a:r>
              <a:rPr lang="en-US" sz="1400" dirty="0" err="1">
                <a:solidFill>
                  <a:schemeClr val="accent6"/>
                </a:solidFill>
              </a:rPr>
              <a:t>fullthrottle.ai's</a:t>
            </a:r>
            <a:r>
              <a:rPr lang="en-US" sz="1400" dirty="0">
                <a:solidFill>
                  <a:schemeClr val="accent6"/>
                </a:solidFill>
              </a:rPr>
              <a:t> patent-pending technology identifies them to the household level.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AI-Driven Immersive </a:t>
            </a:r>
            <a:r>
              <a:rPr lang="en-US" sz="1400" dirty="0" err="1">
                <a:solidFill>
                  <a:schemeClr val="accent6"/>
                </a:solidFill>
              </a:rPr>
              <a:t>Household</a:t>
            </a:r>
            <a:r>
              <a:rPr lang="en-US" sz="1400" baseline="30000" dirty="0" err="1">
                <a:solidFill>
                  <a:schemeClr val="accent6"/>
                </a:solidFill>
              </a:rPr>
              <a:t>TM</a:t>
            </a:r>
            <a:r>
              <a:rPr lang="en-US" sz="1400" dirty="0">
                <a:solidFill>
                  <a:schemeClr val="accent6"/>
                </a:solidFill>
              </a:rPr>
              <a:t> marketing is deployed across multiple platforms directly to the identified website visitors who have opted in.</a:t>
            </a: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endParaRPr lang="en-US" sz="1400" dirty="0">
              <a:solidFill>
                <a:schemeClr val="accent6"/>
              </a:solidFill>
              <a:cs typeface="Arial"/>
            </a:endParaRP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accent6"/>
                </a:solidFill>
              </a:rPr>
              <a:t>fullthrottle.ai tracks visitor’s website journey*, tracks sales back to real customers, and provides sales attribution reporting.</a:t>
            </a:r>
            <a:endParaRPr lang="en-US" sz="1400" dirty="0">
              <a:solidFill>
                <a:schemeClr val="accent6"/>
              </a:solidFill>
              <a:cs typeface="Arial" panose="020B0604020202020204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167E94E-CBFF-F7EC-08B7-1C2CEB659766}"/>
              </a:ext>
            </a:extLst>
          </p:cNvPr>
          <p:cNvSpPr txBox="1">
            <a:spLocks/>
          </p:cNvSpPr>
          <p:nvPr/>
        </p:nvSpPr>
        <p:spPr>
          <a:xfrm>
            <a:off x="925458" y="6388066"/>
            <a:ext cx="8315660" cy="2690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1C97A6"/>
              </a:buClr>
              <a:buFont typeface="Wingdings" panose="05000000000000000000" pitchFamily="2" charset="2"/>
              <a:buChar char="§"/>
              <a:defRPr lang="en-US" sz="2000" kern="1200" dirty="0" smtClean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1A1E24"/>
                </a:solidFill>
                <a:latin typeface="Arial"/>
              </a:rPr>
              <a:t>*</a:t>
            </a:r>
            <a:r>
              <a:rPr lang="en-US" sz="1400" dirty="0">
                <a:solidFill>
                  <a:schemeClr val="tx2"/>
                </a:solidFill>
              </a:rPr>
              <a:t>fullthrottle.ai</a:t>
            </a:r>
            <a:r>
              <a:rPr lang="en-US" sz="1400" dirty="0">
                <a:solidFill>
                  <a:srgbClr val="1A1E24"/>
                </a:solidFill>
                <a:latin typeface="Arial"/>
              </a:rPr>
              <a:t> only tracks users that opt in</a:t>
            </a:r>
            <a:endParaRPr lang="en-US" sz="1400" dirty="0">
              <a:latin typeface="Arial"/>
              <a:cs typeface="Arial"/>
            </a:endParaRPr>
          </a:p>
          <a:p>
            <a:pPr>
              <a:buFont typeface="Arial" panose="05000000000000000000" pitchFamily="2" charset="2"/>
              <a:buChar char="•"/>
            </a:pPr>
            <a:endParaRPr lang="en-US" sz="1800" dirty="0">
              <a:solidFill>
                <a:srgbClr val="1A1E24"/>
              </a:solidFill>
              <a:latin typeface="Aria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C3759C-D5F5-71EE-7A83-0F204128DBE2}"/>
              </a:ext>
            </a:extLst>
          </p:cNvPr>
          <p:cNvSpPr txBox="1"/>
          <p:nvPr/>
        </p:nvSpPr>
        <p:spPr>
          <a:xfrm>
            <a:off x="754194" y="1363743"/>
            <a:ext cx="1091781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Between 50-80% of website visitors choose opt-in</a:t>
            </a:r>
            <a:endParaRPr lang="en-US" dirty="0">
              <a:solidFill>
                <a:schemeClr val="accent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1400" dirty="0">
                <a:solidFill>
                  <a:schemeClr val="accent6"/>
                </a:solidFill>
                <a:cs typeface="Arial"/>
              </a:rPr>
              <a:t>On average, </a:t>
            </a:r>
            <a:r>
              <a:rPr lang="en-US" sz="1400" dirty="0">
                <a:solidFill>
                  <a:schemeClr val="accent6"/>
                </a:solidFill>
              </a:rPr>
              <a:t>fullthrottle.ai</a:t>
            </a:r>
            <a:r>
              <a:rPr lang="en-US" sz="1400" dirty="0">
                <a:solidFill>
                  <a:schemeClr val="accent6"/>
                </a:solidFill>
                <a:cs typeface="Arial"/>
              </a:rPr>
              <a:t> can identify 25% to 40% of monthly unique visitors</a:t>
            </a:r>
          </a:p>
          <a:p>
            <a:r>
              <a:rPr lang="en-US" sz="1400" dirty="0">
                <a:solidFill>
                  <a:schemeClr val="accent6"/>
                </a:solidFill>
                <a:cs typeface="Arial"/>
              </a:rPr>
              <a:t>       For example, if your website has 10,000 unique visitors, 3,000-3,500 households on average would be identified</a:t>
            </a: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B41FA8D-5A14-C552-3F60-7C28EC0B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94" y="2350893"/>
            <a:ext cx="5701553" cy="38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74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2544A1F-6240-AA31-F68A-F0088F3921FA}"/>
              </a:ext>
            </a:extLst>
          </p:cNvPr>
          <p:cNvGrpSpPr/>
          <p:nvPr/>
        </p:nvGrpSpPr>
        <p:grpSpPr>
          <a:xfrm>
            <a:off x="9996231" y="2904483"/>
            <a:ext cx="883577" cy="1173241"/>
            <a:chOff x="9996231" y="2904483"/>
            <a:chExt cx="883577" cy="11732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94AFE97-08E0-F75F-3C97-56AFBA3DC416}"/>
                </a:ext>
              </a:extLst>
            </p:cNvPr>
            <p:cNvSpPr/>
            <p:nvPr/>
          </p:nvSpPr>
          <p:spPr>
            <a:xfrm>
              <a:off x="9996231" y="2904483"/>
              <a:ext cx="883577" cy="88357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0F032-4872-5258-69D4-7E063192B462}"/>
                </a:ext>
              </a:extLst>
            </p:cNvPr>
            <p:cNvSpPr txBox="1"/>
            <p:nvPr/>
          </p:nvSpPr>
          <p:spPr>
            <a:xfrm>
              <a:off x="9996231" y="3816114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FreeTV</a:t>
              </a:r>
            </a:p>
          </p:txBody>
        </p:sp>
      </p:grpSp>
      <p:sp>
        <p:nvSpPr>
          <p:cNvPr id="6" name="Title 7">
            <a:extLst>
              <a:ext uri="{FF2B5EF4-FFF2-40B4-BE49-F238E27FC236}">
                <a16:creationId xmlns:a16="http://schemas.microsoft.com/office/drawing/2014/main" id="{1C6C1A19-FE17-EB6E-EE71-7525853B870E}"/>
              </a:ext>
            </a:extLst>
          </p:cNvPr>
          <p:cNvSpPr txBox="1">
            <a:spLocks/>
          </p:cNvSpPr>
          <p:nvPr/>
        </p:nvSpPr>
        <p:spPr>
          <a:xfrm>
            <a:off x="669260" y="204889"/>
            <a:ext cx="6101410" cy="83099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/>
              </a:rPr>
              <a:t>Omnichannel Retargeting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 pitchFamily="2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</a:rPr>
              <a:t>Optimize Your Current Efforts With 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/>
                <a:cs typeface="Arial"/>
              </a:rPr>
              <a:t>Immersive Household®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Arial"/>
                <a:cs typeface="Arial"/>
              </a:rPr>
              <a:t> Advertising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1C97A6"/>
              </a:solidFill>
              <a:effectLst/>
              <a:uLnTx/>
              <a:uFillTx/>
              <a:latin typeface="Helvetica Neue"/>
            </a:endParaRPr>
          </a:p>
        </p:txBody>
      </p:sp>
      <p:pic>
        <p:nvPicPr>
          <p:cNvPr id="14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7C588425-491A-1CDF-A73A-75B29838AD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2" y="1564727"/>
            <a:ext cx="7897905" cy="4109545"/>
          </a:xfrm>
          <a:prstGeom prst="rect">
            <a:avLst/>
          </a:prstGeom>
        </p:spPr>
      </p:pic>
      <p:pic>
        <p:nvPicPr>
          <p:cNvPr id="19" name="Graphic 18" descr="Monitor with solid fill">
            <a:extLst>
              <a:ext uri="{FF2B5EF4-FFF2-40B4-BE49-F238E27FC236}">
                <a16:creationId xmlns:a16="http://schemas.microsoft.com/office/drawing/2014/main" id="{5A318C62-380C-F2B9-81F8-32AAB91281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79921" y="3005082"/>
            <a:ext cx="716196" cy="716196"/>
          </a:xfrm>
          <a:prstGeom prst="rect">
            <a:avLst/>
          </a:prstGeom>
        </p:spPr>
      </p:pic>
      <p:pic>
        <p:nvPicPr>
          <p:cNvPr id="25" name="Content Placeholder 13" descr="Headphones with solid fill">
            <a:extLst>
              <a:ext uri="{FF2B5EF4-FFF2-40B4-BE49-F238E27FC236}">
                <a16:creationId xmlns:a16="http://schemas.microsoft.com/office/drawing/2014/main" id="{4B15E5F7-D7DF-8CDA-C993-223EFA656F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24037" y="4450318"/>
            <a:ext cx="719191" cy="7191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84A36-ACE0-FB4C-14B9-1C9637106CB3}"/>
              </a:ext>
            </a:extLst>
          </p:cNvPr>
          <p:cNvGrpSpPr/>
          <p:nvPr/>
        </p:nvGrpSpPr>
        <p:grpSpPr>
          <a:xfrm>
            <a:off x="9996230" y="1540666"/>
            <a:ext cx="883577" cy="1174773"/>
            <a:chOff x="8346601" y="1439620"/>
            <a:chExt cx="883577" cy="117477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B04D474-3ED1-A737-8FC9-B27F3385BFE2}"/>
                </a:ext>
              </a:extLst>
            </p:cNvPr>
            <p:cNvGrpSpPr/>
            <p:nvPr/>
          </p:nvGrpSpPr>
          <p:grpSpPr>
            <a:xfrm>
              <a:off x="8346601" y="1439620"/>
              <a:ext cx="883577" cy="883577"/>
              <a:chOff x="8346601" y="1439620"/>
              <a:chExt cx="883577" cy="88357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0797C85C-F426-7114-FCB0-0A9587602290}"/>
                  </a:ext>
                </a:extLst>
              </p:cNvPr>
              <p:cNvSpPr/>
              <p:nvPr/>
            </p:nvSpPr>
            <p:spPr>
              <a:xfrm>
                <a:off x="8346601" y="1439620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" name="Graphic 3" descr="Open envelope with solid fill">
                <a:extLst>
                  <a:ext uri="{FF2B5EF4-FFF2-40B4-BE49-F238E27FC236}">
                    <a16:creationId xmlns:a16="http://schemas.microsoft.com/office/drawing/2014/main" id="{D86DB082-0798-2C84-85E4-8D866BEECD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457047" y="1541626"/>
                <a:ext cx="662684" cy="662684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60DED6-9896-DBA2-2930-48CA7698F921}"/>
                </a:ext>
              </a:extLst>
            </p:cNvPr>
            <p:cNvSpPr txBox="1"/>
            <p:nvPr/>
          </p:nvSpPr>
          <p:spPr>
            <a:xfrm>
              <a:off x="834660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SmartMail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A4DE120-516A-A269-4A2A-6A22D198EB16}"/>
              </a:ext>
            </a:extLst>
          </p:cNvPr>
          <p:cNvGrpSpPr/>
          <p:nvPr/>
        </p:nvGrpSpPr>
        <p:grpSpPr>
          <a:xfrm>
            <a:off x="8366505" y="1542198"/>
            <a:ext cx="883578" cy="1173241"/>
            <a:chOff x="9996230" y="1441152"/>
            <a:chExt cx="883578" cy="11732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792CC87-F4DE-25FD-C2F2-A05719036220}"/>
                </a:ext>
              </a:extLst>
            </p:cNvPr>
            <p:cNvGrpSpPr/>
            <p:nvPr/>
          </p:nvGrpSpPr>
          <p:grpSpPr>
            <a:xfrm>
              <a:off x="9996230" y="1441152"/>
              <a:ext cx="883577" cy="883577"/>
              <a:chOff x="10853509" y="1469206"/>
              <a:chExt cx="883577" cy="883577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FC0CA566-D392-C064-C3B6-AFF0088A364B}"/>
                  </a:ext>
                </a:extLst>
              </p:cNvPr>
              <p:cNvSpPr/>
              <p:nvPr/>
            </p:nvSpPr>
            <p:spPr>
              <a:xfrm>
                <a:off x="10853509" y="1469206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" name="Graphic 6" descr="Smart Phone with solid fill">
                <a:extLst>
                  <a:ext uri="{FF2B5EF4-FFF2-40B4-BE49-F238E27FC236}">
                    <a16:creationId xmlns:a16="http://schemas.microsoft.com/office/drawing/2014/main" id="{88AF5D27-612E-8C6A-A51F-B38C09D7DA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0920921" y="1536618"/>
                <a:ext cx="748752" cy="748752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479087-AB3D-44C9-9FF9-CC07121C17B9}"/>
                </a:ext>
              </a:extLst>
            </p:cNvPr>
            <p:cNvSpPr txBox="1"/>
            <p:nvPr/>
          </p:nvSpPr>
          <p:spPr>
            <a:xfrm>
              <a:off x="9996231" y="2352783"/>
              <a:ext cx="8835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Display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86B064-3D01-5913-FC85-435781BB1086}"/>
              </a:ext>
            </a:extLst>
          </p:cNvPr>
          <p:cNvGrpSpPr/>
          <p:nvPr/>
        </p:nvGrpSpPr>
        <p:grpSpPr>
          <a:xfrm>
            <a:off x="8270698" y="2904483"/>
            <a:ext cx="1140432" cy="1173241"/>
            <a:chOff x="8254012" y="2904483"/>
            <a:chExt cx="1140432" cy="11732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B4BEE5C-93D4-DDEE-0F35-BC9B52BEBF24}"/>
                </a:ext>
              </a:extLst>
            </p:cNvPr>
            <p:cNvGrpSpPr/>
            <p:nvPr/>
          </p:nvGrpSpPr>
          <p:grpSpPr>
            <a:xfrm>
              <a:off x="8366505" y="2904483"/>
              <a:ext cx="883577" cy="883577"/>
              <a:chOff x="8366505" y="2904483"/>
              <a:chExt cx="883577" cy="883577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EF6B97D-F755-7E8F-FDE8-78EB1DD3F9F7}"/>
                  </a:ext>
                </a:extLst>
              </p:cNvPr>
              <p:cNvSpPr/>
              <p:nvPr/>
            </p:nvSpPr>
            <p:spPr>
              <a:xfrm>
                <a:off x="8366505" y="2904483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9" name="Graphic 8" descr="Play with solid fill">
                <a:extLst>
                  <a:ext uri="{FF2B5EF4-FFF2-40B4-BE49-F238E27FC236}">
                    <a16:creationId xmlns:a16="http://schemas.microsoft.com/office/drawing/2014/main" id="{DF28CEE7-2470-DB1F-6798-779670D83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539043" y="3005103"/>
                <a:ext cx="661788" cy="661788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3C1C2C4-AA39-99DC-F0AE-72418EC8EAAF}"/>
                </a:ext>
              </a:extLst>
            </p:cNvPr>
            <p:cNvSpPr txBox="1"/>
            <p:nvPr/>
          </p:nvSpPr>
          <p:spPr>
            <a:xfrm>
              <a:off x="8254012" y="3816114"/>
              <a:ext cx="11404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Online Video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83A4C1-FA90-E468-57AF-3E22155A130B}"/>
              </a:ext>
            </a:extLst>
          </p:cNvPr>
          <p:cNvGrpSpPr/>
          <p:nvPr/>
        </p:nvGrpSpPr>
        <p:grpSpPr>
          <a:xfrm>
            <a:off x="9102802" y="4331452"/>
            <a:ext cx="1140431" cy="1145187"/>
            <a:chOff x="8270698" y="4367388"/>
            <a:chExt cx="1140431" cy="114518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F7D514F-5DEB-984C-F6BD-3D2B9F7C58EB}"/>
                </a:ext>
              </a:extLst>
            </p:cNvPr>
            <p:cNvSpPr txBox="1"/>
            <p:nvPr/>
          </p:nvSpPr>
          <p:spPr>
            <a:xfrm>
              <a:off x="8270698" y="5250965"/>
              <a:ext cx="11404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1A1E24"/>
                  </a:solidFill>
                  <a:effectLst/>
                  <a:uLnTx/>
                  <a:uFillTx/>
                  <a:latin typeface="Helvetica Neue" panose="02000503000000020004"/>
                  <a:ea typeface="+mn-ea"/>
                  <a:cs typeface="+mn-cs"/>
                </a:rPr>
                <a:t>ConnectedTV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042FA9C-30E2-FF02-2007-FDBA7280CFAD}"/>
                </a:ext>
              </a:extLst>
            </p:cNvPr>
            <p:cNvGrpSpPr/>
            <p:nvPr/>
          </p:nvGrpSpPr>
          <p:grpSpPr>
            <a:xfrm>
              <a:off x="8366505" y="4367388"/>
              <a:ext cx="883577" cy="883577"/>
              <a:chOff x="10438019" y="4330617"/>
              <a:chExt cx="883577" cy="883577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42A8D1D-DBC8-4DBC-1F1C-57F993F8D4A2}"/>
                  </a:ext>
                </a:extLst>
              </p:cNvPr>
              <p:cNvSpPr/>
              <p:nvPr/>
            </p:nvSpPr>
            <p:spPr>
              <a:xfrm>
                <a:off x="10438019" y="4330617"/>
                <a:ext cx="883577" cy="883577"/>
              </a:xfrm>
              <a:prstGeom prst="round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23" name="Graphic 22" descr="Television with solid fill">
                <a:extLst>
                  <a:ext uri="{FF2B5EF4-FFF2-40B4-BE49-F238E27FC236}">
                    <a16:creationId xmlns:a16="http://schemas.microsoft.com/office/drawing/2014/main" id="{79095E0B-0411-EAB3-29C8-74086C3948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0551033" y="4393817"/>
                <a:ext cx="657548" cy="75717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1763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62988D-62CC-DA6E-7BAE-2424BF089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B265A7DC-E657-F8B9-FDB5-2362AD2B7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6565" y="326776"/>
            <a:ext cx="5079715" cy="700115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Display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D5092F0-8B49-A476-48CA-7CF6F06FE03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56188" y="1105572"/>
            <a:ext cx="7695345" cy="883578"/>
          </a:xfrm>
        </p:spPr>
        <p:txBody>
          <a:bodyPr/>
          <a:lstStyle/>
          <a:p>
            <a:pPr marL="0" indent="0">
              <a:buNone/>
            </a:pPr>
            <a:r>
              <a:rPr lang="en-US" sz="1600" i="1">
                <a:latin typeface="Helvetica Neue" panose="02000503000000020004"/>
              </a:rPr>
              <a:t>Static banner ads across websites and apps that build brand awareness through high-frequency exposure, reaching internet users with precision targeting and real-time optimization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5431CE-8EBF-3310-4645-A1F777CBB907}"/>
              </a:ext>
            </a:extLst>
          </p:cNvPr>
          <p:cNvSpPr txBox="1"/>
          <p:nvPr/>
        </p:nvSpPr>
        <p:spPr>
          <a:xfrm>
            <a:off x="1245741" y="2859678"/>
            <a:ext cx="8027543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Immersive Household Experience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Connection Points: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Smartphones, tablets, laptops, desktop computers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Life Setting: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Bedroom, Home office, Kitchen, Living room, Bathroom, On-the-go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Engagement Drivers: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Attention capture during daily tasks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Interactive potential with clickable engagement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Repeated exposure builds familiarity, high frequency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1C97A6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A1E24">
                    <a:lumMod val="75000"/>
                    <a:lumOff val="25000"/>
                  </a:srgbClr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Contextual relevance to current activities</a:t>
            </a:r>
          </a:p>
        </p:txBody>
      </p:sp>
      <p:pic>
        <p:nvPicPr>
          <p:cNvPr id="5" name="Graphic 4" descr="Lights On with solid fill">
            <a:extLst>
              <a:ext uri="{FF2B5EF4-FFF2-40B4-BE49-F238E27FC236}">
                <a16:creationId xmlns:a16="http://schemas.microsoft.com/office/drawing/2014/main" id="{3EFFE94C-7023-8B4D-DD1D-BBF7D5DA7A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447" y="2030572"/>
            <a:ext cx="552236" cy="552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14D226-9061-3442-878F-8466698B4A84}"/>
              </a:ext>
            </a:extLst>
          </p:cNvPr>
          <p:cNvSpPr txBox="1"/>
          <p:nvPr/>
        </p:nvSpPr>
        <p:spPr>
          <a:xfrm>
            <a:off x="1833936" y="2031397"/>
            <a:ext cx="47723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average US adult spends 8 hours per day with digital media</a:t>
            </a:r>
            <a:endParaRPr kumimoji="0" lang="en-US" sz="1600" b="1" i="1" u="none" strike="noStrike" kern="1200" cap="none" spc="0" normalizeH="0" baseline="0" noProof="0">
              <a:ln>
                <a:noFill/>
              </a:ln>
              <a:solidFill>
                <a:srgbClr val="1A1E24"/>
              </a:solidFill>
              <a:effectLst/>
              <a:uLnTx/>
              <a:uFillTx/>
              <a:latin typeface="Helvetica Neue" panose="020005030000000200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8C42A-8EF9-5797-5ED9-A5E1C31D8E4B}"/>
              </a:ext>
            </a:extLst>
          </p:cNvPr>
          <p:cNvSpPr txBox="1"/>
          <p:nvPr/>
        </p:nvSpPr>
        <p:spPr>
          <a:xfrm>
            <a:off x="2321959" y="6426329"/>
            <a:ext cx="14075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A1E24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Sources:  Statista 2024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17D7CA6-EA77-268C-DFF3-B7661CE33480}"/>
              </a:ext>
            </a:extLst>
          </p:cNvPr>
          <p:cNvSpPr/>
          <p:nvPr/>
        </p:nvSpPr>
        <p:spPr>
          <a:xfrm>
            <a:off x="472611" y="235044"/>
            <a:ext cx="883577" cy="88357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Graphic 3" descr="Smart Phone with solid fill">
            <a:extLst>
              <a:ext uri="{FF2B5EF4-FFF2-40B4-BE49-F238E27FC236}">
                <a16:creationId xmlns:a16="http://schemas.microsoft.com/office/drawing/2014/main" id="{BF1B099E-D575-3487-70D3-786277BC15B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792" y="306228"/>
            <a:ext cx="748752" cy="748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43BD6A-B7EE-6F34-E5E3-CA236E2512FB}"/>
              </a:ext>
            </a:extLst>
          </p:cNvPr>
          <p:cNvSpPr txBox="1"/>
          <p:nvPr/>
        </p:nvSpPr>
        <p:spPr>
          <a:xfrm>
            <a:off x="9157274" y="1318733"/>
            <a:ext cx="2940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C97A6"/>
                </a:solidFill>
                <a:effectLst/>
                <a:uLnTx/>
                <a:uFillTx/>
                <a:latin typeface="Helvetica Neue" panose="02000503000000020004"/>
                <a:ea typeface="+mn-ea"/>
                <a:cs typeface="+mn-cs"/>
              </a:rPr>
              <a:t>Publisher Library Sample</a:t>
            </a:r>
          </a:p>
        </p:txBody>
      </p:sp>
      <p:pic>
        <p:nvPicPr>
          <p:cNvPr id="11" name="Picture 10" descr="File:SportsIllustratedLogo.svg ...">
            <a:extLst>
              <a:ext uri="{FF2B5EF4-FFF2-40B4-BE49-F238E27FC236}">
                <a16:creationId xmlns:a16="http://schemas.microsoft.com/office/drawing/2014/main" id="{F80D9E40-79F7-95B7-5C76-B1F7400DF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1730" y="2420868"/>
            <a:ext cx="1452262" cy="410154"/>
          </a:xfrm>
          <a:prstGeom prst="rect">
            <a:avLst/>
          </a:prstGeom>
        </p:spPr>
      </p:pic>
      <p:pic>
        <p:nvPicPr>
          <p:cNvPr id="13" name="Picture 12" descr="File:HuffPost.svg - Wikipedia">
            <a:extLst>
              <a:ext uri="{FF2B5EF4-FFF2-40B4-BE49-F238E27FC236}">
                <a16:creationId xmlns:a16="http://schemas.microsoft.com/office/drawing/2014/main" id="{8DF4C96F-1DFE-D488-6AEC-ED02F9E38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022" y="4324149"/>
            <a:ext cx="1738002" cy="200264"/>
          </a:xfrm>
          <a:prstGeom prst="rect">
            <a:avLst/>
          </a:prstGeom>
        </p:spPr>
      </p:pic>
      <p:pic>
        <p:nvPicPr>
          <p:cNvPr id="14" name="Picture 13" descr="File:CBS News.svg - Wikimedia Commons">
            <a:extLst>
              <a:ext uri="{FF2B5EF4-FFF2-40B4-BE49-F238E27FC236}">
                <a16:creationId xmlns:a16="http://schemas.microsoft.com/office/drawing/2014/main" id="{5A7DE2B0-223C-A356-529B-1E39FCDDEB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5140" y="4762035"/>
            <a:ext cx="974720" cy="608986"/>
          </a:xfrm>
          <a:prstGeom prst="rect">
            <a:avLst/>
          </a:prstGeom>
        </p:spPr>
      </p:pic>
      <p:pic>
        <p:nvPicPr>
          <p:cNvPr id="15" name="Picture 14" descr="ESPN Logo and symbol, meaning, history, PNG, brand">
            <a:extLst>
              <a:ext uri="{FF2B5EF4-FFF2-40B4-BE49-F238E27FC236}">
                <a16:creationId xmlns:a16="http://schemas.microsoft.com/office/drawing/2014/main" id="{9D3360D3-50E7-6990-DF47-CA0EBCAD7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785" y="4763839"/>
            <a:ext cx="1223754" cy="665220"/>
          </a:xfrm>
          <a:prstGeom prst="rect">
            <a:avLst/>
          </a:prstGeom>
        </p:spPr>
      </p:pic>
      <p:pic>
        <p:nvPicPr>
          <p:cNvPr id="16" name="Picture 2" descr="National and Local Weather Radar, Daily Forecast, Hurricane and information  from The Weather Channel and weather.com">
            <a:extLst>
              <a:ext uri="{FF2B5EF4-FFF2-40B4-BE49-F238E27FC236}">
                <a16:creationId xmlns:a16="http://schemas.microsoft.com/office/drawing/2014/main" id="{6D75B070-CD7B-0232-D59C-119FFD5F7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9073" y="3126650"/>
            <a:ext cx="1040951" cy="78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A2467E3-FAD8-86EC-48ED-8D2E72DA0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934" y="3708053"/>
            <a:ext cx="1390273" cy="4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Yahoo Logo, symbol, meaning, history, PNG, brand">
            <a:extLst>
              <a:ext uri="{FF2B5EF4-FFF2-40B4-BE49-F238E27FC236}">
                <a16:creationId xmlns:a16="http://schemas.microsoft.com/office/drawing/2014/main" id="{49EC57A1-1A00-F939-353F-39D8903A7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791" y="1564887"/>
            <a:ext cx="1526565" cy="85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aily Mail Logo PNG Transparent &amp; SVG Vector - Freebie Supply">
            <a:extLst>
              <a:ext uri="{FF2B5EF4-FFF2-40B4-BE49-F238E27FC236}">
                <a16:creationId xmlns:a16="http://schemas.microsoft.com/office/drawing/2014/main" id="{BC38221E-C733-104D-2326-4A066D909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69" b="42267"/>
          <a:stretch/>
        </p:blipFill>
        <p:spPr bwMode="auto">
          <a:xfrm>
            <a:off x="8577055" y="2988436"/>
            <a:ext cx="1833937" cy="41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USA-Today-logo | 100Reporters">
            <a:extLst>
              <a:ext uri="{FF2B5EF4-FFF2-40B4-BE49-F238E27FC236}">
                <a16:creationId xmlns:a16="http://schemas.microsoft.com/office/drawing/2014/main" id="{3F2C3EB9-C074-17C2-F768-4D7C71E9B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2" b="18850"/>
          <a:stretch/>
        </p:blipFill>
        <p:spPr bwMode="auto">
          <a:xfrm>
            <a:off x="8616731" y="2163832"/>
            <a:ext cx="1413397" cy="66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48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61920"/>
      </a:dk1>
      <a:lt1>
        <a:srgbClr val="FFFFFF"/>
      </a:lt1>
      <a:dk2>
        <a:srgbClr val="C5A754"/>
      </a:dk2>
      <a:lt2>
        <a:srgbClr val="E8E8E8"/>
      </a:lt2>
      <a:accent1>
        <a:srgbClr val="0056EB"/>
      </a:accent1>
      <a:accent2>
        <a:srgbClr val="FE4500"/>
      </a:accent2>
      <a:accent3>
        <a:srgbClr val="F4F1EC"/>
      </a:accent3>
      <a:accent4>
        <a:srgbClr val="000000"/>
      </a:accent4>
      <a:accent5>
        <a:srgbClr val="03889C"/>
      </a:accent5>
      <a:accent6>
        <a:srgbClr val="000000"/>
      </a:accent6>
      <a:hlink>
        <a:srgbClr val="FE4500"/>
      </a:hlink>
      <a:folHlink>
        <a:srgbClr val="FE45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c9cd43-71d2-42aa-9f53-16ba154810bf">
      <Terms xmlns="http://schemas.microsoft.com/office/infopath/2007/PartnerControls"/>
    </lcf76f155ced4ddcb4097134ff3c332f>
    <TaxCatchAll xmlns="1a63e8af-6b01-4562-89a5-b4fa7b41e93a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664CC0ACB45543BE53B02CCF154AA9" ma:contentTypeVersion="16" ma:contentTypeDescription="Create a new document." ma:contentTypeScope="" ma:versionID="9196b417c31fa024c11d62f9f8fc4cd7">
  <xsd:schema xmlns:xsd="http://www.w3.org/2001/XMLSchema" xmlns:xs="http://www.w3.org/2001/XMLSchema" xmlns:p="http://schemas.microsoft.com/office/2006/metadata/properties" xmlns:ns1="http://schemas.microsoft.com/sharepoint/v3" xmlns:ns2="2ec9cd43-71d2-42aa-9f53-16ba154810bf" xmlns:ns3="1a63e8af-6b01-4562-89a5-b4fa7b41e93a" targetNamespace="http://schemas.microsoft.com/office/2006/metadata/properties" ma:root="true" ma:fieldsID="a9b647f7e143aa386b16903715e7c0be" ns1:_="" ns2:_="" ns3:_="">
    <xsd:import namespace="http://schemas.microsoft.com/sharepoint/v3"/>
    <xsd:import namespace="2ec9cd43-71d2-42aa-9f53-16ba154810bf"/>
    <xsd:import namespace="1a63e8af-6b01-4562-89a5-b4fa7b41e9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9cd43-71d2-42aa-9f53-16ba154810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fbca267-065f-4e9d-a2b4-ef5e218161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63e8af-6b01-4562-89a5-b4fa7b41e93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f27e667-9e51-43d1-a9bb-771799ef7aab}" ma:internalName="TaxCatchAll" ma:showField="CatchAllData" ma:web="1a63e8af-6b01-4562-89a5-b4fa7b41e9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E73ACF-09CB-414F-8B24-0736884FD8D7}">
  <ds:schemaRefs>
    <ds:schemaRef ds:uri="1968cb53-46a9-4117-bd13-8e877aa504a3"/>
    <ds:schemaRef ds:uri="1a63e8af-6b01-4562-89a5-b4fa7b41e93a"/>
    <ds:schemaRef ds:uri="2ec9cd43-71d2-42aa-9f53-16ba154810bf"/>
    <ds:schemaRef ds:uri="84df0ec3-0a12-4b43-9df1-00c026216d0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50C579-3D1A-47B0-B8B2-1AED6B087B21}">
  <ds:schemaRefs>
    <ds:schemaRef ds:uri="1a63e8af-6b01-4562-89a5-b4fa7b41e93a"/>
    <ds:schemaRef ds:uri="2ec9cd43-71d2-42aa-9f53-16ba154810b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3E873C7-726E-4EAE-91A8-6D64EB1EF06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4c5e14f-e80a-4b69-bf97-63c3609bd020}" enabled="0" method="" siteId="{24c5e14f-e80a-4b69-bf97-63c3609bd02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1314</Words>
  <Application>Microsoft Office PowerPoint</Application>
  <PresentationFormat>Widescreen</PresentationFormat>
  <Paragraphs>237</Paragraphs>
  <Slides>23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Shopper View How fullthrottle.ai Works With Your Website Visitors Who Choose "Opt-In"</vt:lpstr>
      <vt:lpstr>PowerPoint Presentation</vt:lpstr>
      <vt:lpstr>Display</vt:lpstr>
      <vt:lpstr>SmartMail</vt:lpstr>
      <vt:lpstr>PowerPoint Presentation</vt:lpstr>
      <vt:lpstr>Online Video</vt:lpstr>
      <vt:lpstr>FreeTV</vt:lpstr>
      <vt:lpstr>ConnectedTV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Laura Lamattina</Manager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Nexstar Upfront Presentation</dc:title>
  <dc:subject/>
  <dc:creator>Sandra Kwon</dc:creator>
  <cp:keywords/>
  <dc:description/>
  <cp:lastModifiedBy>Tyree Hicks-Perkins</cp:lastModifiedBy>
  <cp:revision>8</cp:revision>
  <dcterms:created xsi:type="dcterms:W3CDTF">2025-02-19T23:29:23Z</dcterms:created>
  <dcterms:modified xsi:type="dcterms:W3CDTF">2026-03-25T14:01:34Z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4d9da4-fe0d-41ed-9e5c-09814f1447dd_Enabled">
    <vt:lpwstr>true</vt:lpwstr>
  </property>
  <property fmtid="{D5CDD505-2E9C-101B-9397-08002B2CF9AE}" pid="3" name="MSIP_Label_6e4d9da4-fe0d-41ed-9e5c-09814f1447dd_SetDate">
    <vt:lpwstr>2025-04-22T19:03:04Z</vt:lpwstr>
  </property>
  <property fmtid="{D5CDD505-2E9C-101B-9397-08002B2CF9AE}" pid="4" name="MSIP_Label_6e4d9da4-fe0d-41ed-9e5c-09814f1447dd_Method">
    <vt:lpwstr>Privileged</vt:lpwstr>
  </property>
  <property fmtid="{D5CDD505-2E9C-101B-9397-08002B2CF9AE}" pid="5" name="MSIP_Label_6e4d9da4-fe0d-41ed-9e5c-09814f1447dd_Name">
    <vt:lpwstr>6e4d9da4-fe0d-41ed-9e5c-09814f1447dd</vt:lpwstr>
  </property>
  <property fmtid="{D5CDD505-2E9C-101B-9397-08002B2CF9AE}" pid="6" name="MSIP_Label_6e4d9da4-fe0d-41ed-9e5c-09814f1447dd_SiteId">
    <vt:lpwstr>9e5488e2-e838-44f6-886c-c7608242767e</vt:lpwstr>
  </property>
  <property fmtid="{D5CDD505-2E9C-101B-9397-08002B2CF9AE}" pid="7" name="MSIP_Label_6e4d9da4-fe0d-41ed-9e5c-09814f1447dd_ActionId">
    <vt:lpwstr>6bd97d55-2319-4bc7-a3fc-bca343542de0</vt:lpwstr>
  </property>
  <property fmtid="{D5CDD505-2E9C-101B-9397-08002B2CF9AE}" pid="8" name="MSIP_Label_6e4d9da4-fe0d-41ed-9e5c-09814f1447dd_ContentBits">
    <vt:lpwstr>0</vt:lpwstr>
  </property>
  <property fmtid="{D5CDD505-2E9C-101B-9397-08002B2CF9AE}" pid="9" name="MSIP_Label_6e4d9da4-fe0d-41ed-9e5c-09814f1447dd_Tag">
    <vt:lpwstr>50, 0, 1, 1</vt:lpwstr>
  </property>
  <property fmtid="{D5CDD505-2E9C-101B-9397-08002B2CF9AE}" pid="10" name="ContentTypeId">
    <vt:lpwstr>0x010100CB664CC0ACB45543BE53B02CCF154AA9</vt:lpwstr>
  </property>
  <property fmtid="{D5CDD505-2E9C-101B-9397-08002B2CF9AE}" pid="11" name="MediaServiceImageTags">
    <vt:lpwstr/>
  </property>
</Properties>
</file>