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6" r:id="rId4"/>
    <p:sldMasterId id="2147483836" r:id="rId5"/>
  </p:sldMasterIdLst>
  <p:notesMasterIdLst>
    <p:notesMasterId r:id="rId48"/>
  </p:notesMasterIdLst>
  <p:handoutMasterIdLst>
    <p:handoutMasterId r:id="rId49"/>
  </p:handoutMasterIdLst>
  <p:sldIdLst>
    <p:sldId id="295" r:id="rId6"/>
    <p:sldId id="310" r:id="rId7"/>
    <p:sldId id="336" r:id="rId8"/>
    <p:sldId id="311" r:id="rId9"/>
    <p:sldId id="321" r:id="rId10"/>
    <p:sldId id="317" r:id="rId11"/>
    <p:sldId id="318" r:id="rId12"/>
    <p:sldId id="314" r:id="rId13"/>
    <p:sldId id="309" r:id="rId14"/>
    <p:sldId id="313" r:id="rId15"/>
    <p:sldId id="312" r:id="rId16"/>
    <p:sldId id="292" r:id="rId17"/>
    <p:sldId id="329" r:id="rId18"/>
    <p:sldId id="331" r:id="rId19"/>
    <p:sldId id="330" r:id="rId20"/>
    <p:sldId id="294" r:id="rId21"/>
    <p:sldId id="339" r:id="rId22"/>
    <p:sldId id="275" r:id="rId23"/>
    <p:sldId id="277" r:id="rId24"/>
    <p:sldId id="276" r:id="rId25"/>
    <p:sldId id="280" r:id="rId26"/>
    <p:sldId id="278" r:id="rId27"/>
    <p:sldId id="282" r:id="rId28"/>
    <p:sldId id="285" r:id="rId29"/>
    <p:sldId id="279" r:id="rId30"/>
    <p:sldId id="287" r:id="rId31"/>
    <p:sldId id="284" r:id="rId32"/>
    <p:sldId id="335" r:id="rId33"/>
    <p:sldId id="306" r:id="rId34"/>
    <p:sldId id="307" r:id="rId35"/>
    <p:sldId id="308" r:id="rId36"/>
    <p:sldId id="334" r:id="rId37"/>
    <p:sldId id="288" r:id="rId38"/>
    <p:sldId id="290" r:id="rId39"/>
    <p:sldId id="291" r:id="rId40"/>
    <p:sldId id="338" r:id="rId41"/>
    <p:sldId id="304" r:id="rId42"/>
    <p:sldId id="305" r:id="rId43"/>
    <p:sldId id="301" r:id="rId44"/>
    <p:sldId id="303" r:id="rId45"/>
    <p:sldId id="299"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BB69C6-8C00-34CB-DC5D-91DF50514743}" name="Jai Journay" initials="JJ" userId="S::jai.journay@fullthrottle.ai::b1228397-52eb-4d67-82e7-fe9cdb7a56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071"/>
    <a:srgbClr val="1C97A6"/>
    <a:srgbClr val="343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14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97B0F4-7227-294E-9DD8-4B7477C95A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FF9BF5-1529-3B46-AD14-302D9F4D35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9888CC-5B82-0E47-9CD9-27E10ED092B6}" type="datetimeFigureOut">
              <a:rPr lang="en-US" smtClean="0"/>
              <a:t>3/25/2026</a:t>
            </a:fld>
            <a:endParaRPr lang="en-US"/>
          </a:p>
        </p:txBody>
      </p:sp>
      <p:sp>
        <p:nvSpPr>
          <p:cNvPr id="4" name="Footer Placeholder 3">
            <a:extLst>
              <a:ext uri="{FF2B5EF4-FFF2-40B4-BE49-F238E27FC236}">
                <a16:creationId xmlns:a16="http://schemas.microsoft.com/office/drawing/2014/main" id="{9F6F72EB-517D-CA47-A825-EE1E939135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46DE51-21BD-2849-B1F0-445A46B1E4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6A077-8E7B-BA4B-8E2A-7ED3E5C7D940}" type="slidenum">
              <a:rPr lang="en-US" smtClean="0"/>
              <a:t>‹#›</a:t>
            </a:fld>
            <a:endParaRPr lang="en-US"/>
          </a:p>
        </p:txBody>
      </p:sp>
    </p:spTree>
    <p:extLst>
      <p:ext uri="{BB962C8B-B14F-4D97-AF65-F5344CB8AC3E}">
        <p14:creationId xmlns:p14="http://schemas.microsoft.com/office/powerpoint/2010/main" val="2218216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3D1B7-DB64-DE4B-A87B-58384A7AC100}"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1AD26-AA65-064A-8049-273A861E7540}" type="slidenum">
              <a:rPr lang="en-US" smtClean="0"/>
              <a:t>‹#›</a:t>
            </a:fld>
            <a:endParaRPr lang="en-US"/>
          </a:p>
        </p:txBody>
      </p:sp>
    </p:spTree>
    <p:extLst>
      <p:ext uri="{BB962C8B-B14F-4D97-AF65-F5344CB8AC3E}">
        <p14:creationId xmlns:p14="http://schemas.microsoft.com/office/powerpoint/2010/main" val="397296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19</a:t>
            </a:fld>
            <a:endParaRPr lang="en-US"/>
          </a:p>
        </p:txBody>
      </p:sp>
    </p:spTree>
    <p:extLst>
      <p:ext uri="{BB962C8B-B14F-4D97-AF65-F5344CB8AC3E}">
        <p14:creationId xmlns:p14="http://schemas.microsoft.com/office/powerpoint/2010/main" val="32861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30</a:t>
            </a:fld>
            <a:endParaRPr lang="en-US"/>
          </a:p>
        </p:txBody>
      </p:sp>
    </p:spTree>
    <p:extLst>
      <p:ext uri="{BB962C8B-B14F-4D97-AF65-F5344CB8AC3E}">
        <p14:creationId xmlns:p14="http://schemas.microsoft.com/office/powerpoint/2010/main" val="31844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32</a:t>
            </a:fld>
            <a:endParaRPr lang="en-US"/>
          </a:p>
        </p:txBody>
      </p:sp>
    </p:spTree>
    <p:extLst>
      <p:ext uri="{BB962C8B-B14F-4D97-AF65-F5344CB8AC3E}">
        <p14:creationId xmlns:p14="http://schemas.microsoft.com/office/powerpoint/2010/main" val="148689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35</a:t>
            </a:fld>
            <a:endParaRPr lang="en-US"/>
          </a:p>
        </p:txBody>
      </p:sp>
    </p:spTree>
    <p:extLst>
      <p:ext uri="{BB962C8B-B14F-4D97-AF65-F5344CB8AC3E}">
        <p14:creationId xmlns:p14="http://schemas.microsoft.com/office/powerpoint/2010/main" val="280777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1AD26-AA65-064A-8049-273A861E7540}" type="slidenum">
              <a:rPr lang="en-US" smtClean="0"/>
              <a:t>37</a:t>
            </a:fld>
            <a:endParaRPr lang="en-US"/>
          </a:p>
        </p:txBody>
      </p:sp>
    </p:spTree>
    <p:extLst>
      <p:ext uri="{BB962C8B-B14F-4D97-AF65-F5344CB8AC3E}">
        <p14:creationId xmlns:p14="http://schemas.microsoft.com/office/powerpoint/2010/main" val="1908567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1">
    <p:spTree>
      <p:nvGrpSpPr>
        <p:cNvPr id="1" name=""/>
        <p:cNvGrpSpPr/>
        <p:nvPr/>
      </p:nvGrpSpPr>
      <p:grpSpPr>
        <a:xfrm>
          <a:off x="0" y="0"/>
          <a:ext cx="0" cy="0"/>
          <a:chOff x="0" y="0"/>
          <a:chExt cx="0" cy="0"/>
        </a:xfrm>
      </p:grpSpPr>
      <p:pic>
        <p:nvPicPr>
          <p:cNvPr id="16" name="Picture 15" descr="A white spot on a black surface&#10;&#10;Description automatically generated">
            <a:extLst>
              <a:ext uri="{FF2B5EF4-FFF2-40B4-BE49-F238E27FC236}">
                <a16:creationId xmlns:a16="http://schemas.microsoft.com/office/drawing/2014/main" id="{D9230307-342D-BC77-1AC1-020A5EE3AFE2}"/>
              </a:ext>
            </a:extLst>
          </p:cNvPr>
          <p:cNvPicPr>
            <a:picLocks noChangeAspect="1"/>
          </p:cNvPicPr>
          <p:nvPr/>
        </p:nvPicPr>
        <p:blipFill>
          <a:blip r:embed="rId2"/>
          <a:srcRect b="10164"/>
          <a:stretch/>
        </p:blipFill>
        <p:spPr>
          <a:xfrm>
            <a:off x="6400010" y="0"/>
            <a:ext cx="5791990" cy="6160957"/>
          </a:xfrm>
          <a:prstGeom prst="rect">
            <a:avLst/>
          </a:prstGeom>
        </p:spPr>
      </p:pic>
      <p:sp>
        <p:nvSpPr>
          <p:cNvPr id="13" name="Title 1">
            <a:extLst>
              <a:ext uri="{FF2B5EF4-FFF2-40B4-BE49-F238E27FC236}">
                <a16:creationId xmlns:a16="http://schemas.microsoft.com/office/drawing/2014/main" id="{1351EFE1-D892-9A4B-8365-8CF530052FBA}"/>
              </a:ext>
            </a:extLst>
          </p:cNvPr>
          <p:cNvSpPr>
            <a:spLocks noGrp="1"/>
          </p:cNvSpPr>
          <p:nvPr>
            <p:ph type="title" hasCustomPrompt="1"/>
          </p:nvPr>
        </p:nvSpPr>
        <p:spPr>
          <a:xfrm>
            <a:off x="6888061" y="1413431"/>
            <a:ext cx="4623893" cy="2136830"/>
          </a:xfrm>
          <a:prstGeom prst="rect">
            <a:avLst/>
          </a:prstGeom>
        </p:spPr>
        <p:txBody>
          <a:bodyPr>
            <a:normAutofit/>
          </a:bodyPr>
          <a:lstStyle>
            <a:lvl1pPr>
              <a:spcBef>
                <a:spcPts val="1000"/>
              </a:spcBef>
              <a:defRPr sz="60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HEADLINE HERE</a:t>
            </a:r>
          </a:p>
        </p:txBody>
      </p:sp>
      <p:sp>
        <p:nvSpPr>
          <p:cNvPr id="14" name="Text Placeholder 27">
            <a:extLst>
              <a:ext uri="{FF2B5EF4-FFF2-40B4-BE49-F238E27FC236}">
                <a16:creationId xmlns:a16="http://schemas.microsoft.com/office/drawing/2014/main" id="{BC15325E-DD15-C548-921C-C1094C36707E}"/>
              </a:ext>
            </a:extLst>
          </p:cNvPr>
          <p:cNvSpPr>
            <a:spLocks noGrp="1"/>
          </p:cNvSpPr>
          <p:nvPr>
            <p:ph type="body" sz="quarter" idx="13" hasCustomPrompt="1"/>
          </p:nvPr>
        </p:nvSpPr>
        <p:spPr>
          <a:xfrm>
            <a:off x="6888062" y="5752666"/>
            <a:ext cx="4681446" cy="186393"/>
          </a:xfrm>
          <a:prstGeom prst="rect">
            <a:avLst/>
          </a:prstGeom>
        </p:spPr>
        <p:txBody>
          <a:bodyPr anchor="t">
            <a:normAutofit/>
          </a:bodyPr>
          <a:lstStyle>
            <a:lvl1pPr algn="r">
              <a:buNone/>
              <a:defRPr lang="en-US" sz="1200" b="0" i="1" kern="1200" spc="300" dirty="0" smtClean="0">
                <a:solidFill>
                  <a:schemeClr val="bg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DATE/SUBHEAD</a:t>
            </a:r>
          </a:p>
        </p:txBody>
      </p:sp>
      <p:sp>
        <p:nvSpPr>
          <p:cNvPr id="24" name="Text Placeholder 23">
            <a:extLst>
              <a:ext uri="{FF2B5EF4-FFF2-40B4-BE49-F238E27FC236}">
                <a16:creationId xmlns:a16="http://schemas.microsoft.com/office/drawing/2014/main" id="{F306C2AC-3BDA-154D-9598-953C7CBACE1B}"/>
              </a:ext>
            </a:extLst>
          </p:cNvPr>
          <p:cNvSpPr>
            <a:spLocks noGrp="1"/>
          </p:cNvSpPr>
          <p:nvPr>
            <p:ph type="body" sz="quarter" idx="14" hasCustomPrompt="1"/>
          </p:nvPr>
        </p:nvSpPr>
        <p:spPr>
          <a:xfrm>
            <a:off x="6888702" y="3671888"/>
            <a:ext cx="4681537" cy="911225"/>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1" u="none">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sz="1800"/>
              <a:t>SUBHEAD</a:t>
            </a:r>
          </a:p>
        </p:txBody>
      </p:sp>
      <p:sp>
        <p:nvSpPr>
          <p:cNvPr id="21" name="Picture Placeholder 20">
            <a:extLst>
              <a:ext uri="{FF2B5EF4-FFF2-40B4-BE49-F238E27FC236}">
                <a16:creationId xmlns:a16="http://schemas.microsoft.com/office/drawing/2014/main" id="{35634B5A-DAAC-33EE-9A0A-D218D1B17D73}"/>
              </a:ext>
            </a:extLst>
          </p:cNvPr>
          <p:cNvSpPr>
            <a:spLocks noGrp="1"/>
          </p:cNvSpPr>
          <p:nvPr>
            <p:ph type="pic" sz="quarter" idx="15"/>
          </p:nvPr>
        </p:nvSpPr>
        <p:spPr>
          <a:xfrm>
            <a:off x="688975" y="523876"/>
            <a:ext cx="5067300" cy="5622092"/>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9358927"/>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s w/Image">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6CDD0534-26D7-3033-78FF-C70C7D492EB9}"/>
              </a:ext>
            </a:extLst>
          </p:cNvPr>
          <p:cNvPicPr>
            <a:picLocks noChangeAspect="1"/>
          </p:cNvPicPr>
          <p:nvPr/>
        </p:nvPicPr>
        <p:blipFill>
          <a:blip r:embed="rId2"/>
          <a:srcRect r="27757" b="30932"/>
          <a:stretch/>
        </p:blipFill>
        <p:spPr>
          <a:xfrm>
            <a:off x="0" y="0"/>
            <a:ext cx="8807824" cy="1344706"/>
          </a:xfrm>
          <a:prstGeom prst="rect">
            <a:avLst/>
          </a:prstGeom>
          <a:effectLst/>
        </p:spPr>
      </p:pic>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60400" y="1756309"/>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383290"/>
            <a:ext cx="3474720" cy="3802424"/>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8044180" y="1771131"/>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386835"/>
            <a:ext cx="3474720" cy="3798879"/>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hasCustomPrompt="1"/>
          </p:nvPr>
        </p:nvSpPr>
        <p:spPr>
          <a:xfrm>
            <a:off x="4352290" y="1767586"/>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383290"/>
            <a:ext cx="3474720" cy="3802424"/>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itle 1">
            <a:extLst>
              <a:ext uri="{FF2B5EF4-FFF2-40B4-BE49-F238E27FC236}">
                <a16:creationId xmlns:a16="http://schemas.microsoft.com/office/drawing/2014/main" id="{91D9F6BE-FB0B-42EE-8F02-95F5CC039B06}"/>
              </a:ext>
            </a:extLst>
          </p:cNvPr>
          <p:cNvSpPr>
            <a:spLocks noGrp="1"/>
          </p:cNvSpPr>
          <p:nvPr>
            <p:ph type="title" hasCustomPrompt="1"/>
          </p:nvPr>
        </p:nvSpPr>
        <p:spPr>
          <a:xfrm>
            <a:off x="660400" y="376386"/>
            <a:ext cx="7396480" cy="830997"/>
          </a:xfrm>
          <a:prstGeom prst="rect">
            <a:avLst/>
          </a:prstGeom>
        </p:spPr>
        <p:txBody>
          <a:bodyPr>
            <a:normAutofit/>
          </a:bodyPr>
          <a:lstStyle>
            <a:lvl1pP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218618743"/>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Icon Lineup">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78A24652-CA88-E0F2-3E4A-FB663F2626C1}"/>
              </a:ext>
            </a:extLst>
          </p:cNvPr>
          <p:cNvPicPr>
            <a:picLocks noChangeAspect="1"/>
          </p:cNvPicPr>
          <p:nvPr/>
        </p:nvPicPr>
        <p:blipFill>
          <a:blip r:embed="rId2"/>
          <a:srcRect b="31622"/>
          <a:stretch/>
        </p:blipFill>
        <p:spPr>
          <a:xfrm>
            <a:off x="0" y="0"/>
            <a:ext cx="12192000" cy="1331259"/>
          </a:xfrm>
          <a:prstGeom prst="rect">
            <a:avLst/>
          </a:prstGeom>
        </p:spPr>
      </p:pic>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hasCustomPrompt="1"/>
          </p:nvPr>
        </p:nvSpPr>
        <p:spPr>
          <a:xfrm>
            <a:off x="546668"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hasCustomPrompt="1"/>
          </p:nvPr>
        </p:nvSpPr>
        <p:spPr>
          <a:xfrm>
            <a:off x="2789482"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hasCustomPrompt="1"/>
          </p:nvPr>
        </p:nvSpPr>
        <p:spPr>
          <a:xfrm>
            <a:off x="5032296"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hasCustomPrompt="1"/>
          </p:nvPr>
        </p:nvSpPr>
        <p:spPr>
          <a:xfrm>
            <a:off x="7275110"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hasCustomPrompt="1"/>
          </p:nvPr>
        </p:nvSpPr>
        <p:spPr>
          <a:xfrm>
            <a:off x="9517923"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342598"/>
            <a:ext cx="2139696" cy="1835421"/>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22" name="Title 1">
            <a:extLst>
              <a:ext uri="{FF2B5EF4-FFF2-40B4-BE49-F238E27FC236}">
                <a16:creationId xmlns:a16="http://schemas.microsoft.com/office/drawing/2014/main" id="{A874557A-EB31-4347-A404-9DA4DF5AED7E}"/>
              </a:ext>
            </a:extLst>
          </p:cNvPr>
          <p:cNvSpPr>
            <a:spLocks noGrp="1"/>
          </p:cNvSpPr>
          <p:nvPr>
            <p:ph type="title" hasCustomPrompt="1"/>
          </p:nvPr>
        </p:nvSpPr>
        <p:spPr>
          <a:xfrm>
            <a:off x="749300" y="340771"/>
            <a:ext cx="10693400"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grpSp>
        <p:nvGrpSpPr>
          <p:cNvPr id="3" name="Group 2">
            <a:extLst>
              <a:ext uri="{FF2B5EF4-FFF2-40B4-BE49-F238E27FC236}">
                <a16:creationId xmlns:a16="http://schemas.microsoft.com/office/drawing/2014/main" id="{49A8ADB6-A3E7-4863-1623-620BD08861F6}"/>
              </a:ext>
            </a:extLst>
          </p:cNvPr>
          <p:cNvGrpSpPr/>
          <p:nvPr userDrawn="1"/>
        </p:nvGrpSpPr>
        <p:grpSpPr>
          <a:xfrm rot="10800000">
            <a:off x="9763317" y="0"/>
            <a:ext cx="2506505" cy="1486267"/>
            <a:chOff x="-118147" y="4492469"/>
            <a:chExt cx="3792473" cy="2248799"/>
          </a:xfrm>
        </p:grpSpPr>
        <p:sp>
          <p:nvSpPr>
            <p:cNvPr id="4" name="Diagonal Stripe 3">
              <a:extLst>
                <a:ext uri="{FF2B5EF4-FFF2-40B4-BE49-F238E27FC236}">
                  <a16:creationId xmlns:a16="http://schemas.microsoft.com/office/drawing/2014/main" id="{CE77186A-E8CB-EA65-858C-4F799B491B4C}"/>
                </a:ext>
              </a:extLst>
            </p:cNvPr>
            <p:cNvSpPr/>
            <p:nvPr/>
          </p:nvSpPr>
          <p:spPr>
            <a:xfrm rot="10800000" flipH="1">
              <a:off x="3868" y="4492469"/>
              <a:ext cx="2946557" cy="2248798"/>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5" name="Straight Connector 4">
              <a:extLst>
                <a:ext uri="{FF2B5EF4-FFF2-40B4-BE49-F238E27FC236}">
                  <a16:creationId xmlns:a16="http://schemas.microsoft.com/office/drawing/2014/main" id="{5AC22FC1-327C-DE21-0F68-74856525E76F}"/>
                </a:ext>
              </a:extLst>
            </p:cNvPr>
            <p:cNvCxnSpPr>
              <a:cxnSpLocks/>
            </p:cNvCxnSpPr>
            <p:nvPr/>
          </p:nvCxnSpPr>
          <p:spPr>
            <a:xfrm rot="10800000" flipH="1" flipV="1">
              <a:off x="914333" y="6129129"/>
              <a:ext cx="788107" cy="6121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id="{5B765D61-3C7B-CC15-448B-D5F3ED47FF76}"/>
                </a:ext>
              </a:extLst>
            </p:cNvPr>
            <p:cNvSpPr/>
            <p:nvPr/>
          </p:nvSpPr>
          <p:spPr>
            <a:xfrm rot="12978838" flipH="1">
              <a:off x="-118147" y="5835770"/>
              <a:ext cx="860142" cy="143582"/>
            </a:xfrm>
            <a:prstGeom prst="parallelogram">
              <a:avLst>
                <a:gd name="adj" fmla="val 720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Parallelogram 6">
              <a:extLst>
                <a:ext uri="{FF2B5EF4-FFF2-40B4-BE49-F238E27FC236}">
                  <a16:creationId xmlns:a16="http://schemas.microsoft.com/office/drawing/2014/main" id="{7D94B9DE-08B9-FC8C-E486-9F44937A68B3}"/>
                </a:ext>
              </a:extLst>
            </p:cNvPr>
            <p:cNvSpPr/>
            <p:nvPr userDrawn="1"/>
          </p:nvSpPr>
          <p:spPr>
            <a:xfrm rot="10800000" flipH="1">
              <a:off x="2226526" y="6102204"/>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grpSp>
    </p:spTree>
    <p:extLst>
      <p:ext uri="{BB962C8B-B14F-4D97-AF65-F5344CB8AC3E}">
        <p14:creationId xmlns:p14="http://schemas.microsoft.com/office/powerpoint/2010/main" val="382676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 Callouts">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505BEED5-77DD-87D4-EC72-64B40006F857}"/>
              </a:ext>
            </a:extLst>
          </p:cNvPr>
          <p:cNvPicPr>
            <a:picLocks noChangeAspect="1"/>
          </p:cNvPicPr>
          <p:nvPr/>
        </p:nvPicPr>
        <p:blipFill>
          <a:blip r:embed="rId2"/>
          <a:srcRect b="31622"/>
          <a:stretch/>
        </p:blipFill>
        <p:spPr>
          <a:xfrm>
            <a:off x="0" y="0"/>
            <a:ext cx="12192000" cy="1331259"/>
          </a:xfrm>
          <a:prstGeom prst="rect">
            <a:avLst/>
          </a:prstGeom>
        </p:spPr>
      </p:pic>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029971" y="2008715"/>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029971" y="4614964"/>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029971" y="3311710"/>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hasCustomPrompt="1"/>
          </p:nvPr>
        </p:nvSpPr>
        <p:spPr>
          <a:xfrm>
            <a:off x="6784181" y="2008715"/>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hasCustomPrompt="1"/>
          </p:nvPr>
        </p:nvSpPr>
        <p:spPr>
          <a:xfrm>
            <a:off x="6784181" y="4614964"/>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hasCustomPrompt="1"/>
          </p:nvPr>
        </p:nvSpPr>
        <p:spPr>
          <a:xfrm>
            <a:off x="6784181" y="3311710"/>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hasCustomPrompt="1"/>
          </p:nvPr>
        </p:nvSpPr>
        <p:spPr>
          <a:xfrm>
            <a:off x="213572" y="345777"/>
            <a:ext cx="11777260"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grpSp>
        <p:nvGrpSpPr>
          <p:cNvPr id="3" name="Group 2">
            <a:extLst>
              <a:ext uri="{FF2B5EF4-FFF2-40B4-BE49-F238E27FC236}">
                <a16:creationId xmlns:a16="http://schemas.microsoft.com/office/drawing/2014/main" id="{E9382C82-C5C5-DA9F-9AF6-67B653C19F4D}"/>
              </a:ext>
            </a:extLst>
          </p:cNvPr>
          <p:cNvGrpSpPr/>
          <p:nvPr userDrawn="1"/>
        </p:nvGrpSpPr>
        <p:grpSpPr>
          <a:xfrm>
            <a:off x="-84150" y="5259182"/>
            <a:ext cx="2506505" cy="1486267"/>
            <a:chOff x="-118147" y="4492469"/>
            <a:chExt cx="3792473" cy="2248799"/>
          </a:xfrm>
        </p:grpSpPr>
        <p:sp>
          <p:nvSpPr>
            <p:cNvPr id="4" name="Diagonal Stripe 3">
              <a:extLst>
                <a:ext uri="{FF2B5EF4-FFF2-40B4-BE49-F238E27FC236}">
                  <a16:creationId xmlns:a16="http://schemas.microsoft.com/office/drawing/2014/main" id="{F40219EB-8EA2-9571-EA46-39F6B05BBBF5}"/>
                </a:ext>
              </a:extLst>
            </p:cNvPr>
            <p:cNvSpPr/>
            <p:nvPr/>
          </p:nvSpPr>
          <p:spPr>
            <a:xfrm rot="10800000" flipH="1">
              <a:off x="3868" y="4492469"/>
              <a:ext cx="2946557" cy="2248798"/>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5" name="Straight Connector 4">
              <a:extLst>
                <a:ext uri="{FF2B5EF4-FFF2-40B4-BE49-F238E27FC236}">
                  <a16:creationId xmlns:a16="http://schemas.microsoft.com/office/drawing/2014/main" id="{A8A983BA-3C0C-37BE-B0DA-E7D427ED5762}"/>
                </a:ext>
              </a:extLst>
            </p:cNvPr>
            <p:cNvCxnSpPr>
              <a:cxnSpLocks/>
            </p:cNvCxnSpPr>
            <p:nvPr/>
          </p:nvCxnSpPr>
          <p:spPr>
            <a:xfrm rot="10800000" flipH="1" flipV="1">
              <a:off x="914333" y="6129129"/>
              <a:ext cx="788107" cy="6121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id="{8ECF6BEE-801A-822F-117A-423407959390}"/>
                </a:ext>
              </a:extLst>
            </p:cNvPr>
            <p:cNvSpPr/>
            <p:nvPr/>
          </p:nvSpPr>
          <p:spPr>
            <a:xfrm rot="12978838" flipH="1">
              <a:off x="-118147" y="5835770"/>
              <a:ext cx="860142" cy="143582"/>
            </a:xfrm>
            <a:prstGeom prst="parallelogram">
              <a:avLst>
                <a:gd name="adj" fmla="val 720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Parallelogram 6">
              <a:extLst>
                <a:ext uri="{FF2B5EF4-FFF2-40B4-BE49-F238E27FC236}">
                  <a16:creationId xmlns:a16="http://schemas.microsoft.com/office/drawing/2014/main" id="{540F5327-F475-3163-7E31-B44F971C5418}"/>
                </a:ext>
              </a:extLst>
            </p:cNvPr>
            <p:cNvSpPr/>
            <p:nvPr userDrawn="1"/>
          </p:nvSpPr>
          <p:spPr>
            <a:xfrm rot="10800000" flipH="1">
              <a:off x="2226526" y="6102204"/>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grpSp>
    </p:spTree>
    <p:extLst>
      <p:ext uri="{BB962C8B-B14F-4D97-AF65-F5344CB8AC3E}">
        <p14:creationId xmlns:p14="http://schemas.microsoft.com/office/powerpoint/2010/main" val="394112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 Callouts w/Icons">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F1AB7D38-860F-6362-E3B2-47505A1B92E6}"/>
              </a:ext>
            </a:extLst>
          </p:cNvPr>
          <p:cNvPicPr>
            <a:picLocks noChangeAspect="1"/>
          </p:cNvPicPr>
          <p:nvPr/>
        </p:nvPicPr>
        <p:blipFill>
          <a:blip r:embed="rId2"/>
          <a:srcRect b="31622"/>
          <a:stretch/>
        </p:blipFill>
        <p:spPr>
          <a:xfrm>
            <a:off x="0" y="0"/>
            <a:ext cx="12192000" cy="1331259"/>
          </a:xfrm>
          <a:prstGeom prst="rect">
            <a:avLst/>
          </a:prstGeom>
        </p:spPr>
      </p:pic>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805727" y="2008715"/>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805727" y="4614964"/>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805727" y="3311710"/>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hasCustomPrompt="1"/>
          </p:nvPr>
        </p:nvSpPr>
        <p:spPr>
          <a:xfrm>
            <a:off x="414739" y="316276"/>
            <a:ext cx="11417869"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3" name="Content Placeholder 39">
            <a:extLst>
              <a:ext uri="{FF2B5EF4-FFF2-40B4-BE49-F238E27FC236}">
                <a16:creationId xmlns:a16="http://schemas.microsoft.com/office/drawing/2014/main" id="{0FB1AF36-0B74-A342-8BD0-EB39C1DEB4D7}"/>
              </a:ext>
            </a:extLst>
          </p:cNvPr>
          <p:cNvSpPr>
            <a:spLocks noGrp="1"/>
          </p:cNvSpPr>
          <p:nvPr>
            <p:ph sz="quarter" idx="18" hasCustomPrompt="1"/>
          </p:nvPr>
        </p:nvSpPr>
        <p:spPr>
          <a:xfrm>
            <a:off x="7619673" y="2008715"/>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4" name="Content Placeholder 39">
            <a:extLst>
              <a:ext uri="{FF2B5EF4-FFF2-40B4-BE49-F238E27FC236}">
                <a16:creationId xmlns:a16="http://schemas.microsoft.com/office/drawing/2014/main" id="{5454B961-6CFD-5B42-98BF-333E4391AFEE}"/>
              </a:ext>
            </a:extLst>
          </p:cNvPr>
          <p:cNvSpPr>
            <a:spLocks noGrp="1"/>
          </p:cNvSpPr>
          <p:nvPr>
            <p:ph sz="quarter" idx="19" hasCustomPrompt="1"/>
          </p:nvPr>
        </p:nvSpPr>
        <p:spPr>
          <a:xfrm>
            <a:off x="7619673" y="4614964"/>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5" name="Content Placeholder 39">
            <a:extLst>
              <a:ext uri="{FF2B5EF4-FFF2-40B4-BE49-F238E27FC236}">
                <a16:creationId xmlns:a16="http://schemas.microsoft.com/office/drawing/2014/main" id="{1ABAF06A-6DC3-EC40-AA3A-99144D7B0499}"/>
              </a:ext>
            </a:extLst>
          </p:cNvPr>
          <p:cNvSpPr>
            <a:spLocks noGrp="1"/>
          </p:cNvSpPr>
          <p:nvPr>
            <p:ph sz="quarter" idx="20" hasCustomPrompt="1"/>
          </p:nvPr>
        </p:nvSpPr>
        <p:spPr>
          <a:xfrm>
            <a:off x="7619673" y="3311710"/>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5" name="Picture Placeholder 4">
            <a:extLst>
              <a:ext uri="{FF2B5EF4-FFF2-40B4-BE49-F238E27FC236}">
                <a16:creationId xmlns:a16="http://schemas.microsoft.com/office/drawing/2014/main" id="{655DA667-33CA-104F-9EEF-DC905C584CE4}"/>
              </a:ext>
            </a:extLst>
          </p:cNvPr>
          <p:cNvSpPr>
            <a:spLocks noGrp="1"/>
          </p:cNvSpPr>
          <p:nvPr>
            <p:ph type="pic" sz="quarter" idx="24"/>
          </p:nvPr>
        </p:nvSpPr>
        <p:spPr>
          <a:xfrm>
            <a:off x="557332" y="2008188"/>
            <a:ext cx="930275" cy="981075"/>
          </a:xfrm>
          <a:prstGeom prst="rect">
            <a:avLst/>
          </a:prstGeom>
        </p:spPr>
        <p:txBody>
          <a:bodyPr/>
          <a:lstStyle>
            <a:lvl1pPr>
              <a:defRPr sz="1000">
                <a:solidFill>
                  <a:schemeClr val="bg1"/>
                </a:solidFill>
              </a:defRPr>
            </a:lvl1pPr>
          </a:lstStyle>
          <a:p>
            <a:r>
              <a:rPr lang="en-US"/>
              <a:t>Click icon to add picture</a:t>
            </a:r>
          </a:p>
        </p:txBody>
      </p:sp>
      <p:sp>
        <p:nvSpPr>
          <p:cNvPr id="21" name="Picture Placeholder 4">
            <a:extLst>
              <a:ext uri="{FF2B5EF4-FFF2-40B4-BE49-F238E27FC236}">
                <a16:creationId xmlns:a16="http://schemas.microsoft.com/office/drawing/2014/main" id="{C047D964-745E-6C48-9B28-4D7EDE73634B}"/>
              </a:ext>
            </a:extLst>
          </p:cNvPr>
          <p:cNvSpPr>
            <a:spLocks noGrp="1"/>
          </p:cNvSpPr>
          <p:nvPr>
            <p:ph type="pic" sz="quarter" idx="25"/>
          </p:nvPr>
        </p:nvSpPr>
        <p:spPr>
          <a:xfrm>
            <a:off x="6439518" y="2008188"/>
            <a:ext cx="930275" cy="981075"/>
          </a:xfrm>
          <a:prstGeom prst="rect">
            <a:avLst/>
          </a:prstGeom>
        </p:spPr>
        <p:txBody>
          <a:bodyPr/>
          <a:lstStyle>
            <a:lvl1pPr>
              <a:defRPr sz="1000">
                <a:solidFill>
                  <a:schemeClr val="bg1"/>
                </a:solidFill>
              </a:defRPr>
            </a:lvl1pPr>
          </a:lstStyle>
          <a:p>
            <a:r>
              <a:rPr lang="en-US"/>
              <a:t>Click icon to add picture</a:t>
            </a:r>
          </a:p>
        </p:txBody>
      </p:sp>
      <p:sp>
        <p:nvSpPr>
          <p:cNvPr id="22" name="Picture Placeholder 4">
            <a:extLst>
              <a:ext uri="{FF2B5EF4-FFF2-40B4-BE49-F238E27FC236}">
                <a16:creationId xmlns:a16="http://schemas.microsoft.com/office/drawing/2014/main" id="{4D9B2F2D-8149-304F-880F-D7079865FB70}"/>
              </a:ext>
            </a:extLst>
          </p:cNvPr>
          <p:cNvSpPr>
            <a:spLocks noGrp="1"/>
          </p:cNvSpPr>
          <p:nvPr>
            <p:ph type="pic" sz="quarter" idx="26"/>
          </p:nvPr>
        </p:nvSpPr>
        <p:spPr>
          <a:xfrm>
            <a:off x="557332" y="3277430"/>
            <a:ext cx="930275" cy="981075"/>
          </a:xfrm>
          <a:prstGeom prst="rect">
            <a:avLst/>
          </a:prstGeom>
        </p:spPr>
        <p:txBody>
          <a:bodyPr/>
          <a:lstStyle>
            <a:lvl1pPr>
              <a:defRPr sz="1000">
                <a:solidFill>
                  <a:schemeClr val="bg1"/>
                </a:solidFill>
              </a:defRPr>
            </a:lvl1pPr>
          </a:lstStyle>
          <a:p>
            <a:r>
              <a:rPr lang="en-US"/>
              <a:t>Click icon to add picture</a:t>
            </a:r>
          </a:p>
        </p:txBody>
      </p:sp>
      <p:sp>
        <p:nvSpPr>
          <p:cNvPr id="23" name="Picture Placeholder 4">
            <a:extLst>
              <a:ext uri="{FF2B5EF4-FFF2-40B4-BE49-F238E27FC236}">
                <a16:creationId xmlns:a16="http://schemas.microsoft.com/office/drawing/2014/main" id="{F32F8736-7E14-FC4C-9FE7-B47806406A99}"/>
              </a:ext>
            </a:extLst>
          </p:cNvPr>
          <p:cNvSpPr>
            <a:spLocks noGrp="1"/>
          </p:cNvSpPr>
          <p:nvPr>
            <p:ph type="pic" sz="quarter" idx="27"/>
          </p:nvPr>
        </p:nvSpPr>
        <p:spPr>
          <a:xfrm>
            <a:off x="6439518" y="3277430"/>
            <a:ext cx="930275" cy="981075"/>
          </a:xfrm>
          <a:prstGeom prst="rect">
            <a:avLst/>
          </a:prstGeom>
        </p:spPr>
        <p:txBody>
          <a:bodyPr/>
          <a:lstStyle>
            <a:lvl1pPr>
              <a:defRPr sz="1000">
                <a:solidFill>
                  <a:schemeClr val="bg1"/>
                </a:solidFill>
              </a:defRPr>
            </a:lvl1pPr>
          </a:lstStyle>
          <a:p>
            <a:r>
              <a:rPr lang="en-US"/>
              <a:t>Click icon to add picture</a:t>
            </a:r>
          </a:p>
        </p:txBody>
      </p:sp>
      <p:sp>
        <p:nvSpPr>
          <p:cNvPr id="24" name="Picture Placeholder 4">
            <a:extLst>
              <a:ext uri="{FF2B5EF4-FFF2-40B4-BE49-F238E27FC236}">
                <a16:creationId xmlns:a16="http://schemas.microsoft.com/office/drawing/2014/main" id="{8AA29795-B952-C24E-88F9-56A2608572E4}"/>
              </a:ext>
            </a:extLst>
          </p:cNvPr>
          <p:cNvSpPr>
            <a:spLocks noGrp="1"/>
          </p:cNvSpPr>
          <p:nvPr>
            <p:ph type="pic" sz="quarter" idx="28"/>
          </p:nvPr>
        </p:nvSpPr>
        <p:spPr>
          <a:xfrm>
            <a:off x="557332" y="4601263"/>
            <a:ext cx="930275" cy="981075"/>
          </a:xfrm>
          <a:prstGeom prst="rect">
            <a:avLst/>
          </a:prstGeom>
        </p:spPr>
        <p:txBody>
          <a:bodyPr/>
          <a:lstStyle>
            <a:lvl1pPr>
              <a:defRPr sz="1000">
                <a:solidFill>
                  <a:schemeClr val="bg1"/>
                </a:solidFill>
              </a:defRPr>
            </a:lvl1pPr>
          </a:lstStyle>
          <a:p>
            <a:r>
              <a:rPr lang="en-US"/>
              <a:t>Click icon to add picture</a:t>
            </a:r>
          </a:p>
        </p:txBody>
      </p:sp>
      <p:sp>
        <p:nvSpPr>
          <p:cNvPr id="25" name="Picture Placeholder 4">
            <a:extLst>
              <a:ext uri="{FF2B5EF4-FFF2-40B4-BE49-F238E27FC236}">
                <a16:creationId xmlns:a16="http://schemas.microsoft.com/office/drawing/2014/main" id="{9C50A76C-5570-404F-9539-CF44C9AE2C53}"/>
              </a:ext>
            </a:extLst>
          </p:cNvPr>
          <p:cNvSpPr>
            <a:spLocks noGrp="1"/>
          </p:cNvSpPr>
          <p:nvPr>
            <p:ph type="pic" sz="quarter" idx="29"/>
          </p:nvPr>
        </p:nvSpPr>
        <p:spPr>
          <a:xfrm>
            <a:off x="6439518" y="4601263"/>
            <a:ext cx="930275" cy="981075"/>
          </a:xfrm>
          <a:prstGeom prst="rect">
            <a:avLst/>
          </a:prstGeom>
        </p:spPr>
        <p:txBody>
          <a:bodyPr/>
          <a:lstStyle>
            <a:lvl1pPr>
              <a:defRPr sz="1000">
                <a:solidFill>
                  <a:schemeClr val="bg1"/>
                </a:solidFill>
              </a:defRPr>
            </a:lvl1pPr>
          </a:lstStyle>
          <a:p>
            <a:r>
              <a:rPr lang="en-US"/>
              <a:t>Click icon to add picture</a:t>
            </a:r>
          </a:p>
        </p:txBody>
      </p:sp>
    </p:spTree>
    <p:extLst>
      <p:ext uri="{BB962C8B-B14F-4D97-AF65-F5344CB8AC3E}">
        <p14:creationId xmlns:p14="http://schemas.microsoft.com/office/powerpoint/2010/main" val="394760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con Lineup">
    <p:spTree>
      <p:nvGrpSpPr>
        <p:cNvPr id="1" name=""/>
        <p:cNvGrpSpPr/>
        <p:nvPr/>
      </p:nvGrpSpPr>
      <p:grpSpPr>
        <a:xfrm>
          <a:off x="0" y="0"/>
          <a:ext cx="0" cy="0"/>
          <a:chOff x="0" y="0"/>
          <a:chExt cx="0" cy="0"/>
        </a:xfrm>
      </p:grpSpPr>
      <p:pic>
        <p:nvPicPr>
          <p:cNvPr id="2" name="Picture 1" descr="A black and white picture of a cat&#10;&#10;Description automatically generated">
            <a:extLst>
              <a:ext uri="{FF2B5EF4-FFF2-40B4-BE49-F238E27FC236}">
                <a16:creationId xmlns:a16="http://schemas.microsoft.com/office/drawing/2014/main" id="{60B15ED6-7F3E-C614-BFCC-F5AAA894EA5C}"/>
              </a:ext>
            </a:extLst>
          </p:cNvPr>
          <p:cNvPicPr>
            <a:picLocks noChangeAspect="1"/>
          </p:cNvPicPr>
          <p:nvPr/>
        </p:nvPicPr>
        <p:blipFill>
          <a:blip r:embed="rId2"/>
          <a:srcRect b="31622"/>
          <a:stretch/>
        </p:blipFill>
        <p:spPr>
          <a:xfrm>
            <a:off x="0" y="0"/>
            <a:ext cx="12192000" cy="1331259"/>
          </a:xfrm>
          <a:prstGeom prst="rect">
            <a:avLst/>
          </a:prstGeom>
        </p:spPr>
      </p:pic>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hasCustomPrompt="1"/>
          </p:nvPr>
        </p:nvSpPr>
        <p:spPr>
          <a:xfrm>
            <a:off x="1201873"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1211897" y="3844497"/>
            <a:ext cx="2139666" cy="2190910"/>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hasCustomPrompt="1"/>
          </p:nvPr>
        </p:nvSpPr>
        <p:spPr>
          <a:xfrm>
            <a:off x="3703882"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3703883" y="3844497"/>
            <a:ext cx="2139666" cy="2190910"/>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2" name="Title 1">
            <a:extLst>
              <a:ext uri="{FF2B5EF4-FFF2-40B4-BE49-F238E27FC236}">
                <a16:creationId xmlns:a16="http://schemas.microsoft.com/office/drawing/2014/main" id="{A874557A-EB31-4347-A404-9DA4DF5AED7E}"/>
              </a:ext>
            </a:extLst>
          </p:cNvPr>
          <p:cNvSpPr>
            <a:spLocks noGrp="1"/>
          </p:cNvSpPr>
          <p:nvPr>
            <p:ph type="title" hasCustomPrompt="1"/>
          </p:nvPr>
        </p:nvSpPr>
        <p:spPr>
          <a:xfrm>
            <a:off x="749300" y="296523"/>
            <a:ext cx="10693400" cy="830997"/>
          </a:xfrm>
          <a:prstGeom prst="rect">
            <a:avLst/>
          </a:prstGeom>
        </p:spPr>
        <p:txBody>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cxnSp>
        <p:nvCxnSpPr>
          <p:cNvPr id="21" name="Straight Connector 20">
            <a:extLst>
              <a:ext uri="{FF2B5EF4-FFF2-40B4-BE49-F238E27FC236}">
                <a16:creationId xmlns:a16="http://schemas.microsoft.com/office/drawing/2014/main" id="{58FC4C03-B200-CC45-A1F9-41EFE4EDC707}"/>
              </a:ext>
            </a:extLst>
          </p:cNvPr>
          <p:cNvCxnSpPr>
            <a:cxnSpLocks/>
          </p:cNvCxnSpPr>
          <p:nvPr/>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87C7F3F-3041-3E48-86CD-4D31DEB9B4D7}"/>
              </a:ext>
            </a:extLst>
          </p:cNvPr>
          <p:cNvSpPr/>
          <p:nvPr/>
        </p:nvSpPr>
        <p:spPr>
          <a:xfrm>
            <a:off x="1741204"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42" name="Oval 41">
            <a:extLst>
              <a:ext uri="{FF2B5EF4-FFF2-40B4-BE49-F238E27FC236}">
                <a16:creationId xmlns:a16="http://schemas.microsoft.com/office/drawing/2014/main" id="{B00F2155-35B3-1D41-90DF-4C8B9EB98363}"/>
              </a:ext>
            </a:extLst>
          </p:cNvPr>
          <p:cNvSpPr/>
          <p:nvPr/>
        </p:nvSpPr>
        <p:spPr>
          <a:xfrm>
            <a:off x="4212915"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58" name="Text Placeholder 22">
            <a:extLst>
              <a:ext uri="{FF2B5EF4-FFF2-40B4-BE49-F238E27FC236}">
                <a16:creationId xmlns:a16="http://schemas.microsoft.com/office/drawing/2014/main" id="{A07E678D-09C6-9D4E-B84A-AF1DC1A29B9D}"/>
              </a:ext>
            </a:extLst>
          </p:cNvPr>
          <p:cNvSpPr>
            <a:spLocks noGrp="1"/>
          </p:cNvSpPr>
          <p:nvPr>
            <p:ph type="body" sz="quarter" idx="14" hasCustomPrompt="1"/>
          </p:nvPr>
        </p:nvSpPr>
        <p:spPr>
          <a:xfrm>
            <a:off x="6224250"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59" name="Text Placeholder 22">
            <a:extLst>
              <a:ext uri="{FF2B5EF4-FFF2-40B4-BE49-F238E27FC236}">
                <a16:creationId xmlns:a16="http://schemas.microsoft.com/office/drawing/2014/main" id="{A2E9F6B6-3937-7542-A94E-F30F660C57C6}"/>
              </a:ext>
            </a:extLst>
          </p:cNvPr>
          <p:cNvSpPr>
            <a:spLocks noGrp="1"/>
          </p:cNvSpPr>
          <p:nvPr>
            <p:ph type="body" sz="quarter" idx="15"/>
          </p:nvPr>
        </p:nvSpPr>
        <p:spPr>
          <a:xfrm>
            <a:off x="6234274" y="3844497"/>
            <a:ext cx="2139666" cy="2190910"/>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0" name="Text Placeholder 22">
            <a:extLst>
              <a:ext uri="{FF2B5EF4-FFF2-40B4-BE49-F238E27FC236}">
                <a16:creationId xmlns:a16="http://schemas.microsoft.com/office/drawing/2014/main" id="{2C8F6115-B77E-A646-8418-D25CFAB1E823}"/>
              </a:ext>
            </a:extLst>
          </p:cNvPr>
          <p:cNvSpPr>
            <a:spLocks noGrp="1"/>
          </p:cNvSpPr>
          <p:nvPr>
            <p:ph type="body" sz="quarter" idx="16" hasCustomPrompt="1"/>
          </p:nvPr>
        </p:nvSpPr>
        <p:spPr>
          <a:xfrm>
            <a:off x="8726259"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61" name="Text Placeholder 22">
            <a:extLst>
              <a:ext uri="{FF2B5EF4-FFF2-40B4-BE49-F238E27FC236}">
                <a16:creationId xmlns:a16="http://schemas.microsoft.com/office/drawing/2014/main" id="{37CE66A7-5DA7-7248-8C66-7A942AE95196}"/>
              </a:ext>
            </a:extLst>
          </p:cNvPr>
          <p:cNvSpPr>
            <a:spLocks noGrp="1"/>
          </p:cNvSpPr>
          <p:nvPr>
            <p:ph type="body" sz="quarter" idx="17"/>
          </p:nvPr>
        </p:nvSpPr>
        <p:spPr>
          <a:xfrm>
            <a:off x="8726260" y="3844497"/>
            <a:ext cx="2139666" cy="2190910"/>
          </a:xfrm>
          <a:prstGeom prst="rect">
            <a:avLst/>
          </a:prstGeom>
        </p:spPr>
        <p:txBody>
          <a:bodyPr>
            <a:normAutofit/>
          </a:bodyPr>
          <a:lstStyle>
            <a:lvl1pPr marL="0" indent="0" algn="ctr">
              <a:buNone/>
              <a:defRPr lang="en-US" sz="16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cxnSp>
        <p:nvCxnSpPr>
          <p:cNvPr id="62" name="Straight Connector 61">
            <a:extLst>
              <a:ext uri="{FF2B5EF4-FFF2-40B4-BE49-F238E27FC236}">
                <a16:creationId xmlns:a16="http://schemas.microsoft.com/office/drawing/2014/main" id="{C36B8478-2437-D740-A442-1A79C00C9E4D}"/>
              </a:ext>
            </a:extLst>
          </p:cNvPr>
          <p:cNvCxnSpPr>
            <a:cxnSpLocks/>
          </p:cNvCxnSpPr>
          <p:nvPr/>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011A50D2-B4A1-6D40-85D2-D9501150AC65}"/>
              </a:ext>
            </a:extLst>
          </p:cNvPr>
          <p:cNvSpPr/>
          <p:nvPr/>
        </p:nvSpPr>
        <p:spPr>
          <a:xfrm>
            <a:off x="6763581" y="2080602"/>
            <a:ext cx="1068874" cy="10688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64" name="Oval 63">
            <a:extLst>
              <a:ext uri="{FF2B5EF4-FFF2-40B4-BE49-F238E27FC236}">
                <a16:creationId xmlns:a16="http://schemas.microsoft.com/office/drawing/2014/main" id="{B3060ACD-9C62-E440-9139-B57D1E956164}"/>
              </a:ext>
            </a:extLst>
          </p:cNvPr>
          <p:cNvSpPr/>
          <p:nvPr/>
        </p:nvSpPr>
        <p:spPr>
          <a:xfrm>
            <a:off x="9235292" y="2080602"/>
            <a:ext cx="1068874" cy="10688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65" name="Straight Connector 64">
            <a:extLst>
              <a:ext uri="{FF2B5EF4-FFF2-40B4-BE49-F238E27FC236}">
                <a16:creationId xmlns:a16="http://schemas.microsoft.com/office/drawing/2014/main" id="{6FB337AC-47B5-CA40-AA56-6D19E6DB67A4}"/>
              </a:ext>
            </a:extLst>
          </p:cNvPr>
          <p:cNvCxnSpPr>
            <a:cxnSpLocks/>
          </p:cNvCxnSpPr>
          <p:nvPr/>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3CC9B8-A5D3-1048-BC26-1D92A7C1EF72}"/>
              </a:ext>
            </a:extLst>
          </p:cNvPr>
          <p:cNvCxnSpPr>
            <a:cxnSpLocks/>
          </p:cNvCxnSpPr>
          <p:nvPr/>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8EE54A-8D4B-6143-A20F-46F133E62324}"/>
              </a:ext>
            </a:extLst>
          </p:cNvPr>
          <p:cNvCxnSpPr>
            <a:cxnSpLocks/>
          </p:cNvCxnSpPr>
          <p:nvPr/>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4A149B2-FFF7-C640-884F-E58F5B6A7DF9}"/>
              </a:ext>
            </a:extLst>
          </p:cNvPr>
          <p:cNvSpPr/>
          <p:nvPr/>
        </p:nvSpPr>
        <p:spPr>
          <a:xfrm>
            <a:off x="6763581"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25" name="Oval 24">
            <a:extLst>
              <a:ext uri="{FF2B5EF4-FFF2-40B4-BE49-F238E27FC236}">
                <a16:creationId xmlns:a16="http://schemas.microsoft.com/office/drawing/2014/main" id="{83AFE229-1530-6943-8988-ACF0E67FF5F9}"/>
              </a:ext>
            </a:extLst>
          </p:cNvPr>
          <p:cNvSpPr/>
          <p:nvPr/>
        </p:nvSpPr>
        <p:spPr>
          <a:xfrm>
            <a:off x="9235292"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29" name="Straight Connector 28">
            <a:extLst>
              <a:ext uri="{FF2B5EF4-FFF2-40B4-BE49-F238E27FC236}">
                <a16:creationId xmlns:a16="http://schemas.microsoft.com/office/drawing/2014/main" id="{4A9C118A-0E2E-624C-A472-3F7F2650618A}"/>
              </a:ext>
            </a:extLst>
          </p:cNvPr>
          <p:cNvCxnSpPr>
            <a:cxnSpLocks/>
          </p:cNvCxnSpPr>
          <p:nvPr/>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2AEED59-9335-AD2E-5709-15CE36E577A1}"/>
              </a:ext>
            </a:extLst>
          </p:cNvPr>
          <p:cNvCxnSpPr>
            <a:cxnSpLocks/>
          </p:cNvCxnSpPr>
          <p:nvPr userDrawn="1"/>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3CF7ABA-D200-52AD-6221-0293DE4043D6}"/>
              </a:ext>
            </a:extLst>
          </p:cNvPr>
          <p:cNvCxnSpPr>
            <a:cxnSpLocks/>
          </p:cNvCxnSpPr>
          <p:nvPr userDrawn="1"/>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B0CC20D-F6D7-85CA-EC3C-F9D53C12929E}"/>
              </a:ext>
            </a:extLst>
          </p:cNvPr>
          <p:cNvSpPr/>
          <p:nvPr userDrawn="1"/>
        </p:nvSpPr>
        <p:spPr>
          <a:xfrm>
            <a:off x="6763581"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6" name="Oval 5">
            <a:extLst>
              <a:ext uri="{FF2B5EF4-FFF2-40B4-BE49-F238E27FC236}">
                <a16:creationId xmlns:a16="http://schemas.microsoft.com/office/drawing/2014/main" id="{B99A3FC8-41D3-8E33-1F4F-A2FFCB149865}"/>
              </a:ext>
            </a:extLst>
          </p:cNvPr>
          <p:cNvSpPr/>
          <p:nvPr userDrawn="1"/>
        </p:nvSpPr>
        <p:spPr>
          <a:xfrm>
            <a:off x="9235292" y="2080602"/>
            <a:ext cx="1068874" cy="10688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7" name="Straight Connector 6">
            <a:extLst>
              <a:ext uri="{FF2B5EF4-FFF2-40B4-BE49-F238E27FC236}">
                <a16:creationId xmlns:a16="http://schemas.microsoft.com/office/drawing/2014/main" id="{5071DB92-F686-FB6F-5DB5-3BD2517FF9E9}"/>
              </a:ext>
            </a:extLst>
          </p:cNvPr>
          <p:cNvCxnSpPr>
            <a:cxnSpLocks/>
          </p:cNvCxnSpPr>
          <p:nvPr userDrawn="1"/>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612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pic>
        <p:nvPicPr>
          <p:cNvPr id="3" name="Picture 2" descr="A black and white picture of a cat&#10;&#10;Description automatically generated">
            <a:extLst>
              <a:ext uri="{FF2B5EF4-FFF2-40B4-BE49-F238E27FC236}">
                <a16:creationId xmlns:a16="http://schemas.microsoft.com/office/drawing/2014/main" id="{C0915647-F5A1-5BA7-7BEA-507A2B8F4827}"/>
              </a:ext>
            </a:extLst>
          </p:cNvPr>
          <p:cNvPicPr>
            <a:picLocks noChangeAspect="1"/>
          </p:cNvPicPr>
          <p:nvPr/>
        </p:nvPicPr>
        <p:blipFill>
          <a:blip r:embed="rId2"/>
          <a:srcRect b="31622"/>
          <a:stretch/>
        </p:blipFill>
        <p:spPr>
          <a:xfrm>
            <a:off x="0" y="0"/>
            <a:ext cx="12192000" cy="1331259"/>
          </a:xfrm>
          <a:prstGeom prst="rect">
            <a:avLst/>
          </a:prstGeom>
        </p:spPr>
      </p:pic>
      <p:sp>
        <p:nvSpPr>
          <p:cNvPr id="4" name="Title 1">
            <a:extLst>
              <a:ext uri="{FF2B5EF4-FFF2-40B4-BE49-F238E27FC236}">
                <a16:creationId xmlns:a16="http://schemas.microsoft.com/office/drawing/2014/main" id="{35423831-CA08-4648-8288-430AF8B86760}"/>
              </a:ext>
            </a:extLst>
          </p:cNvPr>
          <p:cNvSpPr>
            <a:spLocks noGrp="1"/>
          </p:cNvSpPr>
          <p:nvPr>
            <p:ph type="title" hasCustomPrompt="1"/>
          </p:nvPr>
        </p:nvSpPr>
        <p:spPr>
          <a:xfrm>
            <a:off x="749300" y="298889"/>
            <a:ext cx="10693400"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2" name="Rectangle 1">
            <a:extLst>
              <a:ext uri="{FF2B5EF4-FFF2-40B4-BE49-F238E27FC236}">
                <a16:creationId xmlns:a16="http://schemas.microsoft.com/office/drawing/2014/main" id="{9462FC88-B387-0E4F-B828-828D3B1128E1}"/>
              </a:ext>
            </a:extLst>
          </p:cNvPr>
          <p:cNvSpPr/>
          <p:nvPr/>
        </p:nvSpPr>
        <p:spPr>
          <a:xfrm>
            <a:off x="831188" y="1501253"/>
            <a:ext cx="5105590"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176F694-CAB9-8B47-A6B7-41529E4EE374}"/>
              </a:ext>
            </a:extLst>
          </p:cNvPr>
          <p:cNvSpPr/>
          <p:nvPr/>
        </p:nvSpPr>
        <p:spPr>
          <a:xfrm>
            <a:off x="6262997" y="1501253"/>
            <a:ext cx="5105590"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A3ABFE-35E3-404E-9B27-5155344A1914}"/>
              </a:ext>
            </a:extLst>
          </p:cNvPr>
          <p:cNvSpPr/>
          <p:nvPr/>
        </p:nvSpPr>
        <p:spPr>
          <a:xfrm>
            <a:off x="831188" y="3903259"/>
            <a:ext cx="5105590"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7A81DA-E54A-6C4F-AC18-B78B2875D9D3}"/>
              </a:ext>
            </a:extLst>
          </p:cNvPr>
          <p:cNvSpPr/>
          <p:nvPr/>
        </p:nvSpPr>
        <p:spPr>
          <a:xfrm>
            <a:off x="6262997" y="3903259"/>
            <a:ext cx="5105590"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9E3DC7D8-7526-3C4B-B5C1-CDAE384AA2CC}"/>
              </a:ext>
            </a:extLst>
          </p:cNvPr>
          <p:cNvSpPr>
            <a:spLocks noGrp="1"/>
          </p:cNvSpPr>
          <p:nvPr>
            <p:ph type="body" sz="quarter" idx="10" hasCustomPrompt="1"/>
          </p:nvPr>
        </p:nvSpPr>
        <p:spPr>
          <a:xfrm>
            <a:off x="1051635" y="1638966"/>
            <a:ext cx="459853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9" name="Text Placeholder 22">
            <a:extLst>
              <a:ext uri="{FF2B5EF4-FFF2-40B4-BE49-F238E27FC236}">
                <a16:creationId xmlns:a16="http://schemas.microsoft.com/office/drawing/2014/main" id="{D58205D0-A2B9-7847-A991-F6215E5EF505}"/>
              </a:ext>
            </a:extLst>
          </p:cNvPr>
          <p:cNvSpPr>
            <a:spLocks noGrp="1"/>
          </p:cNvSpPr>
          <p:nvPr>
            <p:ph type="body" sz="quarter" idx="11"/>
          </p:nvPr>
        </p:nvSpPr>
        <p:spPr>
          <a:xfrm>
            <a:off x="1061659" y="2054463"/>
            <a:ext cx="458851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0" name="Text Placeholder 22">
            <a:extLst>
              <a:ext uri="{FF2B5EF4-FFF2-40B4-BE49-F238E27FC236}">
                <a16:creationId xmlns:a16="http://schemas.microsoft.com/office/drawing/2014/main" id="{6E693D75-0762-8044-A25F-709BEF04AF41}"/>
              </a:ext>
            </a:extLst>
          </p:cNvPr>
          <p:cNvSpPr>
            <a:spLocks noGrp="1"/>
          </p:cNvSpPr>
          <p:nvPr>
            <p:ph type="body" sz="quarter" idx="12" hasCustomPrompt="1"/>
          </p:nvPr>
        </p:nvSpPr>
        <p:spPr>
          <a:xfrm>
            <a:off x="6442501" y="1638966"/>
            <a:ext cx="459853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1" name="Text Placeholder 22">
            <a:extLst>
              <a:ext uri="{FF2B5EF4-FFF2-40B4-BE49-F238E27FC236}">
                <a16:creationId xmlns:a16="http://schemas.microsoft.com/office/drawing/2014/main" id="{19DE2755-DABA-3541-AC46-5B21464C535C}"/>
              </a:ext>
            </a:extLst>
          </p:cNvPr>
          <p:cNvSpPr>
            <a:spLocks noGrp="1"/>
          </p:cNvSpPr>
          <p:nvPr>
            <p:ph type="body" sz="quarter" idx="13"/>
          </p:nvPr>
        </p:nvSpPr>
        <p:spPr>
          <a:xfrm>
            <a:off x="6452525" y="2054463"/>
            <a:ext cx="458851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2" name="Text Placeholder 22">
            <a:extLst>
              <a:ext uri="{FF2B5EF4-FFF2-40B4-BE49-F238E27FC236}">
                <a16:creationId xmlns:a16="http://schemas.microsoft.com/office/drawing/2014/main" id="{4E900355-E927-CE43-BD9C-9DB9C6BADB51}"/>
              </a:ext>
            </a:extLst>
          </p:cNvPr>
          <p:cNvSpPr>
            <a:spLocks noGrp="1"/>
          </p:cNvSpPr>
          <p:nvPr>
            <p:ph type="body" sz="quarter" idx="14" hasCustomPrompt="1"/>
          </p:nvPr>
        </p:nvSpPr>
        <p:spPr>
          <a:xfrm>
            <a:off x="1051635" y="4068268"/>
            <a:ext cx="458851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3" name="Text Placeholder 22">
            <a:extLst>
              <a:ext uri="{FF2B5EF4-FFF2-40B4-BE49-F238E27FC236}">
                <a16:creationId xmlns:a16="http://schemas.microsoft.com/office/drawing/2014/main" id="{06988FFB-F1F5-E74B-85B7-BA1112E8ADF8}"/>
              </a:ext>
            </a:extLst>
          </p:cNvPr>
          <p:cNvSpPr>
            <a:spLocks noGrp="1"/>
          </p:cNvSpPr>
          <p:nvPr>
            <p:ph type="body" sz="quarter" idx="15"/>
          </p:nvPr>
        </p:nvSpPr>
        <p:spPr>
          <a:xfrm>
            <a:off x="1061659" y="4483765"/>
            <a:ext cx="458851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4" name="Text Placeholder 22">
            <a:extLst>
              <a:ext uri="{FF2B5EF4-FFF2-40B4-BE49-F238E27FC236}">
                <a16:creationId xmlns:a16="http://schemas.microsoft.com/office/drawing/2014/main" id="{3C8C9231-A4D7-EA4D-85A2-90551A022795}"/>
              </a:ext>
            </a:extLst>
          </p:cNvPr>
          <p:cNvSpPr>
            <a:spLocks noGrp="1"/>
          </p:cNvSpPr>
          <p:nvPr>
            <p:ph type="body" sz="quarter" idx="16" hasCustomPrompt="1"/>
          </p:nvPr>
        </p:nvSpPr>
        <p:spPr>
          <a:xfrm>
            <a:off x="6442501" y="4068268"/>
            <a:ext cx="458851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5" name="Text Placeholder 22">
            <a:extLst>
              <a:ext uri="{FF2B5EF4-FFF2-40B4-BE49-F238E27FC236}">
                <a16:creationId xmlns:a16="http://schemas.microsoft.com/office/drawing/2014/main" id="{A624BAB9-11EE-D543-9E57-3EFE364E26BB}"/>
              </a:ext>
            </a:extLst>
          </p:cNvPr>
          <p:cNvSpPr>
            <a:spLocks noGrp="1"/>
          </p:cNvSpPr>
          <p:nvPr>
            <p:ph type="body" sz="quarter" idx="17"/>
          </p:nvPr>
        </p:nvSpPr>
        <p:spPr>
          <a:xfrm>
            <a:off x="6452525" y="4483765"/>
            <a:ext cx="458851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805268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2FC88-B387-0E4F-B828-828D3B1128E1}"/>
              </a:ext>
            </a:extLst>
          </p:cNvPr>
          <p:cNvSpPr/>
          <p:nvPr/>
        </p:nvSpPr>
        <p:spPr>
          <a:xfrm>
            <a:off x="817539" y="1501253"/>
            <a:ext cx="3467857"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A3ABFE-35E3-404E-9B27-5155344A1914}"/>
              </a:ext>
            </a:extLst>
          </p:cNvPr>
          <p:cNvSpPr/>
          <p:nvPr/>
        </p:nvSpPr>
        <p:spPr>
          <a:xfrm>
            <a:off x="817539" y="3903259"/>
            <a:ext cx="3467857"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9E3DC7D8-7526-3C4B-B5C1-CDAE384AA2CC}"/>
              </a:ext>
            </a:extLst>
          </p:cNvPr>
          <p:cNvSpPr>
            <a:spLocks noGrp="1"/>
          </p:cNvSpPr>
          <p:nvPr>
            <p:ph type="body" sz="quarter" idx="10" hasCustomPrompt="1"/>
          </p:nvPr>
        </p:nvSpPr>
        <p:spPr>
          <a:xfrm>
            <a:off x="1037985" y="1638966"/>
            <a:ext cx="3059967"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9" name="Text Placeholder 22">
            <a:extLst>
              <a:ext uri="{FF2B5EF4-FFF2-40B4-BE49-F238E27FC236}">
                <a16:creationId xmlns:a16="http://schemas.microsoft.com/office/drawing/2014/main" id="{D58205D0-A2B9-7847-A991-F6215E5EF505}"/>
              </a:ext>
            </a:extLst>
          </p:cNvPr>
          <p:cNvSpPr>
            <a:spLocks noGrp="1"/>
          </p:cNvSpPr>
          <p:nvPr>
            <p:ph type="body" sz="quarter" idx="11"/>
          </p:nvPr>
        </p:nvSpPr>
        <p:spPr>
          <a:xfrm>
            <a:off x="1048009" y="2054463"/>
            <a:ext cx="3059967"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2" name="Text Placeholder 22">
            <a:extLst>
              <a:ext uri="{FF2B5EF4-FFF2-40B4-BE49-F238E27FC236}">
                <a16:creationId xmlns:a16="http://schemas.microsoft.com/office/drawing/2014/main" id="{4E900355-E927-CE43-BD9C-9DB9C6BADB51}"/>
              </a:ext>
            </a:extLst>
          </p:cNvPr>
          <p:cNvSpPr>
            <a:spLocks noGrp="1"/>
          </p:cNvSpPr>
          <p:nvPr>
            <p:ph type="body" sz="quarter" idx="14" hasCustomPrompt="1"/>
          </p:nvPr>
        </p:nvSpPr>
        <p:spPr>
          <a:xfrm>
            <a:off x="1037985" y="4068268"/>
            <a:ext cx="3059967"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3" name="Text Placeholder 22">
            <a:extLst>
              <a:ext uri="{FF2B5EF4-FFF2-40B4-BE49-F238E27FC236}">
                <a16:creationId xmlns:a16="http://schemas.microsoft.com/office/drawing/2014/main" id="{06988FFB-F1F5-E74B-85B7-BA1112E8ADF8}"/>
              </a:ext>
            </a:extLst>
          </p:cNvPr>
          <p:cNvSpPr>
            <a:spLocks noGrp="1"/>
          </p:cNvSpPr>
          <p:nvPr>
            <p:ph type="body" sz="quarter" idx="15"/>
          </p:nvPr>
        </p:nvSpPr>
        <p:spPr>
          <a:xfrm>
            <a:off x="1048009" y="4483765"/>
            <a:ext cx="3059967"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6" name="Rectangle 15">
            <a:extLst>
              <a:ext uri="{FF2B5EF4-FFF2-40B4-BE49-F238E27FC236}">
                <a16:creationId xmlns:a16="http://schemas.microsoft.com/office/drawing/2014/main" id="{0BE500D9-AC73-9B40-913C-729367BEE428}"/>
              </a:ext>
            </a:extLst>
          </p:cNvPr>
          <p:cNvSpPr/>
          <p:nvPr/>
        </p:nvSpPr>
        <p:spPr>
          <a:xfrm>
            <a:off x="4437905" y="1501253"/>
            <a:ext cx="3467857"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BF0EE2-AD17-B240-A2AE-E943CBEB92C8}"/>
              </a:ext>
            </a:extLst>
          </p:cNvPr>
          <p:cNvSpPr/>
          <p:nvPr/>
        </p:nvSpPr>
        <p:spPr>
          <a:xfrm>
            <a:off x="4437905" y="3903259"/>
            <a:ext cx="3467857"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7F9F32A4-FEE6-4F4D-A094-A2FE378BC5C6}"/>
              </a:ext>
            </a:extLst>
          </p:cNvPr>
          <p:cNvSpPr>
            <a:spLocks noGrp="1"/>
          </p:cNvSpPr>
          <p:nvPr>
            <p:ph type="body" sz="quarter" idx="16" hasCustomPrompt="1"/>
          </p:nvPr>
        </p:nvSpPr>
        <p:spPr>
          <a:xfrm>
            <a:off x="4658351" y="1638966"/>
            <a:ext cx="3059882"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9" name="Text Placeholder 22">
            <a:extLst>
              <a:ext uri="{FF2B5EF4-FFF2-40B4-BE49-F238E27FC236}">
                <a16:creationId xmlns:a16="http://schemas.microsoft.com/office/drawing/2014/main" id="{06345A06-8363-3441-84AF-27C99D143028}"/>
              </a:ext>
            </a:extLst>
          </p:cNvPr>
          <p:cNvSpPr>
            <a:spLocks noGrp="1"/>
          </p:cNvSpPr>
          <p:nvPr>
            <p:ph type="body" sz="quarter" idx="17"/>
          </p:nvPr>
        </p:nvSpPr>
        <p:spPr>
          <a:xfrm>
            <a:off x="4668375" y="2054463"/>
            <a:ext cx="3059882"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0" name="Text Placeholder 22">
            <a:extLst>
              <a:ext uri="{FF2B5EF4-FFF2-40B4-BE49-F238E27FC236}">
                <a16:creationId xmlns:a16="http://schemas.microsoft.com/office/drawing/2014/main" id="{0B4257AC-8C65-154C-BDDD-F2BF026C9C1D}"/>
              </a:ext>
            </a:extLst>
          </p:cNvPr>
          <p:cNvSpPr>
            <a:spLocks noGrp="1"/>
          </p:cNvSpPr>
          <p:nvPr>
            <p:ph type="body" sz="quarter" idx="18" hasCustomPrompt="1"/>
          </p:nvPr>
        </p:nvSpPr>
        <p:spPr>
          <a:xfrm>
            <a:off x="4658351" y="4068268"/>
            <a:ext cx="3069906"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1" name="Text Placeholder 22">
            <a:extLst>
              <a:ext uri="{FF2B5EF4-FFF2-40B4-BE49-F238E27FC236}">
                <a16:creationId xmlns:a16="http://schemas.microsoft.com/office/drawing/2014/main" id="{98345DBB-7A05-A143-8C8C-9E1087953B72}"/>
              </a:ext>
            </a:extLst>
          </p:cNvPr>
          <p:cNvSpPr>
            <a:spLocks noGrp="1"/>
          </p:cNvSpPr>
          <p:nvPr>
            <p:ph type="body" sz="quarter" idx="19"/>
          </p:nvPr>
        </p:nvSpPr>
        <p:spPr>
          <a:xfrm>
            <a:off x="4668375" y="4483765"/>
            <a:ext cx="3069906"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2" name="Rectangle 21">
            <a:extLst>
              <a:ext uri="{FF2B5EF4-FFF2-40B4-BE49-F238E27FC236}">
                <a16:creationId xmlns:a16="http://schemas.microsoft.com/office/drawing/2014/main" id="{7AEA97B3-0620-8C4C-A2B4-77899BB00238}"/>
              </a:ext>
            </a:extLst>
          </p:cNvPr>
          <p:cNvSpPr/>
          <p:nvPr/>
        </p:nvSpPr>
        <p:spPr>
          <a:xfrm>
            <a:off x="8044623" y="1501253"/>
            <a:ext cx="3467857" cy="2115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F6FEA6B-DA7F-404D-9707-1A1683EEE269}"/>
              </a:ext>
            </a:extLst>
          </p:cNvPr>
          <p:cNvSpPr/>
          <p:nvPr/>
        </p:nvSpPr>
        <p:spPr>
          <a:xfrm>
            <a:off x="8044623" y="3903259"/>
            <a:ext cx="3467857" cy="2115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2">
            <a:extLst>
              <a:ext uri="{FF2B5EF4-FFF2-40B4-BE49-F238E27FC236}">
                <a16:creationId xmlns:a16="http://schemas.microsoft.com/office/drawing/2014/main" id="{BA413499-AE93-234C-AFA5-221602AB71ED}"/>
              </a:ext>
            </a:extLst>
          </p:cNvPr>
          <p:cNvSpPr>
            <a:spLocks noGrp="1"/>
          </p:cNvSpPr>
          <p:nvPr>
            <p:ph type="body" sz="quarter" idx="20" hasCustomPrompt="1"/>
          </p:nvPr>
        </p:nvSpPr>
        <p:spPr>
          <a:xfrm>
            <a:off x="8265069" y="1638966"/>
            <a:ext cx="308934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5" name="Text Placeholder 22">
            <a:extLst>
              <a:ext uri="{FF2B5EF4-FFF2-40B4-BE49-F238E27FC236}">
                <a16:creationId xmlns:a16="http://schemas.microsoft.com/office/drawing/2014/main" id="{0814EC71-EB3B-2341-9DCF-BF0A569D59AF}"/>
              </a:ext>
            </a:extLst>
          </p:cNvPr>
          <p:cNvSpPr>
            <a:spLocks noGrp="1"/>
          </p:cNvSpPr>
          <p:nvPr>
            <p:ph type="body" sz="quarter" idx="21"/>
          </p:nvPr>
        </p:nvSpPr>
        <p:spPr>
          <a:xfrm>
            <a:off x="8275093" y="2054463"/>
            <a:ext cx="3089344"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6" name="Text Placeholder 22">
            <a:extLst>
              <a:ext uri="{FF2B5EF4-FFF2-40B4-BE49-F238E27FC236}">
                <a16:creationId xmlns:a16="http://schemas.microsoft.com/office/drawing/2014/main" id="{39DB88A3-B599-DE49-B85C-40793BC74441}"/>
              </a:ext>
            </a:extLst>
          </p:cNvPr>
          <p:cNvSpPr>
            <a:spLocks noGrp="1"/>
          </p:cNvSpPr>
          <p:nvPr>
            <p:ph type="body" sz="quarter" idx="22" hasCustomPrompt="1"/>
          </p:nvPr>
        </p:nvSpPr>
        <p:spPr>
          <a:xfrm>
            <a:off x="8265069" y="4068268"/>
            <a:ext cx="309936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7" name="Text Placeholder 22">
            <a:extLst>
              <a:ext uri="{FF2B5EF4-FFF2-40B4-BE49-F238E27FC236}">
                <a16:creationId xmlns:a16="http://schemas.microsoft.com/office/drawing/2014/main" id="{13217E36-B957-4A43-A7A5-D1BA885853E6}"/>
              </a:ext>
            </a:extLst>
          </p:cNvPr>
          <p:cNvSpPr>
            <a:spLocks noGrp="1"/>
          </p:cNvSpPr>
          <p:nvPr>
            <p:ph type="body" sz="quarter" idx="23"/>
          </p:nvPr>
        </p:nvSpPr>
        <p:spPr>
          <a:xfrm>
            <a:off x="8275093" y="4483765"/>
            <a:ext cx="3099368" cy="1375813"/>
          </a:xfrm>
          <a:prstGeom prst="rect">
            <a:avLst/>
          </a:prstGeom>
        </p:spPr>
        <p:txBody>
          <a:bodyPr>
            <a:normAutofit/>
          </a:bodyPr>
          <a:lstStyle>
            <a:lvl1pPr marL="0" indent="0" algn="l">
              <a:buNone/>
              <a:defRPr lang="en-US" sz="1600" kern="1200" dirty="0" smtClean="0">
                <a:solidFill>
                  <a:schemeClr val="bg1"/>
                </a:solidFill>
                <a:latin typeface="+mn-lt"/>
                <a:ea typeface="+mn-ea"/>
                <a:cs typeface="+mn-cs"/>
              </a:defRPr>
            </a:lvl1pPr>
          </a:lstStyle>
          <a:p>
            <a:pPr lvl="0"/>
            <a:r>
              <a:rPr lang="en-US"/>
              <a:t>Click to edit Master text styles</a:t>
            </a:r>
          </a:p>
        </p:txBody>
      </p:sp>
      <p:pic>
        <p:nvPicPr>
          <p:cNvPr id="3" name="Picture 2" descr="A black and white picture of a cat&#10;&#10;Description automatically generated">
            <a:extLst>
              <a:ext uri="{FF2B5EF4-FFF2-40B4-BE49-F238E27FC236}">
                <a16:creationId xmlns:a16="http://schemas.microsoft.com/office/drawing/2014/main" id="{50131B8C-A257-2AC1-F418-6A4B170A2DD4}"/>
              </a:ext>
            </a:extLst>
          </p:cNvPr>
          <p:cNvPicPr>
            <a:picLocks noChangeAspect="1"/>
          </p:cNvPicPr>
          <p:nvPr/>
        </p:nvPicPr>
        <p:blipFill>
          <a:blip r:embed="rId2"/>
          <a:srcRect b="31622"/>
          <a:stretch/>
        </p:blipFill>
        <p:spPr>
          <a:xfrm>
            <a:off x="0" y="0"/>
            <a:ext cx="12192000" cy="1331259"/>
          </a:xfrm>
          <a:prstGeom prst="rect">
            <a:avLst/>
          </a:prstGeom>
        </p:spPr>
      </p:pic>
      <p:sp>
        <p:nvSpPr>
          <p:cNvPr id="5" name="Title 1">
            <a:extLst>
              <a:ext uri="{FF2B5EF4-FFF2-40B4-BE49-F238E27FC236}">
                <a16:creationId xmlns:a16="http://schemas.microsoft.com/office/drawing/2014/main" id="{5783B479-808C-FBBF-4BCD-C594C2577D11}"/>
              </a:ext>
            </a:extLst>
          </p:cNvPr>
          <p:cNvSpPr>
            <a:spLocks noGrp="1"/>
          </p:cNvSpPr>
          <p:nvPr>
            <p:ph type="title" hasCustomPrompt="1"/>
          </p:nvPr>
        </p:nvSpPr>
        <p:spPr>
          <a:xfrm>
            <a:off x="749300" y="298889"/>
            <a:ext cx="10693400" cy="830997"/>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947765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2" name="Picture 1" descr="A white spot on a black surface&#10;&#10;Description automatically generated">
            <a:extLst>
              <a:ext uri="{FF2B5EF4-FFF2-40B4-BE49-F238E27FC236}">
                <a16:creationId xmlns:a16="http://schemas.microsoft.com/office/drawing/2014/main" id="{2447C76B-370A-C557-8851-374D52C5D182}"/>
              </a:ext>
            </a:extLst>
          </p:cNvPr>
          <p:cNvPicPr>
            <a:picLocks noChangeAspect="1"/>
          </p:cNvPicPr>
          <p:nvPr/>
        </p:nvPicPr>
        <p:blipFill>
          <a:blip r:embed="rId2"/>
          <a:srcRect l="5354" t="12258" r="6798" b="18710"/>
          <a:stretch/>
        </p:blipFill>
        <p:spPr>
          <a:xfrm>
            <a:off x="693174" y="840657"/>
            <a:ext cx="5088194" cy="4734233"/>
          </a:xfrm>
          <a:prstGeom prst="rect">
            <a:avLst/>
          </a:prstGeom>
        </p:spPr>
      </p:pic>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40896" y="51293"/>
            <a:ext cx="1836615" cy="916559"/>
          </a:xfrm>
          <a:prstGeom prst="rect">
            <a:avLst/>
          </a:prstGeom>
        </p:spPr>
        <p:txBody>
          <a:bodyPr/>
          <a:lstStyle>
            <a:lvl1pPr>
              <a:buNone/>
              <a:defRPr lang="en-US" sz="10000" b="1" kern="1200" dirty="0" smtClean="0">
                <a:solidFill>
                  <a:schemeClr val="accent4"/>
                </a:solidFill>
                <a:latin typeface="+mj-lt"/>
                <a:ea typeface="+mn-ea"/>
                <a:cs typeface="Biome Light" panose="020B0303030204020804" pitchFamily="34" charset="0"/>
              </a:defRPr>
            </a:lvl1pPr>
            <a:lvl2pPr>
              <a:buNone/>
              <a:defRPr/>
            </a:lvl2pPr>
          </a:lstStyle>
          <a:p>
            <a:pPr lvl="0"/>
            <a:r>
              <a:rPr lang="en-US"/>
              <a:t>“</a:t>
            </a:r>
          </a:p>
        </p:txBody>
      </p:sp>
      <p:pic>
        <p:nvPicPr>
          <p:cNvPr id="3" name="Picture 2" descr="A blue hexagon on a black background&#10;&#10;Description automatically generated">
            <a:extLst>
              <a:ext uri="{FF2B5EF4-FFF2-40B4-BE49-F238E27FC236}">
                <a16:creationId xmlns:a16="http://schemas.microsoft.com/office/drawing/2014/main" id="{BB0FA2DE-6B8B-B6E7-5496-F8C4CD6028E2}"/>
              </a:ext>
            </a:extLst>
          </p:cNvPr>
          <p:cNvPicPr>
            <a:picLocks noChangeAspect="1"/>
          </p:cNvPicPr>
          <p:nvPr/>
        </p:nvPicPr>
        <p:blipFill>
          <a:blip r:embed="rId3"/>
          <a:stretch>
            <a:fillRect/>
          </a:stretch>
        </p:blipFill>
        <p:spPr>
          <a:xfrm rot="12600000">
            <a:off x="6100997" y="674557"/>
            <a:ext cx="4283145" cy="4186895"/>
          </a:xfrm>
          <a:prstGeom prst="rect">
            <a:avLst/>
          </a:prstGeom>
        </p:spPr>
      </p:pic>
      <p:sp>
        <p:nvSpPr>
          <p:cNvPr id="13" name="Title 1">
            <a:extLst>
              <a:ext uri="{FF2B5EF4-FFF2-40B4-BE49-F238E27FC236}">
                <a16:creationId xmlns:a16="http://schemas.microsoft.com/office/drawing/2014/main" id="{91D9F6BE-FB0B-42EE-8F02-95F5CC039B06}"/>
              </a:ext>
            </a:extLst>
          </p:cNvPr>
          <p:cNvSpPr>
            <a:spLocks noGrp="1"/>
          </p:cNvSpPr>
          <p:nvPr>
            <p:ph type="title" hasCustomPrompt="1"/>
          </p:nvPr>
        </p:nvSpPr>
        <p:spPr>
          <a:xfrm>
            <a:off x="958645" y="1135625"/>
            <a:ext cx="4542504" cy="4822723"/>
          </a:xfrm>
          <a:prstGeom prst="rect">
            <a:avLst/>
          </a:prstGeom>
        </p:spPr>
        <p:txBody>
          <a:bodyPr>
            <a:normAutofit/>
          </a:bodyPr>
          <a:lstStyle>
            <a:lvl1pPr>
              <a:defRPr sz="3500" b="1" spc="6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4" name="Picture Placeholder 22">
            <a:extLst>
              <a:ext uri="{FF2B5EF4-FFF2-40B4-BE49-F238E27FC236}">
                <a16:creationId xmlns:a16="http://schemas.microsoft.com/office/drawing/2014/main" id="{DC60EB87-1D8D-434E-B9FC-A5C6089FFBBC}"/>
              </a:ext>
            </a:extLst>
          </p:cNvPr>
          <p:cNvSpPr>
            <a:spLocks noGrp="1"/>
          </p:cNvSpPr>
          <p:nvPr>
            <p:ph type="pic" sz="quarter" idx="10"/>
          </p:nvPr>
        </p:nvSpPr>
        <p:spPr>
          <a:xfrm>
            <a:off x="6086301" y="213932"/>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solidFill>
                  <a:schemeClr val="bg1"/>
                </a:solidFill>
              </a:defRPr>
            </a:lvl1pPr>
          </a:lstStyle>
          <a:p>
            <a:r>
              <a:rPr lang="en-US"/>
              <a:t>Click icon to add picture</a:t>
            </a:r>
          </a:p>
        </p:txBody>
      </p:sp>
      <p:sp>
        <p:nvSpPr>
          <p:cNvPr id="20" name="Text Placeholder 27">
            <a:extLst>
              <a:ext uri="{FF2B5EF4-FFF2-40B4-BE49-F238E27FC236}">
                <a16:creationId xmlns:a16="http://schemas.microsoft.com/office/drawing/2014/main" id="{6CBC7347-A45D-E549-87A3-5D2545707AE6}"/>
              </a:ext>
            </a:extLst>
          </p:cNvPr>
          <p:cNvSpPr>
            <a:spLocks noGrp="1"/>
          </p:cNvSpPr>
          <p:nvPr>
            <p:ph type="body" sz="quarter" idx="15" hasCustomPrompt="1"/>
          </p:nvPr>
        </p:nvSpPr>
        <p:spPr>
          <a:xfrm flipH="1">
            <a:off x="5873900" y="5481197"/>
            <a:ext cx="1836615" cy="916559"/>
          </a:xfrm>
          <a:prstGeom prst="rect">
            <a:avLst/>
          </a:prstGeom>
        </p:spPr>
        <p:txBody>
          <a:bodyPr/>
          <a:lstStyle>
            <a:lvl1pPr>
              <a:buNone/>
              <a:defRPr lang="en-US" sz="10000" b="1" kern="1200" dirty="0" smtClean="0">
                <a:solidFill>
                  <a:schemeClr val="accent4"/>
                </a:solidFill>
                <a:latin typeface="+mj-lt"/>
                <a:ea typeface="+mn-ea"/>
                <a:cs typeface="Biome Light" panose="020B0303030204020804" pitchFamily="34" charset="0"/>
              </a:defRPr>
            </a:lvl1pPr>
            <a:lvl2pPr>
              <a:buNone/>
              <a:defRPr/>
            </a:lvl2pPr>
          </a:lstStyle>
          <a:p>
            <a:pPr lvl="0"/>
            <a:r>
              <a:rPr lang="en-US"/>
              <a:t>”</a:t>
            </a:r>
          </a:p>
        </p:txBody>
      </p:sp>
    </p:spTree>
    <p:extLst>
      <p:ext uri="{BB962C8B-B14F-4D97-AF65-F5344CB8AC3E}">
        <p14:creationId xmlns:p14="http://schemas.microsoft.com/office/powerpoint/2010/main" val="906370121"/>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inker">
    <p:spTree>
      <p:nvGrpSpPr>
        <p:cNvPr id="1" name=""/>
        <p:cNvGrpSpPr/>
        <p:nvPr/>
      </p:nvGrpSpPr>
      <p:grpSpPr>
        <a:xfrm>
          <a:off x="0" y="0"/>
          <a:ext cx="0" cy="0"/>
          <a:chOff x="0" y="0"/>
          <a:chExt cx="0" cy="0"/>
        </a:xfrm>
      </p:grpSpPr>
      <p:pic>
        <p:nvPicPr>
          <p:cNvPr id="4" name="Picture 3" descr="A white spot on a black surface&#10;&#10;Description automatically generated">
            <a:extLst>
              <a:ext uri="{FF2B5EF4-FFF2-40B4-BE49-F238E27FC236}">
                <a16:creationId xmlns:a16="http://schemas.microsoft.com/office/drawing/2014/main" id="{91C8661D-DFB6-FFB8-2F42-DAD3CA0AD822}"/>
              </a:ext>
            </a:extLst>
          </p:cNvPr>
          <p:cNvPicPr>
            <a:picLocks noChangeAspect="1"/>
          </p:cNvPicPr>
          <p:nvPr/>
        </p:nvPicPr>
        <p:blipFill>
          <a:blip r:embed="rId2"/>
          <a:srcRect l="8" t="19786" r="-77" b="17204"/>
          <a:stretch/>
        </p:blipFill>
        <p:spPr>
          <a:xfrm>
            <a:off x="383458" y="1356851"/>
            <a:ext cx="5796116" cy="4321277"/>
          </a:xfrm>
          <a:prstGeom prst="rect">
            <a:avLst/>
          </a:prstGeom>
        </p:spPr>
      </p:pic>
      <p:sp>
        <p:nvSpPr>
          <p:cNvPr id="8" name="Title 1">
            <a:extLst>
              <a:ext uri="{FF2B5EF4-FFF2-40B4-BE49-F238E27FC236}">
                <a16:creationId xmlns:a16="http://schemas.microsoft.com/office/drawing/2014/main" id="{369F3619-290D-3F46-81C3-881C4A14EFA3}"/>
              </a:ext>
            </a:extLst>
          </p:cNvPr>
          <p:cNvSpPr>
            <a:spLocks noGrp="1"/>
          </p:cNvSpPr>
          <p:nvPr>
            <p:ph type="title" hasCustomPrompt="1"/>
          </p:nvPr>
        </p:nvSpPr>
        <p:spPr>
          <a:xfrm>
            <a:off x="587068" y="2676201"/>
            <a:ext cx="5846053" cy="1984289"/>
          </a:xfrm>
          <a:prstGeom prst="rect">
            <a:avLst/>
          </a:prstGeom>
        </p:spPr>
        <p:txBody>
          <a:bodyPr>
            <a:normAutofit/>
          </a:bodyPr>
          <a:lstStyle>
            <a:lvl1pPr algn="l">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a:t>
            </a:r>
            <a:br>
              <a:rPr lang="en-US"/>
            </a:br>
            <a:r>
              <a:rPr lang="en-US"/>
              <a:t>Here</a:t>
            </a:r>
          </a:p>
        </p:txBody>
      </p:sp>
      <p:pic>
        <p:nvPicPr>
          <p:cNvPr id="6" name="Picture 5" descr="A black background with a blue hexagon&#10;&#10;Description automatically generated">
            <a:extLst>
              <a:ext uri="{FF2B5EF4-FFF2-40B4-BE49-F238E27FC236}">
                <a16:creationId xmlns:a16="http://schemas.microsoft.com/office/drawing/2014/main" id="{46C74091-2800-A96A-0339-0B97D246B244}"/>
              </a:ext>
            </a:extLst>
          </p:cNvPr>
          <p:cNvPicPr>
            <a:picLocks noChangeAspect="1"/>
          </p:cNvPicPr>
          <p:nvPr/>
        </p:nvPicPr>
        <p:blipFill>
          <a:blip r:embed="rId3">
            <a:alphaModFix amt="30000"/>
          </a:blip>
          <a:stretch>
            <a:fillRect/>
          </a:stretch>
        </p:blipFill>
        <p:spPr>
          <a:xfrm rot="10800000">
            <a:off x="6652329" y="3464501"/>
            <a:ext cx="4497451" cy="2554552"/>
          </a:xfrm>
          <a:prstGeom prst="rect">
            <a:avLst/>
          </a:prstGeom>
        </p:spPr>
      </p:pic>
      <p:pic>
        <p:nvPicPr>
          <p:cNvPr id="9" name="Picture 8" descr="A blue hexagon on a black background&#10;&#10;Description automatically generated">
            <a:extLst>
              <a:ext uri="{FF2B5EF4-FFF2-40B4-BE49-F238E27FC236}">
                <a16:creationId xmlns:a16="http://schemas.microsoft.com/office/drawing/2014/main" id="{BBABA43E-A3AD-65E9-89C7-3CF669AA1ADC}"/>
              </a:ext>
            </a:extLst>
          </p:cNvPr>
          <p:cNvPicPr>
            <a:picLocks noChangeAspect="1"/>
          </p:cNvPicPr>
          <p:nvPr/>
        </p:nvPicPr>
        <p:blipFill>
          <a:blip r:embed="rId4"/>
          <a:stretch>
            <a:fillRect/>
          </a:stretch>
        </p:blipFill>
        <p:spPr>
          <a:xfrm>
            <a:off x="8169728" y="1542651"/>
            <a:ext cx="3655786" cy="3573634"/>
          </a:xfrm>
          <a:prstGeom prst="rect">
            <a:avLst/>
          </a:prstGeom>
        </p:spPr>
      </p:pic>
      <p:sp>
        <p:nvSpPr>
          <p:cNvPr id="10" name="Picture Placeholder 9">
            <a:extLst>
              <a:ext uri="{FF2B5EF4-FFF2-40B4-BE49-F238E27FC236}">
                <a16:creationId xmlns:a16="http://schemas.microsoft.com/office/drawing/2014/main" id="{CABAAA86-784F-6916-CEA9-41B09A261C2E}"/>
              </a:ext>
            </a:extLst>
          </p:cNvPr>
          <p:cNvSpPr>
            <a:spLocks noGrp="1"/>
          </p:cNvSpPr>
          <p:nvPr>
            <p:ph type="pic" sz="quarter" idx="21"/>
          </p:nvPr>
        </p:nvSpPr>
        <p:spPr>
          <a:xfrm>
            <a:off x="6594067" y="1302273"/>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673489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ink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FA3089-A0A9-FF4C-BEAE-E4FA9F3DCDCB}"/>
              </a:ext>
            </a:extLst>
          </p:cNvPr>
          <p:cNvPicPr>
            <a:picLocks noChangeAspect="1"/>
          </p:cNvPicPr>
          <p:nvPr userDrawn="1"/>
        </p:nvPicPr>
        <p:blipFill>
          <a:blip r:embed="rId2"/>
          <a:stretch>
            <a:fillRect/>
          </a:stretch>
        </p:blipFill>
        <p:spPr>
          <a:xfrm>
            <a:off x="3597965" y="-184183"/>
            <a:ext cx="8594035" cy="6696186"/>
          </a:xfrm>
          <a:prstGeom prst="rect">
            <a:avLst/>
          </a:prstGeom>
        </p:spPr>
      </p:pic>
      <p:sp>
        <p:nvSpPr>
          <p:cNvPr id="8" name="Title 1">
            <a:extLst>
              <a:ext uri="{FF2B5EF4-FFF2-40B4-BE49-F238E27FC236}">
                <a16:creationId xmlns:a16="http://schemas.microsoft.com/office/drawing/2014/main" id="{369F3619-290D-3F46-81C3-881C4A14EFA3}"/>
              </a:ext>
            </a:extLst>
          </p:cNvPr>
          <p:cNvSpPr>
            <a:spLocks noGrp="1"/>
          </p:cNvSpPr>
          <p:nvPr>
            <p:ph type="title" hasCustomPrompt="1"/>
          </p:nvPr>
        </p:nvSpPr>
        <p:spPr>
          <a:xfrm>
            <a:off x="749300" y="1983027"/>
            <a:ext cx="5846053" cy="3279637"/>
          </a:xfrm>
          <a:prstGeom prst="rect">
            <a:avLst/>
          </a:prstGeom>
        </p:spPr>
        <p:txBody>
          <a:bodyPr>
            <a:normAutofit/>
          </a:bodyPr>
          <a:lstStyle>
            <a:lvl1pPr algn="l">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250351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hat We D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AD7745-67E1-BF49-AEBC-8BE78C711064}"/>
              </a:ext>
            </a:extLst>
          </p:cNvPr>
          <p:cNvSpPr>
            <a:spLocks noGrp="1"/>
          </p:cNvSpPr>
          <p:nvPr>
            <p:ph type="title" hasCustomPrompt="1"/>
          </p:nvPr>
        </p:nvSpPr>
        <p:spPr>
          <a:xfrm>
            <a:off x="2996119" y="341387"/>
            <a:ext cx="8832715" cy="830997"/>
          </a:xfrm>
          <a:prstGeom prst="rect">
            <a:avLst/>
          </a:prstGeom>
        </p:spPr>
        <p:txBody>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7" name="Oval 6">
            <a:extLst>
              <a:ext uri="{FF2B5EF4-FFF2-40B4-BE49-F238E27FC236}">
                <a16:creationId xmlns:a16="http://schemas.microsoft.com/office/drawing/2014/main" id="{DFADD4C7-3578-2246-88CB-A27E8543AD43}"/>
              </a:ext>
            </a:extLst>
          </p:cNvPr>
          <p:cNvSpPr/>
          <p:nvPr/>
        </p:nvSpPr>
        <p:spPr>
          <a:xfrm>
            <a:off x="5191973" y="1828800"/>
            <a:ext cx="612844" cy="612843"/>
          </a:xfrm>
          <a:prstGeom prst="ellipse">
            <a:avLst/>
          </a:prstGeom>
          <a:solidFill>
            <a:schemeClr val="bg1">
              <a:alpha val="4777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10" name="Oval 9">
            <a:extLst>
              <a:ext uri="{FF2B5EF4-FFF2-40B4-BE49-F238E27FC236}">
                <a16:creationId xmlns:a16="http://schemas.microsoft.com/office/drawing/2014/main" id="{FC633EB9-604A-D944-808E-B5FAFFEE3161}"/>
              </a:ext>
            </a:extLst>
          </p:cNvPr>
          <p:cNvSpPr/>
          <p:nvPr/>
        </p:nvSpPr>
        <p:spPr>
          <a:xfrm>
            <a:off x="5191973" y="3278221"/>
            <a:ext cx="612844" cy="612843"/>
          </a:xfrm>
          <a:prstGeom prst="ellipse">
            <a:avLst/>
          </a:prstGeom>
          <a:solidFill>
            <a:schemeClr val="bg1">
              <a:alpha val="4777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11" name="Text Placeholder 22">
            <a:extLst>
              <a:ext uri="{FF2B5EF4-FFF2-40B4-BE49-F238E27FC236}">
                <a16:creationId xmlns:a16="http://schemas.microsoft.com/office/drawing/2014/main" id="{2E6D496D-D777-BF49-92F9-A1FBCB2A80E8}"/>
              </a:ext>
            </a:extLst>
          </p:cNvPr>
          <p:cNvSpPr>
            <a:spLocks noGrp="1"/>
          </p:cNvSpPr>
          <p:nvPr>
            <p:ph type="body" sz="quarter" idx="15" hasCustomPrompt="1"/>
          </p:nvPr>
        </p:nvSpPr>
        <p:spPr>
          <a:xfrm>
            <a:off x="6059806" y="1851205"/>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12" name="Text Placeholder 22">
            <a:extLst>
              <a:ext uri="{FF2B5EF4-FFF2-40B4-BE49-F238E27FC236}">
                <a16:creationId xmlns:a16="http://schemas.microsoft.com/office/drawing/2014/main" id="{49FFC45D-23F7-DE41-A440-1A5D0A5FEC84}"/>
              </a:ext>
            </a:extLst>
          </p:cNvPr>
          <p:cNvSpPr>
            <a:spLocks noGrp="1"/>
          </p:cNvSpPr>
          <p:nvPr>
            <p:ph type="body" sz="quarter" idx="16"/>
          </p:nvPr>
        </p:nvSpPr>
        <p:spPr>
          <a:xfrm>
            <a:off x="6059805" y="2271717"/>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Oval 12">
            <a:extLst>
              <a:ext uri="{FF2B5EF4-FFF2-40B4-BE49-F238E27FC236}">
                <a16:creationId xmlns:a16="http://schemas.microsoft.com/office/drawing/2014/main" id="{E26423F7-98BA-6340-9A9E-3F10CD4C82C5}"/>
              </a:ext>
            </a:extLst>
          </p:cNvPr>
          <p:cNvSpPr/>
          <p:nvPr/>
        </p:nvSpPr>
        <p:spPr>
          <a:xfrm>
            <a:off x="5191973" y="4747098"/>
            <a:ext cx="612844" cy="612843"/>
          </a:xfrm>
          <a:prstGeom prst="ellipse">
            <a:avLst/>
          </a:prstGeom>
          <a:solidFill>
            <a:schemeClr val="bg1">
              <a:alpha val="4777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pic>
        <p:nvPicPr>
          <p:cNvPr id="21" name="Picture 20" descr="A blue hexagon on a black background&#10;&#10;Description automatically generated">
            <a:extLst>
              <a:ext uri="{FF2B5EF4-FFF2-40B4-BE49-F238E27FC236}">
                <a16:creationId xmlns:a16="http://schemas.microsoft.com/office/drawing/2014/main" id="{FA9530E9-D919-5C16-79FC-A06121C07DC2}"/>
              </a:ext>
            </a:extLst>
          </p:cNvPr>
          <p:cNvPicPr>
            <a:picLocks noChangeAspect="1"/>
          </p:cNvPicPr>
          <p:nvPr/>
        </p:nvPicPr>
        <p:blipFill>
          <a:blip r:embed="rId2"/>
          <a:stretch>
            <a:fillRect/>
          </a:stretch>
        </p:blipFill>
        <p:spPr>
          <a:xfrm>
            <a:off x="1154566" y="2099863"/>
            <a:ext cx="3655786" cy="3573634"/>
          </a:xfrm>
          <a:prstGeom prst="rect">
            <a:avLst/>
          </a:prstGeom>
        </p:spPr>
      </p:pic>
      <p:sp>
        <p:nvSpPr>
          <p:cNvPr id="36" name="Picture Placeholder 35">
            <a:extLst>
              <a:ext uri="{FF2B5EF4-FFF2-40B4-BE49-F238E27FC236}">
                <a16:creationId xmlns:a16="http://schemas.microsoft.com/office/drawing/2014/main" id="{4B11DB22-75CA-9452-3D4B-8ADE3AA69098}"/>
              </a:ext>
            </a:extLst>
          </p:cNvPr>
          <p:cNvSpPr>
            <a:spLocks noGrp="1"/>
          </p:cNvSpPr>
          <p:nvPr>
            <p:ph type="pic" sz="quarter" idx="21"/>
          </p:nvPr>
        </p:nvSpPr>
        <p:spPr>
          <a:xfrm>
            <a:off x="208257" y="1856908"/>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lvl1pPr>
              <a:defRPr>
                <a:solidFill>
                  <a:schemeClr val="bg1"/>
                </a:solidFill>
              </a:defRPr>
            </a:lvl1pPr>
          </a:lstStyle>
          <a:p>
            <a:r>
              <a:rPr lang="en-US"/>
              <a:t>Click icon to add picture</a:t>
            </a:r>
          </a:p>
        </p:txBody>
      </p:sp>
      <p:sp>
        <p:nvSpPr>
          <p:cNvPr id="26" name="Text Placeholder 22">
            <a:extLst>
              <a:ext uri="{FF2B5EF4-FFF2-40B4-BE49-F238E27FC236}">
                <a16:creationId xmlns:a16="http://schemas.microsoft.com/office/drawing/2014/main" id="{F46BC22A-0793-F7E7-005C-C6838BC8550E}"/>
              </a:ext>
            </a:extLst>
          </p:cNvPr>
          <p:cNvSpPr>
            <a:spLocks noGrp="1"/>
          </p:cNvSpPr>
          <p:nvPr>
            <p:ph type="body" sz="quarter" idx="17" hasCustomPrompt="1"/>
          </p:nvPr>
        </p:nvSpPr>
        <p:spPr>
          <a:xfrm>
            <a:off x="6059806" y="3290340"/>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7" name="Text Placeholder 22">
            <a:extLst>
              <a:ext uri="{FF2B5EF4-FFF2-40B4-BE49-F238E27FC236}">
                <a16:creationId xmlns:a16="http://schemas.microsoft.com/office/drawing/2014/main" id="{621F0B26-FA9E-9001-C7D9-31BC3DEBC55D}"/>
              </a:ext>
            </a:extLst>
          </p:cNvPr>
          <p:cNvSpPr>
            <a:spLocks noGrp="1"/>
          </p:cNvSpPr>
          <p:nvPr>
            <p:ph type="body" sz="quarter" idx="18"/>
          </p:nvPr>
        </p:nvSpPr>
        <p:spPr>
          <a:xfrm>
            <a:off x="6059805" y="3710852"/>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8" name="Text Placeholder 22">
            <a:extLst>
              <a:ext uri="{FF2B5EF4-FFF2-40B4-BE49-F238E27FC236}">
                <a16:creationId xmlns:a16="http://schemas.microsoft.com/office/drawing/2014/main" id="{F94CB498-B63F-AF1B-4010-53D0FBD91974}"/>
              </a:ext>
            </a:extLst>
          </p:cNvPr>
          <p:cNvSpPr>
            <a:spLocks noGrp="1"/>
          </p:cNvSpPr>
          <p:nvPr>
            <p:ph type="body" sz="quarter" idx="19" hasCustomPrompt="1"/>
          </p:nvPr>
        </p:nvSpPr>
        <p:spPr>
          <a:xfrm>
            <a:off x="6059806" y="4724400"/>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9" name="Text Placeholder 22">
            <a:extLst>
              <a:ext uri="{FF2B5EF4-FFF2-40B4-BE49-F238E27FC236}">
                <a16:creationId xmlns:a16="http://schemas.microsoft.com/office/drawing/2014/main" id="{5F23F1A0-ECED-6EC3-9CB4-4DE66272B3EB}"/>
              </a:ext>
            </a:extLst>
          </p:cNvPr>
          <p:cNvSpPr>
            <a:spLocks noGrp="1"/>
          </p:cNvSpPr>
          <p:nvPr>
            <p:ph type="body" sz="quarter" idx="20"/>
          </p:nvPr>
        </p:nvSpPr>
        <p:spPr>
          <a:xfrm>
            <a:off x="6059805" y="5144912"/>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349573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AC1C34D1-2DCC-F060-16B0-E4CF9D18113A}"/>
              </a:ext>
            </a:extLst>
          </p:cNvPr>
          <p:cNvPicPr>
            <a:picLocks noChangeAspect="1"/>
          </p:cNvPicPr>
          <p:nvPr userDrawn="1"/>
        </p:nvPicPr>
        <p:blipFill>
          <a:blip r:embed="rId2"/>
          <a:srcRect b="9006"/>
          <a:stretch/>
        </p:blipFill>
        <p:spPr>
          <a:xfrm>
            <a:off x="6400010" y="0"/>
            <a:ext cx="5791990" cy="6240379"/>
          </a:xfrm>
          <a:prstGeom prst="rect">
            <a:avLst/>
          </a:prstGeom>
        </p:spPr>
      </p:pic>
      <p:sp>
        <p:nvSpPr>
          <p:cNvPr id="13" name="Title 1">
            <a:extLst>
              <a:ext uri="{FF2B5EF4-FFF2-40B4-BE49-F238E27FC236}">
                <a16:creationId xmlns:a16="http://schemas.microsoft.com/office/drawing/2014/main" id="{1351EFE1-D892-9A4B-8365-8CF530052FBA}"/>
              </a:ext>
            </a:extLst>
          </p:cNvPr>
          <p:cNvSpPr>
            <a:spLocks noGrp="1"/>
          </p:cNvSpPr>
          <p:nvPr>
            <p:ph type="title" hasCustomPrompt="1"/>
          </p:nvPr>
        </p:nvSpPr>
        <p:spPr>
          <a:xfrm>
            <a:off x="6888061" y="1413431"/>
            <a:ext cx="4623893" cy="2136830"/>
          </a:xfrm>
          <a:prstGeom prst="rect">
            <a:avLst/>
          </a:prstGeom>
        </p:spPr>
        <p:txBody>
          <a:bodyPr>
            <a:normAutofit/>
          </a:bodyPr>
          <a:lstStyle>
            <a:lvl1pPr>
              <a:spcBef>
                <a:spcPts val="1000"/>
              </a:spcBef>
              <a:defRPr sz="60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HEADLINE HERE</a:t>
            </a:r>
          </a:p>
        </p:txBody>
      </p:sp>
      <p:sp>
        <p:nvSpPr>
          <p:cNvPr id="14" name="Text Placeholder 27">
            <a:extLst>
              <a:ext uri="{FF2B5EF4-FFF2-40B4-BE49-F238E27FC236}">
                <a16:creationId xmlns:a16="http://schemas.microsoft.com/office/drawing/2014/main" id="{BC15325E-DD15-C548-921C-C1094C36707E}"/>
              </a:ext>
            </a:extLst>
          </p:cNvPr>
          <p:cNvSpPr>
            <a:spLocks noGrp="1"/>
          </p:cNvSpPr>
          <p:nvPr>
            <p:ph type="body" sz="quarter" idx="13" hasCustomPrompt="1"/>
          </p:nvPr>
        </p:nvSpPr>
        <p:spPr>
          <a:xfrm>
            <a:off x="6888062" y="5752666"/>
            <a:ext cx="4681446" cy="186393"/>
          </a:xfrm>
          <a:prstGeom prst="rect">
            <a:avLst/>
          </a:prstGeom>
        </p:spPr>
        <p:txBody>
          <a:bodyPr anchor="t">
            <a:normAutofit/>
          </a:bodyPr>
          <a:lstStyle>
            <a:lvl1pPr algn="r">
              <a:buNone/>
              <a:defRPr lang="en-US" sz="1200" b="0" i="1" kern="1200" spc="300" dirty="0" smtClean="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DATE/SUBHEAD</a:t>
            </a:r>
          </a:p>
        </p:txBody>
      </p:sp>
      <p:sp>
        <p:nvSpPr>
          <p:cNvPr id="24" name="Text Placeholder 23">
            <a:extLst>
              <a:ext uri="{FF2B5EF4-FFF2-40B4-BE49-F238E27FC236}">
                <a16:creationId xmlns:a16="http://schemas.microsoft.com/office/drawing/2014/main" id="{F306C2AC-3BDA-154D-9598-953C7CBACE1B}"/>
              </a:ext>
            </a:extLst>
          </p:cNvPr>
          <p:cNvSpPr>
            <a:spLocks noGrp="1"/>
          </p:cNvSpPr>
          <p:nvPr>
            <p:ph type="body" sz="quarter" idx="14" hasCustomPrompt="1"/>
          </p:nvPr>
        </p:nvSpPr>
        <p:spPr>
          <a:xfrm>
            <a:off x="6888702" y="3671888"/>
            <a:ext cx="4681537" cy="911225"/>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1" u="none">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sz="1800"/>
              <a:t>SUBHEAD</a:t>
            </a:r>
          </a:p>
        </p:txBody>
      </p:sp>
      <p:sp>
        <p:nvSpPr>
          <p:cNvPr id="21" name="Picture Placeholder 20">
            <a:extLst>
              <a:ext uri="{FF2B5EF4-FFF2-40B4-BE49-F238E27FC236}">
                <a16:creationId xmlns:a16="http://schemas.microsoft.com/office/drawing/2014/main" id="{35634B5A-DAAC-33EE-9A0A-D218D1B17D73}"/>
              </a:ext>
            </a:extLst>
          </p:cNvPr>
          <p:cNvSpPr>
            <a:spLocks noGrp="1"/>
          </p:cNvSpPr>
          <p:nvPr>
            <p:ph type="pic" sz="quarter" idx="15"/>
          </p:nvPr>
        </p:nvSpPr>
        <p:spPr>
          <a:xfrm>
            <a:off x="688975" y="523876"/>
            <a:ext cx="5067300" cy="5622092"/>
          </a:xfrm>
          <a:prstGeom prst="rect">
            <a:avLst/>
          </a:prstGeom>
        </p:spPr>
        <p:txBody>
          <a:bodyPr/>
          <a:lstStyle/>
          <a:p>
            <a:r>
              <a:rPr lang="en-US"/>
              <a:t>Click icon to add picture</a:t>
            </a:r>
          </a:p>
        </p:txBody>
      </p:sp>
    </p:spTree>
    <p:extLst>
      <p:ext uri="{BB962C8B-B14F-4D97-AF65-F5344CB8AC3E}">
        <p14:creationId xmlns:p14="http://schemas.microsoft.com/office/powerpoint/2010/main" val="233611458"/>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AD7745-67E1-BF49-AEBC-8BE78C711064}"/>
              </a:ext>
            </a:extLst>
          </p:cNvPr>
          <p:cNvSpPr>
            <a:spLocks noGrp="1"/>
          </p:cNvSpPr>
          <p:nvPr>
            <p:ph type="title" hasCustomPrompt="1"/>
          </p:nvPr>
        </p:nvSpPr>
        <p:spPr>
          <a:xfrm>
            <a:off x="2996119" y="341387"/>
            <a:ext cx="8832715" cy="830997"/>
          </a:xfrm>
          <a:prstGeom prst="rect">
            <a:avLst/>
          </a:prstGeom>
        </p:spPr>
        <p:txBody>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7" name="Oval 6">
            <a:extLst>
              <a:ext uri="{FF2B5EF4-FFF2-40B4-BE49-F238E27FC236}">
                <a16:creationId xmlns:a16="http://schemas.microsoft.com/office/drawing/2014/main" id="{DFADD4C7-3578-2246-88CB-A27E8543AD43}"/>
              </a:ext>
            </a:extLst>
          </p:cNvPr>
          <p:cNvSpPr/>
          <p:nvPr userDrawn="1"/>
        </p:nvSpPr>
        <p:spPr>
          <a:xfrm>
            <a:off x="5191973" y="1828800"/>
            <a:ext cx="612844" cy="612843"/>
          </a:xfrm>
          <a:prstGeom prst="ellipse">
            <a:avLst/>
          </a:prstGeom>
          <a:solidFill>
            <a:srgbClr val="1C97A6">
              <a:alpha val="17874"/>
            </a:srgbClr>
          </a:solidFill>
          <a:ln>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10" name="Oval 9">
            <a:extLst>
              <a:ext uri="{FF2B5EF4-FFF2-40B4-BE49-F238E27FC236}">
                <a16:creationId xmlns:a16="http://schemas.microsoft.com/office/drawing/2014/main" id="{FC633EB9-604A-D944-808E-B5FAFFEE3161}"/>
              </a:ext>
            </a:extLst>
          </p:cNvPr>
          <p:cNvSpPr/>
          <p:nvPr userDrawn="1"/>
        </p:nvSpPr>
        <p:spPr>
          <a:xfrm>
            <a:off x="5191973" y="3278221"/>
            <a:ext cx="612844" cy="612843"/>
          </a:xfrm>
          <a:prstGeom prst="ellipse">
            <a:avLst/>
          </a:prstGeom>
          <a:solidFill>
            <a:srgbClr val="1C97A6">
              <a:alpha val="17874"/>
            </a:srgbClr>
          </a:solidFill>
          <a:ln>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11" name="Text Placeholder 22">
            <a:extLst>
              <a:ext uri="{FF2B5EF4-FFF2-40B4-BE49-F238E27FC236}">
                <a16:creationId xmlns:a16="http://schemas.microsoft.com/office/drawing/2014/main" id="{2E6D496D-D777-BF49-92F9-A1FBCB2A80E8}"/>
              </a:ext>
            </a:extLst>
          </p:cNvPr>
          <p:cNvSpPr>
            <a:spLocks noGrp="1"/>
          </p:cNvSpPr>
          <p:nvPr>
            <p:ph type="body" sz="quarter" idx="15" hasCustomPrompt="1"/>
          </p:nvPr>
        </p:nvSpPr>
        <p:spPr>
          <a:xfrm>
            <a:off x="6059806" y="1851205"/>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12" name="Text Placeholder 22">
            <a:extLst>
              <a:ext uri="{FF2B5EF4-FFF2-40B4-BE49-F238E27FC236}">
                <a16:creationId xmlns:a16="http://schemas.microsoft.com/office/drawing/2014/main" id="{49FFC45D-23F7-DE41-A440-1A5D0A5FEC84}"/>
              </a:ext>
            </a:extLst>
          </p:cNvPr>
          <p:cNvSpPr>
            <a:spLocks noGrp="1"/>
          </p:cNvSpPr>
          <p:nvPr>
            <p:ph type="body" sz="quarter" idx="16"/>
          </p:nvPr>
        </p:nvSpPr>
        <p:spPr>
          <a:xfrm>
            <a:off x="6059805" y="2271717"/>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Oval 12">
            <a:extLst>
              <a:ext uri="{FF2B5EF4-FFF2-40B4-BE49-F238E27FC236}">
                <a16:creationId xmlns:a16="http://schemas.microsoft.com/office/drawing/2014/main" id="{E26423F7-98BA-6340-9A9E-3F10CD4C82C5}"/>
              </a:ext>
            </a:extLst>
          </p:cNvPr>
          <p:cNvSpPr/>
          <p:nvPr userDrawn="1"/>
        </p:nvSpPr>
        <p:spPr>
          <a:xfrm>
            <a:off x="5191973" y="4747098"/>
            <a:ext cx="612844" cy="612843"/>
          </a:xfrm>
          <a:prstGeom prst="ellipse">
            <a:avLst/>
          </a:prstGeom>
          <a:solidFill>
            <a:srgbClr val="1C97A6">
              <a:alpha val="17874"/>
            </a:srgbClr>
          </a:solidFill>
          <a:ln>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pic>
        <p:nvPicPr>
          <p:cNvPr id="21" name="Picture 20" descr="A blue hexagon on a black background&#10;&#10;Description automatically generated">
            <a:extLst>
              <a:ext uri="{FF2B5EF4-FFF2-40B4-BE49-F238E27FC236}">
                <a16:creationId xmlns:a16="http://schemas.microsoft.com/office/drawing/2014/main" id="{FA9530E9-D919-5C16-79FC-A06121C07DC2}"/>
              </a:ext>
            </a:extLst>
          </p:cNvPr>
          <p:cNvPicPr>
            <a:picLocks noChangeAspect="1"/>
          </p:cNvPicPr>
          <p:nvPr userDrawn="1"/>
        </p:nvPicPr>
        <p:blipFill>
          <a:blip r:embed="rId2"/>
          <a:stretch>
            <a:fillRect/>
          </a:stretch>
        </p:blipFill>
        <p:spPr>
          <a:xfrm>
            <a:off x="1154566" y="2099863"/>
            <a:ext cx="3655786" cy="3573634"/>
          </a:xfrm>
          <a:prstGeom prst="rect">
            <a:avLst/>
          </a:prstGeom>
        </p:spPr>
      </p:pic>
      <p:sp>
        <p:nvSpPr>
          <p:cNvPr id="36" name="Picture Placeholder 35">
            <a:extLst>
              <a:ext uri="{FF2B5EF4-FFF2-40B4-BE49-F238E27FC236}">
                <a16:creationId xmlns:a16="http://schemas.microsoft.com/office/drawing/2014/main" id="{4B11DB22-75CA-9452-3D4B-8ADE3AA69098}"/>
              </a:ext>
            </a:extLst>
          </p:cNvPr>
          <p:cNvSpPr>
            <a:spLocks noGrp="1"/>
          </p:cNvSpPr>
          <p:nvPr>
            <p:ph type="pic" sz="quarter" idx="21"/>
          </p:nvPr>
        </p:nvSpPr>
        <p:spPr>
          <a:xfrm>
            <a:off x="208257" y="1856908"/>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p>
            <a:r>
              <a:rPr lang="en-US"/>
              <a:t>Click icon to add picture</a:t>
            </a:r>
          </a:p>
        </p:txBody>
      </p:sp>
      <p:sp>
        <p:nvSpPr>
          <p:cNvPr id="26" name="Text Placeholder 22">
            <a:extLst>
              <a:ext uri="{FF2B5EF4-FFF2-40B4-BE49-F238E27FC236}">
                <a16:creationId xmlns:a16="http://schemas.microsoft.com/office/drawing/2014/main" id="{F46BC22A-0793-F7E7-005C-C6838BC8550E}"/>
              </a:ext>
            </a:extLst>
          </p:cNvPr>
          <p:cNvSpPr>
            <a:spLocks noGrp="1"/>
          </p:cNvSpPr>
          <p:nvPr>
            <p:ph type="body" sz="quarter" idx="17" hasCustomPrompt="1"/>
          </p:nvPr>
        </p:nvSpPr>
        <p:spPr>
          <a:xfrm>
            <a:off x="6059806" y="3290340"/>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7" name="Text Placeholder 22">
            <a:extLst>
              <a:ext uri="{FF2B5EF4-FFF2-40B4-BE49-F238E27FC236}">
                <a16:creationId xmlns:a16="http://schemas.microsoft.com/office/drawing/2014/main" id="{621F0B26-FA9E-9001-C7D9-31BC3DEBC55D}"/>
              </a:ext>
            </a:extLst>
          </p:cNvPr>
          <p:cNvSpPr>
            <a:spLocks noGrp="1"/>
          </p:cNvSpPr>
          <p:nvPr>
            <p:ph type="body" sz="quarter" idx="18"/>
          </p:nvPr>
        </p:nvSpPr>
        <p:spPr>
          <a:xfrm>
            <a:off x="6059805" y="3710852"/>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8" name="Text Placeholder 22">
            <a:extLst>
              <a:ext uri="{FF2B5EF4-FFF2-40B4-BE49-F238E27FC236}">
                <a16:creationId xmlns:a16="http://schemas.microsoft.com/office/drawing/2014/main" id="{F94CB498-B63F-AF1B-4010-53D0FBD91974}"/>
              </a:ext>
            </a:extLst>
          </p:cNvPr>
          <p:cNvSpPr>
            <a:spLocks noGrp="1"/>
          </p:cNvSpPr>
          <p:nvPr>
            <p:ph type="body" sz="quarter" idx="19" hasCustomPrompt="1"/>
          </p:nvPr>
        </p:nvSpPr>
        <p:spPr>
          <a:xfrm>
            <a:off x="6059806" y="4724400"/>
            <a:ext cx="5407669" cy="369370"/>
          </a:xfrm>
          <a:prstGeom prst="rect">
            <a:avLst/>
          </a:prstGeom>
        </p:spPr>
        <p:txBody>
          <a:bodyPr>
            <a:normAutofit/>
          </a:bodyPr>
          <a:lstStyle>
            <a:lvl1pPr marL="0" indent="0" algn="l">
              <a:buNone/>
              <a:defRPr lang="en-US" sz="16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9" name="Text Placeholder 22">
            <a:extLst>
              <a:ext uri="{FF2B5EF4-FFF2-40B4-BE49-F238E27FC236}">
                <a16:creationId xmlns:a16="http://schemas.microsoft.com/office/drawing/2014/main" id="{5F23F1A0-ECED-6EC3-9CB4-4DE66272B3EB}"/>
              </a:ext>
            </a:extLst>
          </p:cNvPr>
          <p:cNvSpPr>
            <a:spLocks noGrp="1"/>
          </p:cNvSpPr>
          <p:nvPr>
            <p:ph type="body" sz="quarter" idx="20"/>
          </p:nvPr>
        </p:nvSpPr>
        <p:spPr>
          <a:xfrm>
            <a:off x="6059805" y="5144912"/>
            <a:ext cx="5407669" cy="651365"/>
          </a:xfrm>
          <a:prstGeom prst="rect">
            <a:avLst/>
          </a:prstGeom>
        </p:spPr>
        <p:txBody>
          <a:bodyPr>
            <a:normAutofit/>
          </a:bodyPr>
          <a:lstStyle>
            <a:lvl1pPr marL="0" indent="0" algn="l">
              <a:buNone/>
              <a:defRPr lang="en-US" sz="14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2702939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6" name="Picture 5" descr="A black background with hexagons&#10;&#10;Description automatically generated">
            <a:extLst>
              <a:ext uri="{FF2B5EF4-FFF2-40B4-BE49-F238E27FC236}">
                <a16:creationId xmlns:a16="http://schemas.microsoft.com/office/drawing/2014/main" id="{33709261-2D85-5F61-B1E0-7CE7FBF274CD}"/>
              </a:ext>
            </a:extLst>
          </p:cNvPr>
          <p:cNvPicPr>
            <a:picLocks noChangeAspect="1"/>
          </p:cNvPicPr>
          <p:nvPr userDrawn="1"/>
        </p:nvPicPr>
        <p:blipFill>
          <a:blip r:embed="rId2"/>
          <a:stretch>
            <a:fillRect/>
          </a:stretch>
        </p:blipFill>
        <p:spPr>
          <a:xfrm>
            <a:off x="0" y="-3790"/>
            <a:ext cx="12198554" cy="6877274"/>
          </a:xfrm>
          <a:prstGeom prst="rect">
            <a:avLst/>
          </a:prstGeom>
        </p:spPr>
      </p:pic>
      <p:pic>
        <p:nvPicPr>
          <p:cNvPr id="7" name="Picture 6" descr="A black background with a blue hexagon&#10;&#10;Description automatically generated">
            <a:extLst>
              <a:ext uri="{FF2B5EF4-FFF2-40B4-BE49-F238E27FC236}">
                <a16:creationId xmlns:a16="http://schemas.microsoft.com/office/drawing/2014/main" id="{0FB36C57-8909-7508-9EC5-9619A73201A7}"/>
              </a:ext>
            </a:extLst>
          </p:cNvPr>
          <p:cNvPicPr>
            <a:picLocks noChangeAspect="1"/>
          </p:cNvPicPr>
          <p:nvPr userDrawn="1"/>
        </p:nvPicPr>
        <p:blipFill>
          <a:blip r:embed="rId3">
            <a:alphaModFix amt="30000"/>
          </a:blip>
          <a:srcRect r="65625" b="48970"/>
          <a:stretch/>
        </p:blipFill>
        <p:spPr>
          <a:xfrm rot="10800000">
            <a:off x="9227125" y="2258290"/>
            <a:ext cx="2008911" cy="1693925"/>
          </a:xfrm>
          <a:prstGeom prst="rect">
            <a:avLst/>
          </a:prstGeom>
        </p:spPr>
      </p:pic>
      <p:pic>
        <p:nvPicPr>
          <p:cNvPr id="8" name="Picture 2" descr="A blue and green gradient&#10;&#10;AI-generated content may be incorrect.">
            <a:extLst>
              <a:ext uri="{FF2B5EF4-FFF2-40B4-BE49-F238E27FC236}">
                <a16:creationId xmlns:a16="http://schemas.microsoft.com/office/drawing/2014/main" id="{08E5B79D-6B49-B254-450D-A7A66CA28C32}"/>
              </a:ext>
            </a:extLst>
          </p:cNvPr>
          <p:cNvPicPr>
            <a:picLocks noChangeAspect="1" noChangeArrowheads="1"/>
          </p:cNvPicPr>
          <p:nvPr userDrawn="1"/>
        </p:nvPicPr>
        <p:blipFill>
          <a:blip r:embed="rId4">
            <a:alphaModFix amt="6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7">
            <a:extLst>
              <a:ext uri="{FF2B5EF4-FFF2-40B4-BE49-F238E27FC236}">
                <a16:creationId xmlns:a16="http://schemas.microsoft.com/office/drawing/2014/main" id="{D8F0B38E-EFD2-D372-910D-86924035DD6A}"/>
              </a:ext>
            </a:extLst>
          </p:cNvPr>
          <p:cNvSpPr>
            <a:spLocks noGrp="1"/>
          </p:cNvSpPr>
          <p:nvPr>
            <p:ph type="body" sz="quarter" idx="10" hasCustomPrompt="1"/>
          </p:nvPr>
        </p:nvSpPr>
        <p:spPr>
          <a:xfrm>
            <a:off x="1445323" y="3307244"/>
            <a:ext cx="9316279" cy="1830335"/>
          </a:xfrm>
          <a:prstGeom prst="rect">
            <a:avLst/>
          </a:prstGeom>
        </p:spPr>
        <p:txBody>
          <a:bodyPr>
            <a:normAutofit/>
          </a:bodyPr>
          <a:lstStyle>
            <a:lvl1pPr algn="ctr">
              <a:buNone/>
              <a:defRPr sz="6000" b="1">
                <a:solidFill>
                  <a:schemeClr val="bg1"/>
                </a:solidFill>
              </a:defRPr>
            </a:lvl1pPr>
            <a:lvl2pPr algn="ctr">
              <a:buNone/>
              <a:defRPr sz="5000" b="1">
                <a:solidFill>
                  <a:schemeClr val="accent4"/>
                </a:solidFill>
              </a:defRPr>
            </a:lvl2pPr>
            <a:lvl3pPr algn="ctr">
              <a:buNone/>
              <a:defRPr sz="5000" b="1">
                <a:solidFill>
                  <a:schemeClr val="accent4"/>
                </a:solidFill>
              </a:defRPr>
            </a:lvl3pPr>
            <a:lvl4pPr algn="ctr">
              <a:buNone/>
              <a:defRPr sz="5000" b="1">
                <a:solidFill>
                  <a:schemeClr val="accent4"/>
                </a:solidFill>
              </a:defRPr>
            </a:lvl4pPr>
            <a:lvl5pPr algn="ctr">
              <a:buNone/>
              <a:defRPr sz="5000" b="1">
                <a:solidFill>
                  <a:schemeClr val="accent4"/>
                </a:solidFill>
              </a:defRPr>
            </a:lvl5pPr>
          </a:lstStyle>
          <a:p>
            <a:pPr lvl="0"/>
            <a:r>
              <a:rPr lang="en-US"/>
              <a:t>TRANSITION SLIDE TEXT HERE</a:t>
            </a:r>
          </a:p>
        </p:txBody>
      </p:sp>
      <p:sp>
        <p:nvSpPr>
          <p:cNvPr id="10" name="TextBox 9">
            <a:extLst>
              <a:ext uri="{FF2B5EF4-FFF2-40B4-BE49-F238E27FC236}">
                <a16:creationId xmlns:a16="http://schemas.microsoft.com/office/drawing/2014/main" id="{4619F26F-6572-0930-F532-F37C7047B479}"/>
              </a:ext>
            </a:extLst>
          </p:cNvPr>
          <p:cNvSpPr txBox="1"/>
          <p:nvPr userDrawn="1"/>
        </p:nvSpPr>
        <p:spPr>
          <a:xfrm>
            <a:off x="3083379" y="6578180"/>
            <a:ext cx="6025243" cy="230832"/>
          </a:xfrm>
          <a:prstGeom prst="rect">
            <a:avLst/>
          </a:prstGeom>
          <a:noFill/>
        </p:spPr>
        <p:txBody>
          <a:bodyPr wrap="square" rtlCol="0">
            <a:spAutoFit/>
          </a:bodyPr>
          <a:lstStyle/>
          <a:p>
            <a:pPr algn="ctr"/>
            <a:r>
              <a:rPr lang="en-US" sz="900" b="0" i="0" spc="600">
                <a:solidFill>
                  <a:schemeClr val="bg1">
                    <a:lumMod val="9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CONFIDENTIAL &amp; PROPRIETARY</a:t>
            </a:r>
            <a:endParaRPr lang="en-US" sz="900" b="0" i="0" spc="600">
              <a:solidFill>
                <a:schemeClr val="bg1">
                  <a:lumMod val="9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1" name="Picture 10" descr="A black background with a blue hexagon&#10;&#10;Description automatically generated">
            <a:extLst>
              <a:ext uri="{FF2B5EF4-FFF2-40B4-BE49-F238E27FC236}">
                <a16:creationId xmlns:a16="http://schemas.microsoft.com/office/drawing/2014/main" id="{3A849F22-6C4F-6D3F-C052-533DE0D10313}"/>
              </a:ext>
            </a:extLst>
          </p:cNvPr>
          <p:cNvPicPr>
            <a:picLocks noChangeAspect="1"/>
          </p:cNvPicPr>
          <p:nvPr userDrawn="1"/>
        </p:nvPicPr>
        <p:blipFill>
          <a:blip r:embed="rId3">
            <a:alphaModFix amt="30000"/>
          </a:blip>
          <a:srcRect l="46236" t="62381" r="21675"/>
          <a:stretch/>
        </p:blipFill>
        <p:spPr>
          <a:xfrm rot="10800000">
            <a:off x="8846716" y="1410952"/>
            <a:ext cx="2076855" cy="1382950"/>
          </a:xfrm>
          <a:prstGeom prst="rect">
            <a:avLst/>
          </a:prstGeom>
        </p:spPr>
      </p:pic>
      <p:pic>
        <p:nvPicPr>
          <p:cNvPr id="12" name="Picture 11" descr="A black background with a blue hexagon&#10;&#10;Description automatically generated">
            <a:extLst>
              <a:ext uri="{FF2B5EF4-FFF2-40B4-BE49-F238E27FC236}">
                <a16:creationId xmlns:a16="http://schemas.microsoft.com/office/drawing/2014/main" id="{829D33B7-CD3E-F101-D749-C8B10E6C4A16}"/>
              </a:ext>
            </a:extLst>
          </p:cNvPr>
          <p:cNvPicPr>
            <a:picLocks noChangeAspect="1"/>
          </p:cNvPicPr>
          <p:nvPr userDrawn="1"/>
        </p:nvPicPr>
        <p:blipFill>
          <a:blip r:embed="rId3">
            <a:alphaModFix amt="30000"/>
          </a:blip>
          <a:srcRect r="65625" b="48970"/>
          <a:stretch/>
        </p:blipFill>
        <p:spPr>
          <a:xfrm rot="10800000">
            <a:off x="9074726" y="-1011381"/>
            <a:ext cx="2723581" cy="2296539"/>
          </a:xfrm>
          <a:prstGeom prst="rect">
            <a:avLst/>
          </a:prstGeom>
        </p:spPr>
      </p:pic>
    </p:spTree>
    <p:extLst>
      <p:ext uri="{BB962C8B-B14F-4D97-AF65-F5344CB8AC3E}">
        <p14:creationId xmlns:p14="http://schemas.microsoft.com/office/powerpoint/2010/main" val="114399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Qua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ADC7-BE21-4434-A6E4-BAF809005389}"/>
              </a:ext>
            </a:extLst>
          </p:cNvPr>
          <p:cNvSpPr>
            <a:spLocks noGrp="1"/>
          </p:cNvSpPr>
          <p:nvPr>
            <p:ph type="title" hasCustomPrompt="1"/>
          </p:nvPr>
        </p:nvSpPr>
        <p:spPr>
          <a:xfrm>
            <a:off x="660399" y="341387"/>
            <a:ext cx="8401713" cy="830997"/>
          </a:xfrm>
          <a:prstGeom prst="rect">
            <a:avLst/>
          </a:prstGeom>
        </p:spPr>
        <p:txBody>
          <a:bodyPr>
            <a:normAutofit/>
          </a:bodyPr>
          <a:lstStyle>
            <a:lvl1pP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399" y="1613647"/>
            <a:ext cx="5833165" cy="4802143"/>
          </a:xfrm>
          <a:prstGeom prst="rect">
            <a:avLst/>
          </a:prstGeom>
        </p:spPr>
        <p:txBody>
          <a:bodyPr>
            <a:normAutofit/>
          </a:bodyPr>
          <a:lstStyle>
            <a:lvl1pPr>
              <a:buClr>
                <a:schemeClr val="accent4"/>
              </a:buClr>
              <a:buFont typeface="Wingdings" panose="05000000000000000000" pitchFamily="2" charset="2"/>
              <a:buChar char="§"/>
              <a:defRPr sz="20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23" name="Picture Placeholder 22">
            <a:extLst>
              <a:ext uri="{FF2B5EF4-FFF2-40B4-BE49-F238E27FC236}">
                <a16:creationId xmlns:a16="http://schemas.microsoft.com/office/drawing/2014/main" id="{AA7DD4AD-890A-34B6-6F56-F6A21FEECAB4}"/>
              </a:ext>
            </a:extLst>
          </p:cNvPr>
          <p:cNvSpPr>
            <a:spLocks noGrp="1"/>
          </p:cNvSpPr>
          <p:nvPr>
            <p:ph type="pic" sz="quarter" idx="13"/>
          </p:nvPr>
        </p:nvSpPr>
        <p:spPr>
          <a:xfrm>
            <a:off x="7506929" y="1592826"/>
            <a:ext cx="4026310" cy="4026310"/>
          </a:xfrm>
          <a:custGeom>
            <a:avLst/>
            <a:gdLst>
              <a:gd name="connsiteX0" fmla="*/ 0 w 4026310"/>
              <a:gd name="connsiteY0" fmla="*/ 0 h 4026310"/>
              <a:gd name="connsiteX1" fmla="*/ 4026310 w 4026310"/>
              <a:gd name="connsiteY1" fmla="*/ 0 h 4026310"/>
              <a:gd name="connsiteX2" fmla="*/ 4026310 w 4026310"/>
              <a:gd name="connsiteY2" fmla="*/ 4026310 h 4026310"/>
              <a:gd name="connsiteX3" fmla="*/ 0 w 4026310"/>
              <a:gd name="connsiteY3" fmla="*/ 4026310 h 4026310"/>
            </a:gdLst>
            <a:ahLst/>
            <a:cxnLst>
              <a:cxn ang="0">
                <a:pos x="connsiteX0" y="connsiteY0"/>
              </a:cxn>
              <a:cxn ang="0">
                <a:pos x="connsiteX1" y="connsiteY1"/>
              </a:cxn>
              <a:cxn ang="0">
                <a:pos x="connsiteX2" y="connsiteY2"/>
              </a:cxn>
              <a:cxn ang="0">
                <a:pos x="connsiteX3" y="connsiteY3"/>
              </a:cxn>
            </a:cxnLst>
            <a:rect l="l" t="t" r="r" b="b"/>
            <a:pathLst>
              <a:path w="4026310" h="4026310">
                <a:moveTo>
                  <a:pt x="0" y="0"/>
                </a:moveTo>
                <a:lnTo>
                  <a:pt x="4026310" y="0"/>
                </a:lnTo>
                <a:lnTo>
                  <a:pt x="4026310" y="4026310"/>
                </a:lnTo>
                <a:lnTo>
                  <a:pt x="0" y="402631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130750006"/>
      </p:ext>
    </p:extLst>
  </p:cSld>
  <p:clrMapOvr>
    <a:masterClrMapping/>
  </p:clrMapOvr>
  <p:extLst>
    <p:ext uri="{DCECCB84-F9BA-43D5-87BE-67443E8EF086}">
      <p15:sldGuideLst xmlns:p15="http://schemas.microsoft.com/office/powerpoint/2012/main">
        <p15:guide id="1" orient="horz" pos="504">
          <p15:clr>
            <a:srgbClr val="FBAE40"/>
          </p15:clr>
        </p15:guide>
        <p15:guide id="2" pos="3840">
          <p15:clr>
            <a:srgbClr val="FBAE40"/>
          </p15:clr>
        </p15:guide>
        <p15:guide id="3" orient="horz" pos="14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Circle Image">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0D913562-75F8-539B-4071-D8BA881B8649}"/>
              </a:ext>
            </a:extLst>
          </p:cNvPr>
          <p:cNvPicPr>
            <a:picLocks noChangeAspect="1"/>
          </p:cNvPicPr>
          <p:nvPr userDrawn="1"/>
        </p:nvPicPr>
        <p:blipFill>
          <a:blip r:embed="rId2"/>
          <a:srcRect b="9006"/>
          <a:stretch/>
        </p:blipFill>
        <p:spPr>
          <a:xfrm>
            <a:off x="384219" y="0"/>
            <a:ext cx="5791991" cy="6240379"/>
          </a:xfrm>
          <a:prstGeom prst="rect">
            <a:avLst/>
          </a:prstGeom>
        </p:spPr>
      </p:pic>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571676"/>
            <a:ext cx="5312697" cy="3560763"/>
          </a:xfrm>
          <a:prstGeom prst="rect">
            <a:avLst/>
          </a:prstGeom>
        </p:spPr>
        <p:txBody>
          <a:bodyPr>
            <a:normAutofit/>
          </a:bodyPr>
          <a:lstStyle>
            <a:lvl1pPr>
              <a:lnSpc>
                <a:spcPct val="150000"/>
              </a:lnSpc>
              <a:buClr>
                <a:schemeClr val="accent4"/>
              </a:buClr>
              <a:buFont typeface="Wingdings" panose="05000000000000000000" pitchFamily="2" charset="2"/>
              <a:buChar char="§"/>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hasCustomPrompt="1"/>
          </p:nvPr>
        </p:nvSpPr>
        <p:spPr>
          <a:xfrm>
            <a:off x="660399" y="736973"/>
            <a:ext cx="4402919" cy="1361701"/>
          </a:xfrm>
          <a:prstGeom prst="rect">
            <a:avLst/>
          </a:prstGeom>
        </p:spPr>
        <p:txBody>
          <a:bodyPr>
            <a:normAutofit/>
          </a:bodyPr>
          <a:lstStyle>
            <a:lvl1pP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cxnSp>
        <p:nvCxnSpPr>
          <p:cNvPr id="12" name="Straight Connector 11">
            <a:extLst>
              <a:ext uri="{FF2B5EF4-FFF2-40B4-BE49-F238E27FC236}">
                <a16:creationId xmlns:a16="http://schemas.microsoft.com/office/drawing/2014/main" id="{E384CF5E-1E04-4048-84A7-11B7D0CC63C1}"/>
              </a:ext>
            </a:extLst>
          </p:cNvPr>
          <p:cNvCxnSpPr>
            <a:cxnSpLocks/>
          </p:cNvCxnSpPr>
          <p:nvPr/>
        </p:nvCxnSpPr>
        <p:spPr>
          <a:xfrm>
            <a:off x="780623" y="2290293"/>
            <a:ext cx="4282696"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C488DC7C-98BC-8C40-A982-63956D3B7607}"/>
              </a:ext>
            </a:extLst>
          </p:cNvPr>
          <p:cNvCxnSpPr>
            <a:cxnSpLocks/>
          </p:cNvCxnSpPr>
          <p:nvPr userDrawn="1"/>
        </p:nvCxnSpPr>
        <p:spPr>
          <a:xfrm>
            <a:off x="780623" y="2290293"/>
            <a:ext cx="4282696"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pic>
        <p:nvPicPr>
          <p:cNvPr id="16" name="Picture 15" descr="A blue hexagon on a black background&#10;&#10;Description automatically generated">
            <a:extLst>
              <a:ext uri="{FF2B5EF4-FFF2-40B4-BE49-F238E27FC236}">
                <a16:creationId xmlns:a16="http://schemas.microsoft.com/office/drawing/2014/main" id="{AB0DECE2-A109-35DB-30F1-F9B3D70B3081}"/>
              </a:ext>
            </a:extLst>
          </p:cNvPr>
          <p:cNvPicPr>
            <a:picLocks noChangeAspect="1"/>
          </p:cNvPicPr>
          <p:nvPr userDrawn="1"/>
        </p:nvPicPr>
        <p:blipFill>
          <a:blip r:embed="rId3"/>
          <a:stretch>
            <a:fillRect/>
          </a:stretch>
        </p:blipFill>
        <p:spPr>
          <a:xfrm>
            <a:off x="8169728" y="1542651"/>
            <a:ext cx="3655786" cy="3573634"/>
          </a:xfrm>
          <a:prstGeom prst="rect">
            <a:avLst/>
          </a:prstGeom>
        </p:spPr>
      </p:pic>
      <p:sp>
        <p:nvSpPr>
          <p:cNvPr id="17" name="Picture Placeholder 16">
            <a:extLst>
              <a:ext uri="{FF2B5EF4-FFF2-40B4-BE49-F238E27FC236}">
                <a16:creationId xmlns:a16="http://schemas.microsoft.com/office/drawing/2014/main" id="{8EED25C6-9926-8636-1DED-0D0B70CD2B98}"/>
              </a:ext>
            </a:extLst>
          </p:cNvPr>
          <p:cNvSpPr>
            <a:spLocks noGrp="1"/>
          </p:cNvSpPr>
          <p:nvPr>
            <p:ph type="pic" sz="quarter" idx="21"/>
          </p:nvPr>
        </p:nvSpPr>
        <p:spPr>
          <a:xfrm>
            <a:off x="6594067" y="1302273"/>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22760879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amp;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1579362"/>
            <a:ext cx="10515600" cy="4506645"/>
          </a:xfrm>
          <a:prstGeom prst="rect">
            <a:avLst/>
          </a:prstGeom>
        </p:spPr>
        <p:txBody>
          <a:bodyPr>
            <a:normAutofit/>
          </a:bodyPr>
          <a:lstStyle>
            <a:lvl1pPr>
              <a:buClr>
                <a:schemeClr val="accent4"/>
              </a:buClr>
              <a:buFont typeface="Wingdings" pitchFamily="2" charset="2"/>
              <a:buChar char="§"/>
              <a:defRPr sz="2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itchFamily="2" charset="2"/>
              <a:buChar char="§"/>
              <a:defRPr sz="18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a:buClr>
                <a:schemeClr val="accent4"/>
              </a:buClr>
              <a:buFont typeface="Wingdings" pitchFamily="2" charset="2"/>
              <a:buChar char="§"/>
              <a:defRPr sz="15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a:buClr>
                <a:schemeClr val="accent4"/>
              </a:buClr>
              <a:buFont typeface="Wingdings" pitchFamily="2" charset="2"/>
              <a:buChar char="§"/>
              <a:defRPr>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a:buClr>
                <a:schemeClr val="accent4"/>
              </a:buClr>
              <a:buFont typeface="Wingdings" pitchFamily="2" charset="2"/>
              <a:buChar char="§"/>
              <a:defRPr>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hasCustomPrompt="1"/>
          </p:nvPr>
        </p:nvSpPr>
        <p:spPr>
          <a:xfrm>
            <a:off x="838200" y="354780"/>
            <a:ext cx="10515600" cy="700115"/>
          </a:xfrm>
          <a:prstGeom prst="rect">
            <a:avLst/>
          </a:prstGeom>
        </p:spPr>
        <p:txBody>
          <a:bodyPr anchor="ct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3" name="TextBox 2">
            <a:extLst>
              <a:ext uri="{FF2B5EF4-FFF2-40B4-BE49-F238E27FC236}">
                <a16:creationId xmlns:a16="http://schemas.microsoft.com/office/drawing/2014/main" id="{745F54BF-0099-714C-9197-956EA9EF2D8C}"/>
              </a:ext>
            </a:extLst>
          </p:cNvPr>
          <p:cNvSpPr txBox="1"/>
          <p:nvPr/>
        </p:nvSpPr>
        <p:spPr>
          <a:xfrm>
            <a:off x="2388358" y="40943"/>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9B9C118B-D4A4-9449-AF26-F37FB1770A8C}"/>
              </a:ext>
            </a:extLst>
          </p:cNvPr>
          <p:cNvSpPr txBox="1"/>
          <p:nvPr userDrawn="1"/>
        </p:nvSpPr>
        <p:spPr>
          <a:xfrm>
            <a:off x="2388358" y="4094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9652613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404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423831-CA08-4648-8288-430AF8B8676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2374896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w/Image">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47700" y="1703858"/>
            <a:ext cx="508000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319562"/>
            <a:ext cx="5067300" cy="3859800"/>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6451600" y="1707403"/>
            <a:ext cx="508000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323107"/>
            <a:ext cx="5067300" cy="3568252"/>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itle 1">
            <a:extLst>
              <a:ext uri="{FF2B5EF4-FFF2-40B4-BE49-F238E27FC236}">
                <a16:creationId xmlns:a16="http://schemas.microsoft.com/office/drawing/2014/main" id="{92F03355-C197-48C4-A4DF-B41338483356}"/>
              </a:ext>
            </a:extLst>
          </p:cNvPr>
          <p:cNvSpPr>
            <a:spLocks noGrp="1"/>
          </p:cNvSpPr>
          <p:nvPr>
            <p:ph type="title" hasCustomPrompt="1"/>
          </p:nvPr>
        </p:nvSpPr>
        <p:spPr>
          <a:xfrm>
            <a:off x="660400" y="318517"/>
            <a:ext cx="7705678" cy="830997"/>
          </a:xfrm>
          <a:prstGeom prst="rect">
            <a:avLst/>
          </a:prstGeom>
        </p:spPr>
        <p:txBody>
          <a:bodyPr>
            <a:normAutofit/>
          </a:bodyPr>
          <a:lstStyle>
            <a:lvl1pP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2" name="Picture Placeholder 15">
            <a:extLst>
              <a:ext uri="{FF2B5EF4-FFF2-40B4-BE49-F238E27FC236}">
                <a16:creationId xmlns:a16="http://schemas.microsoft.com/office/drawing/2014/main" id="{7DD4B7D1-AD18-59D5-1BDD-16FD3231474B}"/>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p>
        </p:txBody>
      </p:sp>
    </p:spTree>
    <p:extLst>
      <p:ext uri="{BB962C8B-B14F-4D97-AF65-F5344CB8AC3E}">
        <p14:creationId xmlns:p14="http://schemas.microsoft.com/office/powerpoint/2010/main" val="3922257431"/>
      </p:ext>
    </p:extLst>
  </p:cSld>
  <p:clrMapOvr>
    <a:masterClrMapping/>
  </p:clrMapOvr>
  <p:extLst>
    <p:ext uri="{DCECCB84-F9BA-43D5-87BE-67443E8EF086}">
      <p15:sldGuideLst xmlns:p15="http://schemas.microsoft.com/office/powerpoint/2012/main">
        <p15:guide id="1" orient="horz" pos="1272">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w/Image">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60400" y="1756309"/>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383290"/>
            <a:ext cx="3474720" cy="3802424"/>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8044180" y="1771131"/>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386835"/>
            <a:ext cx="3474720" cy="3798879"/>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hasCustomPrompt="1"/>
          </p:nvPr>
        </p:nvSpPr>
        <p:spPr>
          <a:xfrm>
            <a:off x="4352290" y="1767586"/>
            <a:ext cx="347472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383290"/>
            <a:ext cx="3474720" cy="3802424"/>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p>
        </p:txBody>
      </p:sp>
      <p:sp>
        <p:nvSpPr>
          <p:cNvPr id="4" name="Title 1">
            <a:extLst>
              <a:ext uri="{FF2B5EF4-FFF2-40B4-BE49-F238E27FC236}">
                <a16:creationId xmlns:a16="http://schemas.microsoft.com/office/drawing/2014/main" id="{B4FE135E-AAEB-5829-7664-0ACEF53F7983}"/>
              </a:ext>
            </a:extLst>
          </p:cNvPr>
          <p:cNvSpPr>
            <a:spLocks noGrp="1"/>
          </p:cNvSpPr>
          <p:nvPr>
            <p:ph type="title" hasCustomPrompt="1"/>
          </p:nvPr>
        </p:nvSpPr>
        <p:spPr>
          <a:xfrm>
            <a:off x="660400" y="318517"/>
            <a:ext cx="7705678" cy="830997"/>
          </a:xfrm>
          <a:prstGeom prst="rect">
            <a:avLst/>
          </a:prstGeom>
        </p:spPr>
        <p:txBody>
          <a:bodyPr>
            <a:normAutofit/>
          </a:bodyPr>
          <a:lstStyle>
            <a:lvl1pP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222266898"/>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6" name="Picture 5" descr="A black background with hexagons&#10;&#10;Description automatically generated">
            <a:extLst>
              <a:ext uri="{FF2B5EF4-FFF2-40B4-BE49-F238E27FC236}">
                <a16:creationId xmlns:a16="http://schemas.microsoft.com/office/drawing/2014/main" id="{33709261-2D85-5F61-B1E0-7CE7FBF274CD}"/>
              </a:ext>
            </a:extLst>
          </p:cNvPr>
          <p:cNvPicPr>
            <a:picLocks noChangeAspect="1"/>
          </p:cNvPicPr>
          <p:nvPr userDrawn="1"/>
        </p:nvPicPr>
        <p:blipFill>
          <a:blip r:embed="rId2"/>
          <a:stretch>
            <a:fillRect/>
          </a:stretch>
        </p:blipFill>
        <p:spPr>
          <a:xfrm>
            <a:off x="0" y="-3790"/>
            <a:ext cx="12198554" cy="6877274"/>
          </a:xfrm>
          <a:prstGeom prst="rect">
            <a:avLst/>
          </a:prstGeom>
        </p:spPr>
      </p:pic>
      <p:pic>
        <p:nvPicPr>
          <p:cNvPr id="7" name="Picture 6" descr="A black background with a blue hexagon&#10;&#10;Description automatically generated">
            <a:extLst>
              <a:ext uri="{FF2B5EF4-FFF2-40B4-BE49-F238E27FC236}">
                <a16:creationId xmlns:a16="http://schemas.microsoft.com/office/drawing/2014/main" id="{0FB36C57-8909-7508-9EC5-9619A73201A7}"/>
              </a:ext>
            </a:extLst>
          </p:cNvPr>
          <p:cNvPicPr>
            <a:picLocks noChangeAspect="1"/>
          </p:cNvPicPr>
          <p:nvPr userDrawn="1"/>
        </p:nvPicPr>
        <p:blipFill>
          <a:blip r:embed="rId3">
            <a:alphaModFix amt="30000"/>
          </a:blip>
          <a:srcRect r="65625" b="48970"/>
          <a:stretch/>
        </p:blipFill>
        <p:spPr>
          <a:xfrm rot="10800000">
            <a:off x="9227125" y="2258290"/>
            <a:ext cx="2008911" cy="1693925"/>
          </a:xfrm>
          <a:prstGeom prst="rect">
            <a:avLst/>
          </a:prstGeom>
        </p:spPr>
      </p:pic>
      <p:pic>
        <p:nvPicPr>
          <p:cNvPr id="8" name="Picture 2" descr="A blue and green gradient&#10;&#10;AI-generated content may be incorrect.">
            <a:extLst>
              <a:ext uri="{FF2B5EF4-FFF2-40B4-BE49-F238E27FC236}">
                <a16:creationId xmlns:a16="http://schemas.microsoft.com/office/drawing/2014/main" id="{08E5B79D-6B49-B254-450D-A7A66CA28C32}"/>
              </a:ext>
            </a:extLst>
          </p:cNvPr>
          <p:cNvPicPr>
            <a:picLocks noChangeAspect="1" noChangeArrowheads="1"/>
          </p:cNvPicPr>
          <p:nvPr userDrawn="1"/>
        </p:nvPicPr>
        <p:blipFill>
          <a:blip r:embed="rId4">
            <a:alphaModFix amt="6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7">
            <a:extLst>
              <a:ext uri="{FF2B5EF4-FFF2-40B4-BE49-F238E27FC236}">
                <a16:creationId xmlns:a16="http://schemas.microsoft.com/office/drawing/2014/main" id="{D8F0B38E-EFD2-D372-910D-86924035DD6A}"/>
              </a:ext>
            </a:extLst>
          </p:cNvPr>
          <p:cNvSpPr>
            <a:spLocks noGrp="1"/>
          </p:cNvSpPr>
          <p:nvPr>
            <p:ph type="body" sz="quarter" idx="10" hasCustomPrompt="1"/>
          </p:nvPr>
        </p:nvSpPr>
        <p:spPr>
          <a:xfrm>
            <a:off x="1445323" y="3307244"/>
            <a:ext cx="9316279" cy="1830335"/>
          </a:xfrm>
          <a:prstGeom prst="rect">
            <a:avLst/>
          </a:prstGeom>
        </p:spPr>
        <p:txBody>
          <a:bodyPr>
            <a:normAutofit/>
          </a:bodyPr>
          <a:lstStyle>
            <a:lvl1pPr algn="ctr">
              <a:buNone/>
              <a:defRPr sz="6000" b="1">
                <a:solidFill>
                  <a:schemeClr val="bg1"/>
                </a:solidFill>
              </a:defRPr>
            </a:lvl1pPr>
            <a:lvl2pPr algn="ctr">
              <a:buNone/>
              <a:defRPr sz="5000" b="1">
                <a:solidFill>
                  <a:schemeClr val="accent4"/>
                </a:solidFill>
              </a:defRPr>
            </a:lvl2pPr>
            <a:lvl3pPr algn="ctr">
              <a:buNone/>
              <a:defRPr sz="5000" b="1">
                <a:solidFill>
                  <a:schemeClr val="accent4"/>
                </a:solidFill>
              </a:defRPr>
            </a:lvl3pPr>
            <a:lvl4pPr algn="ctr">
              <a:buNone/>
              <a:defRPr sz="5000" b="1">
                <a:solidFill>
                  <a:schemeClr val="accent4"/>
                </a:solidFill>
              </a:defRPr>
            </a:lvl4pPr>
            <a:lvl5pPr algn="ctr">
              <a:buNone/>
              <a:defRPr sz="5000" b="1">
                <a:solidFill>
                  <a:schemeClr val="accent4"/>
                </a:solidFill>
              </a:defRPr>
            </a:lvl5pPr>
          </a:lstStyle>
          <a:p>
            <a:pPr lvl="0"/>
            <a:r>
              <a:rPr lang="en-US"/>
              <a:t>TRANSITION SLIDE TEXT HERE</a:t>
            </a:r>
          </a:p>
        </p:txBody>
      </p:sp>
      <p:sp>
        <p:nvSpPr>
          <p:cNvPr id="10" name="TextBox 9">
            <a:extLst>
              <a:ext uri="{FF2B5EF4-FFF2-40B4-BE49-F238E27FC236}">
                <a16:creationId xmlns:a16="http://schemas.microsoft.com/office/drawing/2014/main" id="{4619F26F-6572-0930-F532-F37C7047B479}"/>
              </a:ext>
            </a:extLst>
          </p:cNvPr>
          <p:cNvSpPr txBox="1"/>
          <p:nvPr userDrawn="1"/>
        </p:nvSpPr>
        <p:spPr>
          <a:xfrm>
            <a:off x="3083379" y="6578180"/>
            <a:ext cx="6025243" cy="230832"/>
          </a:xfrm>
          <a:prstGeom prst="rect">
            <a:avLst/>
          </a:prstGeom>
          <a:noFill/>
        </p:spPr>
        <p:txBody>
          <a:bodyPr wrap="square" rtlCol="0">
            <a:spAutoFit/>
          </a:bodyPr>
          <a:lstStyle/>
          <a:p>
            <a:pPr algn="ctr"/>
            <a:r>
              <a:rPr lang="en-US" sz="900" b="0" i="0" spc="600">
                <a:solidFill>
                  <a:schemeClr val="bg1">
                    <a:lumMod val="9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CONFIDENTIAL &amp; PROPRIETARY</a:t>
            </a:r>
            <a:endParaRPr lang="en-US" sz="900" b="0" i="0" spc="600">
              <a:solidFill>
                <a:schemeClr val="bg1">
                  <a:lumMod val="9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1" name="Picture 10" descr="A black background with a blue hexagon&#10;&#10;Description automatically generated">
            <a:extLst>
              <a:ext uri="{FF2B5EF4-FFF2-40B4-BE49-F238E27FC236}">
                <a16:creationId xmlns:a16="http://schemas.microsoft.com/office/drawing/2014/main" id="{3A849F22-6C4F-6D3F-C052-533DE0D10313}"/>
              </a:ext>
            </a:extLst>
          </p:cNvPr>
          <p:cNvPicPr>
            <a:picLocks noChangeAspect="1"/>
          </p:cNvPicPr>
          <p:nvPr userDrawn="1"/>
        </p:nvPicPr>
        <p:blipFill>
          <a:blip r:embed="rId3">
            <a:alphaModFix amt="30000"/>
          </a:blip>
          <a:srcRect l="46236" t="62381" r="21675"/>
          <a:stretch/>
        </p:blipFill>
        <p:spPr>
          <a:xfrm rot="10800000">
            <a:off x="8846716" y="1410952"/>
            <a:ext cx="2076855" cy="1382950"/>
          </a:xfrm>
          <a:prstGeom prst="rect">
            <a:avLst/>
          </a:prstGeom>
        </p:spPr>
      </p:pic>
      <p:pic>
        <p:nvPicPr>
          <p:cNvPr id="12" name="Picture 11" descr="A black background with a blue hexagon&#10;&#10;Description automatically generated">
            <a:extLst>
              <a:ext uri="{FF2B5EF4-FFF2-40B4-BE49-F238E27FC236}">
                <a16:creationId xmlns:a16="http://schemas.microsoft.com/office/drawing/2014/main" id="{829D33B7-CD3E-F101-D749-C8B10E6C4A16}"/>
              </a:ext>
            </a:extLst>
          </p:cNvPr>
          <p:cNvPicPr>
            <a:picLocks noChangeAspect="1"/>
          </p:cNvPicPr>
          <p:nvPr userDrawn="1"/>
        </p:nvPicPr>
        <p:blipFill>
          <a:blip r:embed="rId3">
            <a:alphaModFix amt="30000"/>
          </a:blip>
          <a:srcRect r="65625" b="48970"/>
          <a:stretch/>
        </p:blipFill>
        <p:spPr>
          <a:xfrm rot="10800000">
            <a:off x="9074726" y="-1011381"/>
            <a:ext cx="2723581" cy="2296539"/>
          </a:xfrm>
          <a:prstGeom prst="rect">
            <a:avLst/>
          </a:prstGeom>
        </p:spPr>
      </p:pic>
    </p:spTree>
    <p:extLst>
      <p:ext uri="{BB962C8B-B14F-4D97-AF65-F5344CB8AC3E}">
        <p14:creationId xmlns:p14="http://schemas.microsoft.com/office/powerpoint/2010/main" val="3011734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Icon Lineup">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hasCustomPrompt="1"/>
          </p:nvPr>
        </p:nvSpPr>
        <p:spPr>
          <a:xfrm>
            <a:off x="546668"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hasCustomPrompt="1"/>
          </p:nvPr>
        </p:nvSpPr>
        <p:spPr>
          <a:xfrm>
            <a:off x="2789482"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hasCustomPrompt="1"/>
          </p:nvPr>
        </p:nvSpPr>
        <p:spPr>
          <a:xfrm>
            <a:off x="5032296"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hasCustomPrompt="1"/>
          </p:nvPr>
        </p:nvSpPr>
        <p:spPr>
          <a:xfrm>
            <a:off x="7275110"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hasCustomPrompt="1"/>
          </p:nvPr>
        </p:nvSpPr>
        <p:spPr>
          <a:xfrm>
            <a:off x="9517923" y="3927101"/>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342598"/>
            <a:ext cx="2139696" cy="1835421"/>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30989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p>
        </p:txBody>
      </p:sp>
      <p:sp>
        <p:nvSpPr>
          <p:cNvPr id="4" name="Title 1">
            <a:extLst>
              <a:ext uri="{FF2B5EF4-FFF2-40B4-BE49-F238E27FC236}">
                <a16:creationId xmlns:a16="http://schemas.microsoft.com/office/drawing/2014/main" id="{AD0B58A6-F5B5-DFC2-BA7E-1425C5468754}"/>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19192830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Callouts">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029971" y="2008715"/>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029971" y="4614964"/>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029971" y="3311710"/>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hasCustomPrompt="1"/>
          </p:nvPr>
        </p:nvSpPr>
        <p:spPr>
          <a:xfrm>
            <a:off x="6784181" y="2008715"/>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hasCustomPrompt="1"/>
          </p:nvPr>
        </p:nvSpPr>
        <p:spPr>
          <a:xfrm>
            <a:off x="6784181" y="4614964"/>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hasCustomPrompt="1"/>
          </p:nvPr>
        </p:nvSpPr>
        <p:spPr>
          <a:xfrm>
            <a:off x="6784181" y="3311710"/>
            <a:ext cx="4208386"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kumimoji="0" lang="en-US" sz="1600" b="0" i="0" u="none" strike="noStrike" kern="1200" cap="none" spc="0" normalizeH="0" baseline="0" dirty="0" smtClean="0">
                <a:ln>
                  <a:noFill/>
                </a:ln>
                <a:solidFill>
                  <a:schemeClr val="tx1"/>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SUBHEAD</a:t>
            </a:r>
          </a:p>
          <a:p>
            <a:pPr lvl="1"/>
            <a:r>
              <a:rPr lang="en-US"/>
              <a:t>Text Goes Here</a:t>
            </a:r>
          </a:p>
        </p:txBody>
      </p:sp>
      <p:sp>
        <p:nvSpPr>
          <p:cNvPr id="4" name="Title 1">
            <a:extLst>
              <a:ext uri="{FF2B5EF4-FFF2-40B4-BE49-F238E27FC236}">
                <a16:creationId xmlns:a16="http://schemas.microsoft.com/office/drawing/2014/main" id="{4B6DD446-FFE6-3367-261C-47965EF41A2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3045244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Callouts w/Icons">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hasCustomPrompt="1"/>
          </p:nvPr>
        </p:nvSpPr>
        <p:spPr>
          <a:xfrm>
            <a:off x="1805727" y="2008715"/>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hasCustomPrompt="1"/>
          </p:nvPr>
        </p:nvSpPr>
        <p:spPr>
          <a:xfrm>
            <a:off x="1805727" y="4614964"/>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hasCustomPrompt="1"/>
          </p:nvPr>
        </p:nvSpPr>
        <p:spPr>
          <a:xfrm>
            <a:off x="1805727" y="3311710"/>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3" name="Content Placeholder 39">
            <a:extLst>
              <a:ext uri="{FF2B5EF4-FFF2-40B4-BE49-F238E27FC236}">
                <a16:creationId xmlns:a16="http://schemas.microsoft.com/office/drawing/2014/main" id="{0FB1AF36-0B74-A342-8BD0-EB39C1DEB4D7}"/>
              </a:ext>
            </a:extLst>
          </p:cNvPr>
          <p:cNvSpPr>
            <a:spLocks noGrp="1"/>
          </p:cNvSpPr>
          <p:nvPr>
            <p:ph sz="quarter" idx="18" hasCustomPrompt="1"/>
          </p:nvPr>
        </p:nvSpPr>
        <p:spPr>
          <a:xfrm>
            <a:off x="7619673" y="2008715"/>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4" name="Content Placeholder 39">
            <a:extLst>
              <a:ext uri="{FF2B5EF4-FFF2-40B4-BE49-F238E27FC236}">
                <a16:creationId xmlns:a16="http://schemas.microsoft.com/office/drawing/2014/main" id="{5454B961-6CFD-5B42-98BF-333E4391AFEE}"/>
              </a:ext>
            </a:extLst>
          </p:cNvPr>
          <p:cNvSpPr>
            <a:spLocks noGrp="1"/>
          </p:cNvSpPr>
          <p:nvPr>
            <p:ph sz="quarter" idx="19" hasCustomPrompt="1"/>
          </p:nvPr>
        </p:nvSpPr>
        <p:spPr>
          <a:xfrm>
            <a:off x="7619673" y="4614964"/>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15" name="Content Placeholder 39">
            <a:extLst>
              <a:ext uri="{FF2B5EF4-FFF2-40B4-BE49-F238E27FC236}">
                <a16:creationId xmlns:a16="http://schemas.microsoft.com/office/drawing/2014/main" id="{1ABAF06A-6DC3-EC40-AA3A-99144D7B0499}"/>
              </a:ext>
            </a:extLst>
          </p:cNvPr>
          <p:cNvSpPr>
            <a:spLocks noGrp="1"/>
          </p:cNvSpPr>
          <p:nvPr>
            <p:ph sz="quarter" idx="20" hasCustomPrompt="1"/>
          </p:nvPr>
        </p:nvSpPr>
        <p:spPr>
          <a:xfrm>
            <a:off x="7619673" y="3311710"/>
            <a:ext cx="4041519" cy="912812"/>
          </a:xfrm>
          <a:prstGeom prst="rect">
            <a:avLst/>
          </a:prstGeom>
        </p:spPr>
        <p:txBody>
          <a:bodyPr>
            <a:normAutofit/>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bg1"/>
                </a:solidFill>
                <a:effectLst/>
                <a:uLnTx/>
                <a:uFillTx/>
                <a:latin typeface="+mn-lt"/>
                <a:ea typeface="+mn-ea"/>
                <a:cs typeface="Biome Light" panose="020B0303030204020804" pitchFamily="34" charset="0"/>
              </a:defRPr>
            </a:lvl2pPr>
          </a:lstStyle>
          <a:p>
            <a:pPr lvl="0"/>
            <a:r>
              <a:rPr lang="en-US"/>
              <a:t>SUBHEAD</a:t>
            </a:r>
          </a:p>
          <a:p>
            <a:pPr lvl="1"/>
            <a:r>
              <a:rPr lang="en-US"/>
              <a:t>Text Goes Here</a:t>
            </a:r>
          </a:p>
        </p:txBody>
      </p:sp>
      <p:sp>
        <p:nvSpPr>
          <p:cNvPr id="5" name="Picture Placeholder 4">
            <a:extLst>
              <a:ext uri="{FF2B5EF4-FFF2-40B4-BE49-F238E27FC236}">
                <a16:creationId xmlns:a16="http://schemas.microsoft.com/office/drawing/2014/main" id="{655DA667-33CA-104F-9EEF-DC905C584CE4}"/>
              </a:ext>
            </a:extLst>
          </p:cNvPr>
          <p:cNvSpPr>
            <a:spLocks noGrp="1"/>
          </p:cNvSpPr>
          <p:nvPr>
            <p:ph type="pic" sz="quarter" idx="24"/>
          </p:nvPr>
        </p:nvSpPr>
        <p:spPr>
          <a:xfrm>
            <a:off x="557332" y="2008188"/>
            <a:ext cx="930275" cy="981075"/>
          </a:xfrm>
          <a:prstGeom prst="rect">
            <a:avLst/>
          </a:prstGeom>
        </p:spPr>
        <p:txBody>
          <a:bodyPr/>
          <a:lstStyle>
            <a:lvl1pPr>
              <a:defRPr sz="1200"/>
            </a:lvl1pPr>
          </a:lstStyle>
          <a:p>
            <a:r>
              <a:rPr lang="en-US"/>
              <a:t>Click icon to add picture</a:t>
            </a:r>
          </a:p>
        </p:txBody>
      </p:sp>
      <p:sp>
        <p:nvSpPr>
          <p:cNvPr id="21" name="Picture Placeholder 4">
            <a:extLst>
              <a:ext uri="{FF2B5EF4-FFF2-40B4-BE49-F238E27FC236}">
                <a16:creationId xmlns:a16="http://schemas.microsoft.com/office/drawing/2014/main" id="{C047D964-745E-6C48-9B28-4D7EDE73634B}"/>
              </a:ext>
            </a:extLst>
          </p:cNvPr>
          <p:cNvSpPr>
            <a:spLocks noGrp="1"/>
          </p:cNvSpPr>
          <p:nvPr>
            <p:ph type="pic" sz="quarter" idx="25"/>
          </p:nvPr>
        </p:nvSpPr>
        <p:spPr>
          <a:xfrm>
            <a:off x="6439518" y="2008188"/>
            <a:ext cx="930275" cy="981075"/>
          </a:xfrm>
          <a:prstGeom prst="rect">
            <a:avLst/>
          </a:prstGeom>
        </p:spPr>
        <p:txBody>
          <a:bodyPr/>
          <a:lstStyle>
            <a:lvl1pPr>
              <a:defRPr sz="1200"/>
            </a:lvl1pPr>
          </a:lstStyle>
          <a:p>
            <a:r>
              <a:rPr lang="en-US"/>
              <a:t>Click icon to add picture</a:t>
            </a:r>
          </a:p>
        </p:txBody>
      </p:sp>
      <p:sp>
        <p:nvSpPr>
          <p:cNvPr id="22" name="Picture Placeholder 4">
            <a:extLst>
              <a:ext uri="{FF2B5EF4-FFF2-40B4-BE49-F238E27FC236}">
                <a16:creationId xmlns:a16="http://schemas.microsoft.com/office/drawing/2014/main" id="{4D9B2F2D-8149-304F-880F-D7079865FB70}"/>
              </a:ext>
            </a:extLst>
          </p:cNvPr>
          <p:cNvSpPr>
            <a:spLocks noGrp="1"/>
          </p:cNvSpPr>
          <p:nvPr>
            <p:ph type="pic" sz="quarter" idx="26"/>
          </p:nvPr>
        </p:nvSpPr>
        <p:spPr>
          <a:xfrm>
            <a:off x="557332" y="3277430"/>
            <a:ext cx="930275" cy="981075"/>
          </a:xfrm>
          <a:prstGeom prst="rect">
            <a:avLst/>
          </a:prstGeom>
        </p:spPr>
        <p:txBody>
          <a:bodyPr/>
          <a:lstStyle>
            <a:lvl1pPr>
              <a:defRPr sz="1200"/>
            </a:lvl1pPr>
          </a:lstStyle>
          <a:p>
            <a:r>
              <a:rPr lang="en-US"/>
              <a:t>Click icon to add picture</a:t>
            </a:r>
          </a:p>
        </p:txBody>
      </p:sp>
      <p:sp>
        <p:nvSpPr>
          <p:cNvPr id="23" name="Picture Placeholder 4">
            <a:extLst>
              <a:ext uri="{FF2B5EF4-FFF2-40B4-BE49-F238E27FC236}">
                <a16:creationId xmlns:a16="http://schemas.microsoft.com/office/drawing/2014/main" id="{F32F8736-7E14-FC4C-9FE7-B47806406A99}"/>
              </a:ext>
            </a:extLst>
          </p:cNvPr>
          <p:cNvSpPr>
            <a:spLocks noGrp="1"/>
          </p:cNvSpPr>
          <p:nvPr>
            <p:ph type="pic" sz="quarter" idx="27"/>
          </p:nvPr>
        </p:nvSpPr>
        <p:spPr>
          <a:xfrm>
            <a:off x="6439518" y="3277430"/>
            <a:ext cx="930275" cy="981075"/>
          </a:xfrm>
          <a:prstGeom prst="rect">
            <a:avLst/>
          </a:prstGeom>
        </p:spPr>
        <p:txBody>
          <a:bodyPr/>
          <a:lstStyle>
            <a:lvl1pPr>
              <a:defRPr sz="1200"/>
            </a:lvl1pPr>
          </a:lstStyle>
          <a:p>
            <a:r>
              <a:rPr lang="en-US"/>
              <a:t>Click icon to add picture</a:t>
            </a:r>
          </a:p>
        </p:txBody>
      </p:sp>
      <p:sp>
        <p:nvSpPr>
          <p:cNvPr id="24" name="Picture Placeholder 4">
            <a:extLst>
              <a:ext uri="{FF2B5EF4-FFF2-40B4-BE49-F238E27FC236}">
                <a16:creationId xmlns:a16="http://schemas.microsoft.com/office/drawing/2014/main" id="{8AA29795-B952-C24E-88F9-56A2608572E4}"/>
              </a:ext>
            </a:extLst>
          </p:cNvPr>
          <p:cNvSpPr>
            <a:spLocks noGrp="1"/>
          </p:cNvSpPr>
          <p:nvPr>
            <p:ph type="pic" sz="quarter" idx="28"/>
          </p:nvPr>
        </p:nvSpPr>
        <p:spPr>
          <a:xfrm>
            <a:off x="557332" y="4601263"/>
            <a:ext cx="930275" cy="981075"/>
          </a:xfrm>
          <a:prstGeom prst="rect">
            <a:avLst/>
          </a:prstGeom>
        </p:spPr>
        <p:txBody>
          <a:bodyPr/>
          <a:lstStyle>
            <a:lvl1pPr>
              <a:defRPr sz="1200"/>
            </a:lvl1pPr>
          </a:lstStyle>
          <a:p>
            <a:r>
              <a:rPr lang="en-US"/>
              <a:t>Click icon to add picture</a:t>
            </a:r>
          </a:p>
        </p:txBody>
      </p:sp>
      <p:sp>
        <p:nvSpPr>
          <p:cNvPr id="25" name="Picture Placeholder 4">
            <a:extLst>
              <a:ext uri="{FF2B5EF4-FFF2-40B4-BE49-F238E27FC236}">
                <a16:creationId xmlns:a16="http://schemas.microsoft.com/office/drawing/2014/main" id="{9C50A76C-5570-404F-9539-CF44C9AE2C53}"/>
              </a:ext>
            </a:extLst>
          </p:cNvPr>
          <p:cNvSpPr>
            <a:spLocks noGrp="1"/>
          </p:cNvSpPr>
          <p:nvPr>
            <p:ph type="pic" sz="quarter" idx="29"/>
          </p:nvPr>
        </p:nvSpPr>
        <p:spPr>
          <a:xfrm>
            <a:off x="6439518" y="4601263"/>
            <a:ext cx="930275" cy="981075"/>
          </a:xfrm>
          <a:prstGeom prst="rect">
            <a:avLst/>
          </a:prstGeom>
        </p:spPr>
        <p:txBody>
          <a:bodyPr/>
          <a:lstStyle>
            <a:lvl1pPr>
              <a:defRPr sz="1200"/>
            </a:lvl1pPr>
          </a:lstStyle>
          <a:p>
            <a:r>
              <a:rPr lang="en-US"/>
              <a:t>Click icon to add picture</a:t>
            </a:r>
          </a:p>
        </p:txBody>
      </p:sp>
      <p:sp>
        <p:nvSpPr>
          <p:cNvPr id="4" name="Title 1">
            <a:extLst>
              <a:ext uri="{FF2B5EF4-FFF2-40B4-BE49-F238E27FC236}">
                <a16:creationId xmlns:a16="http://schemas.microsoft.com/office/drawing/2014/main" id="{F725F1B6-7580-0010-2971-8C25675DADA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3170999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Lineup">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hasCustomPrompt="1"/>
          </p:nvPr>
        </p:nvSpPr>
        <p:spPr>
          <a:xfrm>
            <a:off x="1201873"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1211897" y="3844497"/>
            <a:ext cx="2139666" cy="2190910"/>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hasCustomPrompt="1"/>
          </p:nvPr>
        </p:nvSpPr>
        <p:spPr>
          <a:xfrm>
            <a:off x="3703882"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3703883" y="3844497"/>
            <a:ext cx="2139666" cy="2190910"/>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cxnSp>
        <p:nvCxnSpPr>
          <p:cNvPr id="21" name="Straight Connector 20">
            <a:extLst>
              <a:ext uri="{FF2B5EF4-FFF2-40B4-BE49-F238E27FC236}">
                <a16:creationId xmlns:a16="http://schemas.microsoft.com/office/drawing/2014/main" id="{58FC4C03-B200-CC45-A1F9-41EFE4EDC707}"/>
              </a:ext>
            </a:extLst>
          </p:cNvPr>
          <p:cNvCxnSpPr>
            <a:cxnSpLocks/>
          </p:cNvCxnSpPr>
          <p:nvPr/>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87C7F3F-3041-3E48-86CD-4D31DEB9B4D7}"/>
              </a:ext>
            </a:extLst>
          </p:cNvPr>
          <p:cNvSpPr/>
          <p:nvPr/>
        </p:nvSpPr>
        <p:spPr>
          <a:xfrm>
            <a:off x="1741204" y="2080602"/>
            <a:ext cx="1068874" cy="1068872"/>
          </a:xfrm>
          <a:prstGeom prst="ellipse">
            <a:avLst/>
          </a:prstGeom>
          <a:noFill/>
          <a:ln w="19050">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42" name="Oval 41">
            <a:extLst>
              <a:ext uri="{FF2B5EF4-FFF2-40B4-BE49-F238E27FC236}">
                <a16:creationId xmlns:a16="http://schemas.microsoft.com/office/drawing/2014/main" id="{B00F2155-35B3-1D41-90DF-4C8B9EB98363}"/>
              </a:ext>
            </a:extLst>
          </p:cNvPr>
          <p:cNvSpPr/>
          <p:nvPr/>
        </p:nvSpPr>
        <p:spPr>
          <a:xfrm>
            <a:off x="4212915" y="2080602"/>
            <a:ext cx="1068874" cy="1068872"/>
          </a:xfrm>
          <a:prstGeom prst="ellipse">
            <a:avLst/>
          </a:prstGeom>
          <a:noFill/>
          <a:ln w="19050">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58" name="Text Placeholder 22">
            <a:extLst>
              <a:ext uri="{FF2B5EF4-FFF2-40B4-BE49-F238E27FC236}">
                <a16:creationId xmlns:a16="http://schemas.microsoft.com/office/drawing/2014/main" id="{A07E678D-09C6-9D4E-B84A-AF1DC1A29B9D}"/>
              </a:ext>
            </a:extLst>
          </p:cNvPr>
          <p:cNvSpPr>
            <a:spLocks noGrp="1"/>
          </p:cNvSpPr>
          <p:nvPr>
            <p:ph type="body" sz="quarter" idx="14" hasCustomPrompt="1"/>
          </p:nvPr>
        </p:nvSpPr>
        <p:spPr>
          <a:xfrm>
            <a:off x="6224250"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59" name="Text Placeholder 22">
            <a:extLst>
              <a:ext uri="{FF2B5EF4-FFF2-40B4-BE49-F238E27FC236}">
                <a16:creationId xmlns:a16="http://schemas.microsoft.com/office/drawing/2014/main" id="{A2E9F6B6-3937-7542-A94E-F30F660C57C6}"/>
              </a:ext>
            </a:extLst>
          </p:cNvPr>
          <p:cNvSpPr>
            <a:spLocks noGrp="1"/>
          </p:cNvSpPr>
          <p:nvPr>
            <p:ph type="body" sz="quarter" idx="15"/>
          </p:nvPr>
        </p:nvSpPr>
        <p:spPr>
          <a:xfrm>
            <a:off x="6234274" y="3844497"/>
            <a:ext cx="2139666" cy="2190910"/>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0" name="Text Placeholder 22">
            <a:extLst>
              <a:ext uri="{FF2B5EF4-FFF2-40B4-BE49-F238E27FC236}">
                <a16:creationId xmlns:a16="http://schemas.microsoft.com/office/drawing/2014/main" id="{2C8F6115-B77E-A646-8418-D25CFAB1E823}"/>
              </a:ext>
            </a:extLst>
          </p:cNvPr>
          <p:cNvSpPr>
            <a:spLocks noGrp="1"/>
          </p:cNvSpPr>
          <p:nvPr>
            <p:ph type="body" sz="quarter" idx="16" hasCustomPrompt="1"/>
          </p:nvPr>
        </p:nvSpPr>
        <p:spPr>
          <a:xfrm>
            <a:off x="8726259" y="3429000"/>
            <a:ext cx="2139696" cy="344312"/>
          </a:xfrm>
          <a:prstGeom prst="rect">
            <a:avLst/>
          </a:prstGeom>
        </p:spPr>
        <p:txBody>
          <a:bodyPr>
            <a:normAutofit/>
          </a:bodyPr>
          <a:lstStyle>
            <a:lvl1pPr marL="0" indent="0" algn="ctr">
              <a:buNone/>
              <a:defRPr lang="en-US" sz="20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SUBHEAD</a:t>
            </a:r>
          </a:p>
        </p:txBody>
      </p:sp>
      <p:sp>
        <p:nvSpPr>
          <p:cNvPr id="61" name="Text Placeholder 22">
            <a:extLst>
              <a:ext uri="{FF2B5EF4-FFF2-40B4-BE49-F238E27FC236}">
                <a16:creationId xmlns:a16="http://schemas.microsoft.com/office/drawing/2014/main" id="{37CE66A7-5DA7-7248-8C66-7A942AE95196}"/>
              </a:ext>
            </a:extLst>
          </p:cNvPr>
          <p:cNvSpPr>
            <a:spLocks noGrp="1"/>
          </p:cNvSpPr>
          <p:nvPr>
            <p:ph type="body" sz="quarter" idx="17"/>
          </p:nvPr>
        </p:nvSpPr>
        <p:spPr>
          <a:xfrm>
            <a:off x="8726260" y="3844497"/>
            <a:ext cx="2139666" cy="2190910"/>
          </a:xfrm>
          <a:prstGeom prst="rect">
            <a:avLst/>
          </a:prstGeom>
        </p:spPr>
        <p:txBody>
          <a:bodyPr>
            <a:normAutofit/>
          </a:bodyPr>
          <a:lstStyle>
            <a:lvl1pPr marL="0" indent="0" algn="ctr">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cxnSp>
        <p:nvCxnSpPr>
          <p:cNvPr id="62" name="Straight Connector 61">
            <a:extLst>
              <a:ext uri="{FF2B5EF4-FFF2-40B4-BE49-F238E27FC236}">
                <a16:creationId xmlns:a16="http://schemas.microsoft.com/office/drawing/2014/main" id="{C36B8478-2437-D740-A442-1A79C00C9E4D}"/>
              </a:ext>
            </a:extLst>
          </p:cNvPr>
          <p:cNvCxnSpPr>
            <a:cxnSpLocks/>
          </p:cNvCxnSpPr>
          <p:nvPr/>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011A50D2-B4A1-6D40-85D2-D9501150AC65}"/>
              </a:ext>
            </a:extLst>
          </p:cNvPr>
          <p:cNvSpPr/>
          <p:nvPr/>
        </p:nvSpPr>
        <p:spPr>
          <a:xfrm>
            <a:off x="6763581" y="2080602"/>
            <a:ext cx="1068874" cy="10688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64" name="Oval 63">
            <a:extLst>
              <a:ext uri="{FF2B5EF4-FFF2-40B4-BE49-F238E27FC236}">
                <a16:creationId xmlns:a16="http://schemas.microsoft.com/office/drawing/2014/main" id="{B3060ACD-9C62-E440-9139-B57D1E956164}"/>
              </a:ext>
            </a:extLst>
          </p:cNvPr>
          <p:cNvSpPr/>
          <p:nvPr/>
        </p:nvSpPr>
        <p:spPr>
          <a:xfrm>
            <a:off x="9235292" y="2080602"/>
            <a:ext cx="1068874" cy="10688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65" name="Straight Connector 64">
            <a:extLst>
              <a:ext uri="{FF2B5EF4-FFF2-40B4-BE49-F238E27FC236}">
                <a16:creationId xmlns:a16="http://schemas.microsoft.com/office/drawing/2014/main" id="{6FB337AC-47B5-CA40-AA56-6D19E6DB67A4}"/>
              </a:ext>
            </a:extLst>
          </p:cNvPr>
          <p:cNvCxnSpPr>
            <a:cxnSpLocks/>
          </p:cNvCxnSpPr>
          <p:nvPr/>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3CC9B8-A5D3-1048-BC26-1D92A7C1EF72}"/>
              </a:ext>
            </a:extLst>
          </p:cNvPr>
          <p:cNvCxnSpPr>
            <a:cxnSpLocks/>
          </p:cNvCxnSpPr>
          <p:nvPr userDrawn="1"/>
        </p:nvCxnSpPr>
        <p:spPr>
          <a:xfrm>
            <a:off x="3539905"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8EE54A-8D4B-6143-A20F-46F133E62324}"/>
              </a:ext>
            </a:extLst>
          </p:cNvPr>
          <p:cNvCxnSpPr>
            <a:cxnSpLocks/>
          </p:cNvCxnSpPr>
          <p:nvPr userDrawn="1"/>
        </p:nvCxnSpPr>
        <p:spPr>
          <a:xfrm>
            <a:off x="8562282"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4A149B2-FFF7-C640-884F-E58F5B6A7DF9}"/>
              </a:ext>
            </a:extLst>
          </p:cNvPr>
          <p:cNvSpPr/>
          <p:nvPr userDrawn="1"/>
        </p:nvSpPr>
        <p:spPr>
          <a:xfrm>
            <a:off x="6763581" y="2080602"/>
            <a:ext cx="1068874" cy="1068872"/>
          </a:xfrm>
          <a:prstGeom prst="ellipse">
            <a:avLst/>
          </a:prstGeom>
          <a:noFill/>
          <a:ln w="19050">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sp>
        <p:nvSpPr>
          <p:cNvPr id="25" name="Oval 24">
            <a:extLst>
              <a:ext uri="{FF2B5EF4-FFF2-40B4-BE49-F238E27FC236}">
                <a16:creationId xmlns:a16="http://schemas.microsoft.com/office/drawing/2014/main" id="{83AFE229-1530-6943-8988-ACF0E67FF5F9}"/>
              </a:ext>
            </a:extLst>
          </p:cNvPr>
          <p:cNvSpPr/>
          <p:nvPr userDrawn="1"/>
        </p:nvSpPr>
        <p:spPr>
          <a:xfrm>
            <a:off x="9235292" y="2080602"/>
            <a:ext cx="1068874" cy="1068872"/>
          </a:xfrm>
          <a:prstGeom prst="ellipse">
            <a:avLst/>
          </a:prstGeom>
          <a:noFill/>
          <a:ln w="19050">
            <a:solidFill>
              <a:srgbClr val="1C9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a:solidFill>
                  <a:schemeClr val="accent2"/>
                </a:solidFill>
              </a:ln>
              <a:solidFill>
                <a:schemeClr val="accent2"/>
              </a:solidFill>
            </a:endParaRPr>
          </a:p>
        </p:txBody>
      </p:sp>
      <p:cxnSp>
        <p:nvCxnSpPr>
          <p:cNvPr id="29" name="Straight Connector 28">
            <a:extLst>
              <a:ext uri="{FF2B5EF4-FFF2-40B4-BE49-F238E27FC236}">
                <a16:creationId xmlns:a16="http://schemas.microsoft.com/office/drawing/2014/main" id="{4A9C118A-0E2E-624C-A472-3F7F2650618A}"/>
              </a:ext>
            </a:extLst>
          </p:cNvPr>
          <p:cNvCxnSpPr>
            <a:cxnSpLocks/>
          </p:cNvCxnSpPr>
          <p:nvPr userDrawn="1"/>
        </p:nvCxnSpPr>
        <p:spPr>
          <a:xfrm>
            <a:off x="6051094" y="1970605"/>
            <a:ext cx="0" cy="40648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ADC39972-5BFF-632A-3806-9F59B170F497}"/>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417976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2FC88-B387-0E4F-B828-828D3B1128E1}"/>
              </a:ext>
            </a:extLst>
          </p:cNvPr>
          <p:cNvSpPr/>
          <p:nvPr/>
        </p:nvSpPr>
        <p:spPr>
          <a:xfrm>
            <a:off x="831188" y="1501253"/>
            <a:ext cx="5105590" cy="211540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Rectangle 4">
            <a:extLst>
              <a:ext uri="{FF2B5EF4-FFF2-40B4-BE49-F238E27FC236}">
                <a16:creationId xmlns:a16="http://schemas.microsoft.com/office/drawing/2014/main" id="{0176F694-CAB9-8B47-A6B7-41529E4EE374}"/>
              </a:ext>
            </a:extLst>
          </p:cNvPr>
          <p:cNvSpPr/>
          <p:nvPr/>
        </p:nvSpPr>
        <p:spPr>
          <a:xfrm>
            <a:off x="6262997" y="1501253"/>
            <a:ext cx="5105590"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 name="Rectangle 5">
            <a:extLst>
              <a:ext uri="{FF2B5EF4-FFF2-40B4-BE49-F238E27FC236}">
                <a16:creationId xmlns:a16="http://schemas.microsoft.com/office/drawing/2014/main" id="{D4A3ABFE-35E3-404E-9B27-5155344A1914}"/>
              </a:ext>
            </a:extLst>
          </p:cNvPr>
          <p:cNvSpPr/>
          <p:nvPr/>
        </p:nvSpPr>
        <p:spPr>
          <a:xfrm>
            <a:off x="831188" y="3903259"/>
            <a:ext cx="5105590"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Rectangle 6">
            <a:extLst>
              <a:ext uri="{FF2B5EF4-FFF2-40B4-BE49-F238E27FC236}">
                <a16:creationId xmlns:a16="http://schemas.microsoft.com/office/drawing/2014/main" id="{B37A81DA-E54A-6C4F-AC18-B78B2875D9D3}"/>
              </a:ext>
            </a:extLst>
          </p:cNvPr>
          <p:cNvSpPr/>
          <p:nvPr/>
        </p:nvSpPr>
        <p:spPr>
          <a:xfrm>
            <a:off x="6262997" y="3903259"/>
            <a:ext cx="5105590" cy="211540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 name="Text Placeholder 22">
            <a:extLst>
              <a:ext uri="{FF2B5EF4-FFF2-40B4-BE49-F238E27FC236}">
                <a16:creationId xmlns:a16="http://schemas.microsoft.com/office/drawing/2014/main" id="{9E3DC7D8-7526-3C4B-B5C1-CDAE384AA2CC}"/>
              </a:ext>
            </a:extLst>
          </p:cNvPr>
          <p:cNvSpPr>
            <a:spLocks noGrp="1"/>
          </p:cNvSpPr>
          <p:nvPr>
            <p:ph type="body" sz="quarter" idx="10" hasCustomPrompt="1"/>
          </p:nvPr>
        </p:nvSpPr>
        <p:spPr>
          <a:xfrm>
            <a:off x="1051635" y="1638966"/>
            <a:ext cx="459853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9" name="Text Placeholder 22">
            <a:extLst>
              <a:ext uri="{FF2B5EF4-FFF2-40B4-BE49-F238E27FC236}">
                <a16:creationId xmlns:a16="http://schemas.microsoft.com/office/drawing/2014/main" id="{D58205D0-A2B9-7847-A991-F6215E5EF505}"/>
              </a:ext>
            </a:extLst>
          </p:cNvPr>
          <p:cNvSpPr>
            <a:spLocks noGrp="1"/>
          </p:cNvSpPr>
          <p:nvPr>
            <p:ph type="body" sz="quarter" idx="11"/>
          </p:nvPr>
        </p:nvSpPr>
        <p:spPr>
          <a:xfrm>
            <a:off x="1061659" y="2054463"/>
            <a:ext cx="458851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0" name="Text Placeholder 22">
            <a:extLst>
              <a:ext uri="{FF2B5EF4-FFF2-40B4-BE49-F238E27FC236}">
                <a16:creationId xmlns:a16="http://schemas.microsoft.com/office/drawing/2014/main" id="{6E693D75-0762-8044-A25F-709BEF04AF41}"/>
              </a:ext>
            </a:extLst>
          </p:cNvPr>
          <p:cNvSpPr>
            <a:spLocks noGrp="1"/>
          </p:cNvSpPr>
          <p:nvPr>
            <p:ph type="body" sz="quarter" idx="12" hasCustomPrompt="1"/>
          </p:nvPr>
        </p:nvSpPr>
        <p:spPr>
          <a:xfrm>
            <a:off x="6442501" y="1638966"/>
            <a:ext cx="459853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1" name="Text Placeholder 22">
            <a:extLst>
              <a:ext uri="{FF2B5EF4-FFF2-40B4-BE49-F238E27FC236}">
                <a16:creationId xmlns:a16="http://schemas.microsoft.com/office/drawing/2014/main" id="{19DE2755-DABA-3541-AC46-5B21464C535C}"/>
              </a:ext>
            </a:extLst>
          </p:cNvPr>
          <p:cNvSpPr>
            <a:spLocks noGrp="1"/>
          </p:cNvSpPr>
          <p:nvPr>
            <p:ph type="body" sz="quarter" idx="13"/>
          </p:nvPr>
        </p:nvSpPr>
        <p:spPr>
          <a:xfrm>
            <a:off x="6452525" y="2054463"/>
            <a:ext cx="458851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2" name="Text Placeholder 22">
            <a:extLst>
              <a:ext uri="{FF2B5EF4-FFF2-40B4-BE49-F238E27FC236}">
                <a16:creationId xmlns:a16="http://schemas.microsoft.com/office/drawing/2014/main" id="{4E900355-E927-CE43-BD9C-9DB9C6BADB51}"/>
              </a:ext>
            </a:extLst>
          </p:cNvPr>
          <p:cNvSpPr>
            <a:spLocks noGrp="1"/>
          </p:cNvSpPr>
          <p:nvPr>
            <p:ph type="body" sz="quarter" idx="14" hasCustomPrompt="1"/>
          </p:nvPr>
        </p:nvSpPr>
        <p:spPr>
          <a:xfrm>
            <a:off x="1051635" y="4068268"/>
            <a:ext cx="458851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3" name="Text Placeholder 22">
            <a:extLst>
              <a:ext uri="{FF2B5EF4-FFF2-40B4-BE49-F238E27FC236}">
                <a16:creationId xmlns:a16="http://schemas.microsoft.com/office/drawing/2014/main" id="{06988FFB-F1F5-E74B-85B7-BA1112E8ADF8}"/>
              </a:ext>
            </a:extLst>
          </p:cNvPr>
          <p:cNvSpPr>
            <a:spLocks noGrp="1"/>
          </p:cNvSpPr>
          <p:nvPr>
            <p:ph type="body" sz="quarter" idx="15"/>
          </p:nvPr>
        </p:nvSpPr>
        <p:spPr>
          <a:xfrm>
            <a:off x="1061659" y="4483765"/>
            <a:ext cx="458851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4" name="Text Placeholder 22">
            <a:extLst>
              <a:ext uri="{FF2B5EF4-FFF2-40B4-BE49-F238E27FC236}">
                <a16:creationId xmlns:a16="http://schemas.microsoft.com/office/drawing/2014/main" id="{3C8C9231-A4D7-EA4D-85A2-90551A022795}"/>
              </a:ext>
            </a:extLst>
          </p:cNvPr>
          <p:cNvSpPr>
            <a:spLocks noGrp="1"/>
          </p:cNvSpPr>
          <p:nvPr>
            <p:ph type="body" sz="quarter" idx="16" hasCustomPrompt="1"/>
          </p:nvPr>
        </p:nvSpPr>
        <p:spPr>
          <a:xfrm>
            <a:off x="6442501" y="4068268"/>
            <a:ext cx="458851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5" name="Text Placeholder 22">
            <a:extLst>
              <a:ext uri="{FF2B5EF4-FFF2-40B4-BE49-F238E27FC236}">
                <a16:creationId xmlns:a16="http://schemas.microsoft.com/office/drawing/2014/main" id="{A624BAB9-11EE-D543-9E57-3EFE364E26BB}"/>
              </a:ext>
            </a:extLst>
          </p:cNvPr>
          <p:cNvSpPr>
            <a:spLocks noGrp="1"/>
          </p:cNvSpPr>
          <p:nvPr>
            <p:ph type="body" sz="quarter" idx="17"/>
          </p:nvPr>
        </p:nvSpPr>
        <p:spPr>
          <a:xfrm>
            <a:off x="6452525" y="4483765"/>
            <a:ext cx="458851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7" name="Title 1">
            <a:extLst>
              <a:ext uri="{FF2B5EF4-FFF2-40B4-BE49-F238E27FC236}">
                <a16:creationId xmlns:a16="http://schemas.microsoft.com/office/drawing/2014/main" id="{4BF0426C-4155-8E01-C5BC-13FE99232A3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2004592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2FC88-B387-0E4F-B828-828D3B1128E1}"/>
              </a:ext>
            </a:extLst>
          </p:cNvPr>
          <p:cNvSpPr/>
          <p:nvPr/>
        </p:nvSpPr>
        <p:spPr>
          <a:xfrm>
            <a:off x="817539" y="1501253"/>
            <a:ext cx="3467857"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A3ABFE-35E3-404E-9B27-5155344A1914}"/>
              </a:ext>
            </a:extLst>
          </p:cNvPr>
          <p:cNvSpPr/>
          <p:nvPr/>
        </p:nvSpPr>
        <p:spPr>
          <a:xfrm>
            <a:off x="817539" y="3903259"/>
            <a:ext cx="3467857" cy="2115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9E3DC7D8-7526-3C4B-B5C1-CDAE384AA2CC}"/>
              </a:ext>
            </a:extLst>
          </p:cNvPr>
          <p:cNvSpPr>
            <a:spLocks noGrp="1"/>
          </p:cNvSpPr>
          <p:nvPr>
            <p:ph type="body" sz="quarter" idx="10" hasCustomPrompt="1"/>
          </p:nvPr>
        </p:nvSpPr>
        <p:spPr>
          <a:xfrm>
            <a:off x="1037985" y="1638966"/>
            <a:ext cx="3059967"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9" name="Text Placeholder 22">
            <a:extLst>
              <a:ext uri="{FF2B5EF4-FFF2-40B4-BE49-F238E27FC236}">
                <a16:creationId xmlns:a16="http://schemas.microsoft.com/office/drawing/2014/main" id="{D58205D0-A2B9-7847-A991-F6215E5EF505}"/>
              </a:ext>
            </a:extLst>
          </p:cNvPr>
          <p:cNvSpPr>
            <a:spLocks noGrp="1"/>
          </p:cNvSpPr>
          <p:nvPr>
            <p:ph type="body" sz="quarter" idx="11"/>
          </p:nvPr>
        </p:nvSpPr>
        <p:spPr>
          <a:xfrm>
            <a:off x="1048009" y="2054463"/>
            <a:ext cx="3059967"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2" name="Text Placeholder 22">
            <a:extLst>
              <a:ext uri="{FF2B5EF4-FFF2-40B4-BE49-F238E27FC236}">
                <a16:creationId xmlns:a16="http://schemas.microsoft.com/office/drawing/2014/main" id="{4E900355-E927-CE43-BD9C-9DB9C6BADB51}"/>
              </a:ext>
            </a:extLst>
          </p:cNvPr>
          <p:cNvSpPr>
            <a:spLocks noGrp="1"/>
          </p:cNvSpPr>
          <p:nvPr>
            <p:ph type="body" sz="quarter" idx="14" hasCustomPrompt="1"/>
          </p:nvPr>
        </p:nvSpPr>
        <p:spPr>
          <a:xfrm>
            <a:off x="1037985" y="4068268"/>
            <a:ext cx="3059967"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3" name="Text Placeholder 22">
            <a:extLst>
              <a:ext uri="{FF2B5EF4-FFF2-40B4-BE49-F238E27FC236}">
                <a16:creationId xmlns:a16="http://schemas.microsoft.com/office/drawing/2014/main" id="{06988FFB-F1F5-E74B-85B7-BA1112E8ADF8}"/>
              </a:ext>
            </a:extLst>
          </p:cNvPr>
          <p:cNvSpPr>
            <a:spLocks noGrp="1"/>
          </p:cNvSpPr>
          <p:nvPr>
            <p:ph type="body" sz="quarter" idx="15"/>
          </p:nvPr>
        </p:nvSpPr>
        <p:spPr>
          <a:xfrm>
            <a:off x="1048009" y="4483765"/>
            <a:ext cx="3059967"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16" name="Rectangle 15">
            <a:extLst>
              <a:ext uri="{FF2B5EF4-FFF2-40B4-BE49-F238E27FC236}">
                <a16:creationId xmlns:a16="http://schemas.microsoft.com/office/drawing/2014/main" id="{0BE500D9-AC73-9B40-913C-729367BEE428}"/>
              </a:ext>
            </a:extLst>
          </p:cNvPr>
          <p:cNvSpPr/>
          <p:nvPr/>
        </p:nvSpPr>
        <p:spPr>
          <a:xfrm>
            <a:off x="4437905" y="1501253"/>
            <a:ext cx="3467857" cy="2115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BF0EE2-AD17-B240-A2AE-E943CBEB92C8}"/>
              </a:ext>
            </a:extLst>
          </p:cNvPr>
          <p:cNvSpPr/>
          <p:nvPr/>
        </p:nvSpPr>
        <p:spPr>
          <a:xfrm>
            <a:off x="4437905" y="3903259"/>
            <a:ext cx="3467857"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7F9F32A4-FEE6-4F4D-A094-A2FE378BC5C6}"/>
              </a:ext>
            </a:extLst>
          </p:cNvPr>
          <p:cNvSpPr>
            <a:spLocks noGrp="1"/>
          </p:cNvSpPr>
          <p:nvPr>
            <p:ph type="body" sz="quarter" idx="16" hasCustomPrompt="1"/>
          </p:nvPr>
        </p:nvSpPr>
        <p:spPr>
          <a:xfrm>
            <a:off x="4658351" y="1638966"/>
            <a:ext cx="3059882"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19" name="Text Placeholder 22">
            <a:extLst>
              <a:ext uri="{FF2B5EF4-FFF2-40B4-BE49-F238E27FC236}">
                <a16:creationId xmlns:a16="http://schemas.microsoft.com/office/drawing/2014/main" id="{06345A06-8363-3441-84AF-27C99D143028}"/>
              </a:ext>
            </a:extLst>
          </p:cNvPr>
          <p:cNvSpPr>
            <a:spLocks noGrp="1"/>
          </p:cNvSpPr>
          <p:nvPr>
            <p:ph type="body" sz="quarter" idx="17"/>
          </p:nvPr>
        </p:nvSpPr>
        <p:spPr>
          <a:xfrm>
            <a:off x="4668375" y="2054463"/>
            <a:ext cx="3059882"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0" name="Text Placeholder 22">
            <a:extLst>
              <a:ext uri="{FF2B5EF4-FFF2-40B4-BE49-F238E27FC236}">
                <a16:creationId xmlns:a16="http://schemas.microsoft.com/office/drawing/2014/main" id="{0B4257AC-8C65-154C-BDDD-F2BF026C9C1D}"/>
              </a:ext>
            </a:extLst>
          </p:cNvPr>
          <p:cNvSpPr>
            <a:spLocks noGrp="1"/>
          </p:cNvSpPr>
          <p:nvPr>
            <p:ph type="body" sz="quarter" idx="18" hasCustomPrompt="1"/>
          </p:nvPr>
        </p:nvSpPr>
        <p:spPr>
          <a:xfrm>
            <a:off x="4658351" y="4068268"/>
            <a:ext cx="3069906"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1" name="Text Placeholder 22">
            <a:extLst>
              <a:ext uri="{FF2B5EF4-FFF2-40B4-BE49-F238E27FC236}">
                <a16:creationId xmlns:a16="http://schemas.microsoft.com/office/drawing/2014/main" id="{98345DBB-7A05-A143-8C8C-9E1087953B72}"/>
              </a:ext>
            </a:extLst>
          </p:cNvPr>
          <p:cNvSpPr>
            <a:spLocks noGrp="1"/>
          </p:cNvSpPr>
          <p:nvPr>
            <p:ph type="body" sz="quarter" idx="19"/>
          </p:nvPr>
        </p:nvSpPr>
        <p:spPr>
          <a:xfrm>
            <a:off x="4668375" y="4483765"/>
            <a:ext cx="3069906"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2" name="Rectangle 21">
            <a:extLst>
              <a:ext uri="{FF2B5EF4-FFF2-40B4-BE49-F238E27FC236}">
                <a16:creationId xmlns:a16="http://schemas.microsoft.com/office/drawing/2014/main" id="{7AEA97B3-0620-8C4C-A2B4-77899BB00238}"/>
              </a:ext>
            </a:extLst>
          </p:cNvPr>
          <p:cNvSpPr/>
          <p:nvPr/>
        </p:nvSpPr>
        <p:spPr>
          <a:xfrm>
            <a:off x="8044623" y="1501253"/>
            <a:ext cx="3467857" cy="2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F6FEA6B-DA7F-404D-9707-1A1683EEE269}"/>
              </a:ext>
            </a:extLst>
          </p:cNvPr>
          <p:cNvSpPr/>
          <p:nvPr/>
        </p:nvSpPr>
        <p:spPr>
          <a:xfrm>
            <a:off x="8044623" y="3903259"/>
            <a:ext cx="3467857" cy="2115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2">
            <a:extLst>
              <a:ext uri="{FF2B5EF4-FFF2-40B4-BE49-F238E27FC236}">
                <a16:creationId xmlns:a16="http://schemas.microsoft.com/office/drawing/2014/main" id="{BA413499-AE93-234C-AFA5-221602AB71ED}"/>
              </a:ext>
            </a:extLst>
          </p:cNvPr>
          <p:cNvSpPr>
            <a:spLocks noGrp="1"/>
          </p:cNvSpPr>
          <p:nvPr>
            <p:ph type="body" sz="quarter" idx="20" hasCustomPrompt="1"/>
          </p:nvPr>
        </p:nvSpPr>
        <p:spPr>
          <a:xfrm>
            <a:off x="8265069" y="1638966"/>
            <a:ext cx="3089344"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5" name="Text Placeholder 22">
            <a:extLst>
              <a:ext uri="{FF2B5EF4-FFF2-40B4-BE49-F238E27FC236}">
                <a16:creationId xmlns:a16="http://schemas.microsoft.com/office/drawing/2014/main" id="{0814EC71-EB3B-2341-9DCF-BF0A569D59AF}"/>
              </a:ext>
            </a:extLst>
          </p:cNvPr>
          <p:cNvSpPr>
            <a:spLocks noGrp="1"/>
          </p:cNvSpPr>
          <p:nvPr>
            <p:ph type="body" sz="quarter" idx="21"/>
          </p:nvPr>
        </p:nvSpPr>
        <p:spPr>
          <a:xfrm>
            <a:off x="8275093" y="2054463"/>
            <a:ext cx="3089344"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6" name="Text Placeholder 22">
            <a:extLst>
              <a:ext uri="{FF2B5EF4-FFF2-40B4-BE49-F238E27FC236}">
                <a16:creationId xmlns:a16="http://schemas.microsoft.com/office/drawing/2014/main" id="{39DB88A3-B599-DE49-B85C-40793BC74441}"/>
              </a:ext>
            </a:extLst>
          </p:cNvPr>
          <p:cNvSpPr>
            <a:spLocks noGrp="1"/>
          </p:cNvSpPr>
          <p:nvPr>
            <p:ph type="body" sz="quarter" idx="22" hasCustomPrompt="1"/>
          </p:nvPr>
        </p:nvSpPr>
        <p:spPr>
          <a:xfrm>
            <a:off x="8265069" y="4068268"/>
            <a:ext cx="3099368" cy="344312"/>
          </a:xfrm>
          <a:prstGeom prst="rect">
            <a:avLst/>
          </a:prstGeom>
        </p:spPr>
        <p:txBody>
          <a:bodyPr>
            <a:normAutofit/>
          </a:bodyPr>
          <a:lstStyle>
            <a:lvl1pPr marL="0" indent="0" algn="l">
              <a:buNone/>
              <a:defRPr lang="en-US" sz="2000" b="1" kern="1200" dirty="0" smtClean="0">
                <a:solidFill>
                  <a:schemeClr val="accent4"/>
                </a:solidFill>
                <a:latin typeface="+mj-lt"/>
                <a:ea typeface="+mn-ea"/>
                <a:cs typeface="+mn-cs"/>
              </a:defRPr>
            </a:lvl1pPr>
          </a:lstStyle>
          <a:p>
            <a:pPr lvl="0"/>
            <a:r>
              <a:rPr lang="en-US"/>
              <a:t>SUBHEAD</a:t>
            </a:r>
          </a:p>
        </p:txBody>
      </p:sp>
      <p:sp>
        <p:nvSpPr>
          <p:cNvPr id="27" name="Text Placeholder 22">
            <a:extLst>
              <a:ext uri="{FF2B5EF4-FFF2-40B4-BE49-F238E27FC236}">
                <a16:creationId xmlns:a16="http://schemas.microsoft.com/office/drawing/2014/main" id="{13217E36-B957-4A43-A7A5-D1BA885853E6}"/>
              </a:ext>
            </a:extLst>
          </p:cNvPr>
          <p:cNvSpPr>
            <a:spLocks noGrp="1"/>
          </p:cNvSpPr>
          <p:nvPr>
            <p:ph type="body" sz="quarter" idx="23"/>
          </p:nvPr>
        </p:nvSpPr>
        <p:spPr>
          <a:xfrm>
            <a:off x="8275093" y="4483765"/>
            <a:ext cx="3099368" cy="1375813"/>
          </a:xfrm>
          <a:prstGeom prst="rect">
            <a:avLst/>
          </a:prstGeom>
        </p:spPr>
        <p:txBody>
          <a:bodyPr>
            <a:normAutofit/>
          </a:bodyPr>
          <a:lstStyle>
            <a:lvl1pPr marL="0" indent="0" algn="l">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7" name="Title 1">
            <a:extLst>
              <a:ext uri="{FF2B5EF4-FFF2-40B4-BE49-F238E27FC236}">
                <a16:creationId xmlns:a16="http://schemas.microsoft.com/office/drawing/2014/main" id="{A04B1AF9-09E6-876D-1978-1661ABC25C1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879204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7C2D339F-9BB7-5D07-A802-58A444F20EB3}"/>
              </a:ext>
            </a:extLst>
          </p:cNvPr>
          <p:cNvPicPr>
            <a:picLocks noChangeAspect="1"/>
          </p:cNvPicPr>
          <p:nvPr userDrawn="1"/>
        </p:nvPicPr>
        <p:blipFill>
          <a:blip r:embed="rId2"/>
          <a:srcRect l="4445" t="12398" r="7202" b="19064"/>
          <a:stretch/>
        </p:blipFill>
        <p:spPr>
          <a:xfrm>
            <a:off x="641684" y="850231"/>
            <a:ext cx="5117432" cy="4700337"/>
          </a:xfrm>
          <a:prstGeom prst="rect">
            <a:avLst/>
          </a:prstGeom>
        </p:spPr>
      </p:pic>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40896" y="51293"/>
            <a:ext cx="1836615" cy="916559"/>
          </a:xfrm>
          <a:prstGeom prst="rect">
            <a:avLst/>
          </a:prstGeom>
        </p:spPr>
        <p:txBody>
          <a:bodyPr/>
          <a:lstStyle>
            <a:lvl1pPr>
              <a:buNone/>
              <a:defRPr lang="en-US" sz="10000" b="1" kern="1200" dirty="0" smtClean="0">
                <a:solidFill>
                  <a:schemeClr val="accent4"/>
                </a:solidFill>
                <a:latin typeface="+mj-lt"/>
                <a:ea typeface="+mn-ea"/>
                <a:cs typeface="Biome Light" panose="020B0303030204020804" pitchFamily="34" charset="0"/>
              </a:defRPr>
            </a:lvl1pPr>
            <a:lvl2pPr>
              <a:buNone/>
              <a:defRPr/>
            </a:lvl2pPr>
          </a:lstStyle>
          <a:p>
            <a:pPr lvl="0"/>
            <a:r>
              <a:rPr lang="en-US"/>
              <a:t>“</a:t>
            </a:r>
          </a:p>
        </p:txBody>
      </p:sp>
      <p:pic>
        <p:nvPicPr>
          <p:cNvPr id="3" name="Picture 2" descr="A blue hexagon on a black background&#10;&#10;Description automatically generated">
            <a:extLst>
              <a:ext uri="{FF2B5EF4-FFF2-40B4-BE49-F238E27FC236}">
                <a16:creationId xmlns:a16="http://schemas.microsoft.com/office/drawing/2014/main" id="{BB0FA2DE-6B8B-B6E7-5496-F8C4CD6028E2}"/>
              </a:ext>
            </a:extLst>
          </p:cNvPr>
          <p:cNvPicPr>
            <a:picLocks noChangeAspect="1"/>
          </p:cNvPicPr>
          <p:nvPr userDrawn="1"/>
        </p:nvPicPr>
        <p:blipFill>
          <a:blip r:embed="rId3"/>
          <a:stretch>
            <a:fillRect/>
          </a:stretch>
        </p:blipFill>
        <p:spPr>
          <a:xfrm rot="12600000">
            <a:off x="6100997" y="674557"/>
            <a:ext cx="4283145" cy="4186895"/>
          </a:xfrm>
          <a:prstGeom prst="rect">
            <a:avLst/>
          </a:prstGeom>
        </p:spPr>
      </p:pic>
      <p:sp>
        <p:nvSpPr>
          <p:cNvPr id="13" name="Title 1">
            <a:extLst>
              <a:ext uri="{FF2B5EF4-FFF2-40B4-BE49-F238E27FC236}">
                <a16:creationId xmlns:a16="http://schemas.microsoft.com/office/drawing/2014/main" id="{91D9F6BE-FB0B-42EE-8F02-95F5CC039B06}"/>
              </a:ext>
            </a:extLst>
          </p:cNvPr>
          <p:cNvSpPr>
            <a:spLocks noGrp="1"/>
          </p:cNvSpPr>
          <p:nvPr>
            <p:ph type="title" hasCustomPrompt="1"/>
          </p:nvPr>
        </p:nvSpPr>
        <p:spPr>
          <a:xfrm>
            <a:off x="958645" y="1135625"/>
            <a:ext cx="4542504" cy="4822723"/>
          </a:xfrm>
          <a:prstGeom prst="rect">
            <a:avLst/>
          </a:prstGeom>
        </p:spPr>
        <p:txBody>
          <a:bodyPr>
            <a:normAutofit/>
          </a:bodyPr>
          <a:lstStyle>
            <a:lvl1pPr>
              <a:defRPr sz="3500" b="1" spc="60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14" name="Picture Placeholder 22">
            <a:extLst>
              <a:ext uri="{FF2B5EF4-FFF2-40B4-BE49-F238E27FC236}">
                <a16:creationId xmlns:a16="http://schemas.microsoft.com/office/drawing/2014/main" id="{DC60EB87-1D8D-434E-B9FC-A5C6089FFBBC}"/>
              </a:ext>
            </a:extLst>
          </p:cNvPr>
          <p:cNvSpPr>
            <a:spLocks noGrp="1"/>
          </p:cNvSpPr>
          <p:nvPr>
            <p:ph type="pic" sz="quarter" idx="10"/>
          </p:nvPr>
        </p:nvSpPr>
        <p:spPr>
          <a:xfrm>
            <a:off x="6086301" y="213932"/>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lvl1pPr>
          </a:lstStyle>
          <a:p>
            <a:r>
              <a:rPr lang="en-US"/>
              <a:t>Click icon to add picture</a:t>
            </a:r>
          </a:p>
        </p:txBody>
      </p:sp>
      <p:sp>
        <p:nvSpPr>
          <p:cNvPr id="20" name="Text Placeholder 27">
            <a:extLst>
              <a:ext uri="{FF2B5EF4-FFF2-40B4-BE49-F238E27FC236}">
                <a16:creationId xmlns:a16="http://schemas.microsoft.com/office/drawing/2014/main" id="{6CBC7347-A45D-E549-87A3-5D2545707AE6}"/>
              </a:ext>
            </a:extLst>
          </p:cNvPr>
          <p:cNvSpPr>
            <a:spLocks noGrp="1"/>
          </p:cNvSpPr>
          <p:nvPr>
            <p:ph type="body" sz="quarter" idx="15" hasCustomPrompt="1"/>
          </p:nvPr>
        </p:nvSpPr>
        <p:spPr>
          <a:xfrm flipH="1">
            <a:off x="5873900" y="5481197"/>
            <a:ext cx="1836615" cy="916559"/>
          </a:xfrm>
          <a:prstGeom prst="rect">
            <a:avLst/>
          </a:prstGeom>
        </p:spPr>
        <p:txBody>
          <a:bodyPr/>
          <a:lstStyle>
            <a:lvl1pPr>
              <a:buNone/>
              <a:defRPr lang="en-US" sz="10000" b="1" kern="1200" dirty="0" smtClean="0">
                <a:solidFill>
                  <a:schemeClr val="accent4"/>
                </a:solidFill>
                <a:latin typeface="+mj-lt"/>
                <a:ea typeface="+mn-ea"/>
                <a:cs typeface="Biome Light" panose="020B0303030204020804" pitchFamily="34" charset="0"/>
              </a:defRPr>
            </a:lvl1pPr>
            <a:lvl2pPr>
              <a:buNone/>
              <a:defRPr/>
            </a:lvl2pPr>
          </a:lstStyle>
          <a:p>
            <a:pPr lvl="0"/>
            <a:r>
              <a:rPr lang="en-US"/>
              <a:t>”</a:t>
            </a:r>
          </a:p>
        </p:txBody>
      </p:sp>
    </p:spTree>
    <p:extLst>
      <p:ext uri="{BB962C8B-B14F-4D97-AF65-F5344CB8AC3E}">
        <p14:creationId xmlns:p14="http://schemas.microsoft.com/office/powerpoint/2010/main" val="2177596831"/>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inker">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AD14A388-94ED-BC89-6676-5B80CDEAE9B8}"/>
              </a:ext>
            </a:extLst>
          </p:cNvPr>
          <p:cNvPicPr>
            <a:picLocks noChangeAspect="1"/>
          </p:cNvPicPr>
          <p:nvPr userDrawn="1"/>
        </p:nvPicPr>
        <p:blipFill>
          <a:blip r:embed="rId2"/>
          <a:srcRect l="260" t="19905" r="571" b="17371"/>
          <a:stretch/>
        </p:blipFill>
        <p:spPr>
          <a:xfrm>
            <a:off x="399245" y="1365161"/>
            <a:ext cx="5743978" cy="4301543"/>
          </a:xfrm>
          <a:prstGeom prst="rect">
            <a:avLst/>
          </a:prstGeom>
        </p:spPr>
      </p:pic>
      <p:sp>
        <p:nvSpPr>
          <p:cNvPr id="8" name="Title 1">
            <a:extLst>
              <a:ext uri="{FF2B5EF4-FFF2-40B4-BE49-F238E27FC236}">
                <a16:creationId xmlns:a16="http://schemas.microsoft.com/office/drawing/2014/main" id="{369F3619-290D-3F46-81C3-881C4A14EFA3}"/>
              </a:ext>
            </a:extLst>
          </p:cNvPr>
          <p:cNvSpPr>
            <a:spLocks noGrp="1"/>
          </p:cNvSpPr>
          <p:nvPr>
            <p:ph type="title" hasCustomPrompt="1"/>
          </p:nvPr>
        </p:nvSpPr>
        <p:spPr>
          <a:xfrm>
            <a:off x="587068" y="2676201"/>
            <a:ext cx="5846053" cy="1984289"/>
          </a:xfrm>
          <a:prstGeom prst="rect">
            <a:avLst/>
          </a:prstGeom>
        </p:spPr>
        <p:txBody>
          <a:bodyPr>
            <a:normAutofit/>
          </a:bodyPr>
          <a:lstStyle>
            <a:lvl1pPr algn="l">
              <a:defRPr sz="4800" b="1">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a:t>
            </a:r>
            <a:br>
              <a:rPr lang="en-US"/>
            </a:br>
            <a:r>
              <a:rPr lang="en-US"/>
              <a:t>Here</a:t>
            </a:r>
          </a:p>
        </p:txBody>
      </p:sp>
      <p:pic>
        <p:nvPicPr>
          <p:cNvPr id="6" name="Picture 5" descr="A black background with a blue hexagon&#10;&#10;Description automatically generated">
            <a:extLst>
              <a:ext uri="{FF2B5EF4-FFF2-40B4-BE49-F238E27FC236}">
                <a16:creationId xmlns:a16="http://schemas.microsoft.com/office/drawing/2014/main" id="{46C74091-2800-A96A-0339-0B97D246B244}"/>
              </a:ext>
            </a:extLst>
          </p:cNvPr>
          <p:cNvPicPr>
            <a:picLocks noChangeAspect="1"/>
          </p:cNvPicPr>
          <p:nvPr userDrawn="1"/>
        </p:nvPicPr>
        <p:blipFill>
          <a:blip r:embed="rId3">
            <a:alphaModFix amt="30000"/>
          </a:blip>
          <a:stretch>
            <a:fillRect/>
          </a:stretch>
        </p:blipFill>
        <p:spPr>
          <a:xfrm rot="10800000">
            <a:off x="6652329" y="3464501"/>
            <a:ext cx="4497451" cy="2554552"/>
          </a:xfrm>
          <a:prstGeom prst="rect">
            <a:avLst/>
          </a:prstGeom>
        </p:spPr>
      </p:pic>
      <p:pic>
        <p:nvPicPr>
          <p:cNvPr id="9" name="Picture 8" descr="A blue hexagon on a black background&#10;&#10;Description automatically generated">
            <a:extLst>
              <a:ext uri="{FF2B5EF4-FFF2-40B4-BE49-F238E27FC236}">
                <a16:creationId xmlns:a16="http://schemas.microsoft.com/office/drawing/2014/main" id="{BBABA43E-A3AD-65E9-89C7-3CF669AA1ADC}"/>
              </a:ext>
            </a:extLst>
          </p:cNvPr>
          <p:cNvPicPr>
            <a:picLocks noChangeAspect="1"/>
          </p:cNvPicPr>
          <p:nvPr userDrawn="1"/>
        </p:nvPicPr>
        <p:blipFill>
          <a:blip r:embed="rId4"/>
          <a:stretch>
            <a:fillRect/>
          </a:stretch>
        </p:blipFill>
        <p:spPr>
          <a:xfrm>
            <a:off x="8169728" y="1542651"/>
            <a:ext cx="3655786" cy="3573634"/>
          </a:xfrm>
          <a:prstGeom prst="rect">
            <a:avLst/>
          </a:prstGeom>
        </p:spPr>
      </p:pic>
      <p:sp>
        <p:nvSpPr>
          <p:cNvPr id="10" name="Picture Placeholder 9">
            <a:extLst>
              <a:ext uri="{FF2B5EF4-FFF2-40B4-BE49-F238E27FC236}">
                <a16:creationId xmlns:a16="http://schemas.microsoft.com/office/drawing/2014/main" id="{CABAAA86-784F-6916-CEA9-41B09A261C2E}"/>
              </a:ext>
            </a:extLst>
          </p:cNvPr>
          <p:cNvSpPr>
            <a:spLocks noGrp="1"/>
          </p:cNvSpPr>
          <p:nvPr>
            <p:ph type="pic" sz="quarter" idx="21"/>
          </p:nvPr>
        </p:nvSpPr>
        <p:spPr>
          <a:xfrm>
            <a:off x="6594067" y="1302273"/>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79233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amp; Quad Image">
    <p:spTree>
      <p:nvGrpSpPr>
        <p:cNvPr id="1" name=""/>
        <p:cNvGrpSpPr/>
        <p:nvPr/>
      </p:nvGrpSpPr>
      <p:grpSpPr>
        <a:xfrm>
          <a:off x="0" y="0"/>
          <a:ext cx="0" cy="0"/>
          <a:chOff x="0" y="0"/>
          <a:chExt cx="0" cy="0"/>
        </a:xfrm>
      </p:grpSpPr>
      <p:pic>
        <p:nvPicPr>
          <p:cNvPr id="8" name="Picture 7" descr="A black and white picture of a cat&#10;&#10;Description automatically generated">
            <a:extLst>
              <a:ext uri="{FF2B5EF4-FFF2-40B4-BE49-F238E27FC236}">
                <a16:creationId xmlns:a16="http://schemas.microsoft.com/office/drawing/2014/main" id="{F9A8BB98-FE4A-BEE1-AC45-C7D96586F5BC}"/>
              </a:ext>
            </a:extLst>
          </p:cNvPr>
          <p:cNvPicPr>
            <a:picLocks noChangeAspect="1"/>
          </p:cNvPicPr>
          <p:nvPr/>
        </p:nvPicPr>
        <p:blipFill>
          <a:blip r:embed="rId2"/>
          <a:srcRect r="27757" b="30932"/>
          <a:stretch/>
        </p:blipFill>
        <p:spPr>
          <a:xfrm>
            <a:off x="0" y="0"/>
            <a:ext cx="8807824" cy="1344706"/>
          </a:xfrm>
          <a:prstGeom prst="rect">
            <a:avLst/>
          </a:prstGeom>
          <a:effectLst/>
        </p:spPr>
      </p:pic>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399" y="1613647"/>
            <a:ext cx="5833165" cy="4802143"/>
          </a:xfrm>
          <a:prstGeom prst="rect">
            <a:avLst/>
          </a:prstGeom>
        </p:spPr>
        <p:txBody>
          <a:bodyPr>
            <a:normAutofit/>
          </a:bodyPr>
          <a:lstStyle>
            <a:lvl1pPr>
              <a:buClr>
                <a:schemeClr val="accent4"/>
              </a:buClr>
              <a:buFont typeface="Wingdings" panose="05000000000000000000" pitchFamily="2" charset="2"/>
              <a:buChar char="§"/>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2" name="Title 1">
            <a:extLst>
              <a:ext uri="{FF2B5EF4-FFF2-40B4-BE49-F238E27FC236}">
                <a16:creationId xmlns:a16="http://schemas.microsoft.com/office/drawing/2014/main" id="{459DADC7-BE21-4434-A6E4-BAF809005389}"/>
              </a:ext>
            </a:extLst>
          </p:cNvPr>
          <p:cNvSpPr>
            <a:spLocks noGrp="1"/>
          </p:cNvSpPr>
          <p:nvPr>
            <p:ph type="title" hasCustomPrompt="1"/>
          </p:nvPr>
        </p:nvSpPr>
        <p:spPr>
          <a:xfrm>
            <a:off x="660399" y="341387"/>
            <a:ext cx="8401713" cy="830997"/>
          </a:xfrm>
          <a:prstGeom prst="rect">
            <a:avLst/>
          </a:prstGeom>
        </p:spPr>
        <p:txBody>
          <a:bodyPr>
            <a:normAutofit/>
          </a:bodyPr>
          <a:lstStyle>
            <a:lvl1pP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23" name="Picture Placeholder 22">
            <a:extLst>
              <a:ext uri="{FF2B5EF4-FFF2-40B4-BE49-F238E27FC236}">
                <a16:creationId xmlns:a16="http://schemas.microsoft.com/office/drawing/2014/main" id="{AA7DD4AD-890A-34B6-6F56-F6A21FEECAB4}"/>
              </a:ext>
            </a:extLst>
          </p:cNvPr>
          <p:cNvSpPr>
            <a:spLocks noGrp="1"/>
          </p:cNvSpPr>
          <p:nvPr>
            <p:ph type="pic" sz="quarter" idx="13"/>
          </p:nvPr>
        </p:nvSpPr>
        <p:spPr>
          <a:xfrm>
            <a:off x="7506929" y="1592826"/>
            <a:ext cx="4026310" cy="4026310"/>
          </a:xfrm>
          <a:custGeom>
            <a:avLst/>
            <a:gdLst>
              <a:gd name="connsiteX0" fmla="*/ 0 w 4026310"/>
              <a:gd name="connsiteY0" fmla="*/ 0 h 4026310"/>
              <a:gd name="connsiteX1" fmla="*/ 4026310 w 4026310"/>
              <a:gd name="connsiteY1" fmla="*/ 0 h 4026310"/>
              <a:gd name="connsiteX2" fmla="*/ 4026310 w 4026310"/>
              <a:gd name="connsiteY2" fmla="*/ 4026310 h 4026310"/>
              <a:gd name="connsiteX3" fmla="*/ 0 w 4026310"/>
              <a:gd name="connsiteY3" fmla="*/ 4026310 h 4026310"/>
            </a:gdLst>
            <a:ahLst/>
            <a:cxnLst>
              <a:cxn ang="0">
                <a:pos x="connsiteX0" y="connsiteY0"/>
              </a:cxn>
              <a:cxn ang="0">
                <a:pos x="connsiteX1" y="connsiteY1"/>
              </a:cxn>
              <a:cxn ang="0">
                <a:pos x="connsiteX2" y="connsiteY2"/>
              </a:cxn>
              <a:cxn ang="0">
                <a:pos x="connsiteX3" y="connsiteY3"/>
              </a:cxn>
            </a:cxnLst>
            <a:rect l="l" t="t" r="r" b="b"/>
            <a:pathLst>
              <a:path w="4026310" h="4026310">
                <a:moveTo>
                  <a:pt x="0" y="0"/>
                </a:moveTo>
                <a:lnTo>
                  <a:pt x="4026310" y="0"/>
                </a:lnTo>
                <a:lnTo>
                  <a:pt x="4026310" y="4026310"/>
                </a:lnTo>
                <a:lnTo>
                  <a:pt x="0" y="4026310"/>
                </a:lnTo>
                <a:close/>
              </a:path>
            </a:pathLst>
          </a:custGeom>
        </p:spPr>
        <p:txBody>
          <a:bodyPr wrap="square">
            <a:noAutofit/>
          </a:bodyPr>
          <a:lstStyle>
            <a:lvl1pPr>
              <a:defRPr>
                <a:solidFill>
                  <a:schemeClr val="bg1"/>
                </a:solidFill>
              </a:defRPr>
            </a:lvl1pPr>
          </a:lstStyle>
          <a:p>
            <a:r>
              <a:rPr lang="en-US"/>
              <a:t>Click icon to add picture</a:t>
            </a:r>
          </a:p>
        </p:txBody>
      </p:sp>
      <p:sp>
        <p:nvSpPr>
          <p:cNvPr id="3" name="Rectangle 2">
            <a:extLst>
              <a:ext uri="{FF2B5EF4-FFF2-40B4-BE49-F238E27FC236}">
                <a16:creationId xmlns:a16="http://schemas.microsoft.com/office/drawing/2014/main" id="{006FB35D-E7C9-6571-9806-6AEB86023489}"/>
              </a:ext>
            </a:extLst>
          </p:cNvPr>
          <p:cNvSpPr/>
          <p:nvPr userDrawn="1"/>
        </p:nvSpPr>
        <p:spPr>
          <a:xfrm>
            <a:off x="9367736" y="4941651"/>
            <a:ext cx="272375" cy="31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0DB6AF-CBBD-E98A-833D-1DB31CDFB629}"/>
              </a:ext>
            </a:extLst>
          </p:cNvPr>
          <p:cNvSpPr/>
          <p:nvPr userDrawn="1"/>
        </p:nvSpPr>
        <p:spPr>
          <a:xfrm>
            <a:off x="9717933" y="5255715"/>
            <a:ext cx="184826" cy="2112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2AA3DD-19A1-0C6E-4A97-C0D86A179FF8}"/>
              </a:ext>
            </a:extLst>
          </p:cNvPr>
          <p:cNvSpPr/>
          <p:nvPr userDrawn="1"/>
        </p:nvSpPr>
        <p:spPr>
          <a:xfrm>
            <a:off x="8875278" y="739302"/>
            <a:ext cx="366003" cy="4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83955"/>
      </p:ext>
    </p:extLst>
  </p:cSld>
  <p:clrMapOvr>
    <a:masterClrMapping/>
  </p:clrMapOvr>
  <p:extLst>
    <p:ext uri="{DCECCB84-F9BA-43D5-87BE-67443E8EF086}">
      <p15:sldGuideLst xmlns:p15="http://schemas.microsoft.com/office/powerpoint/2012/main">
        <p15:guide id="1" orient="horz" pos="504">
          <p15:clr>
            <a:srgbClr val="FBAE40"/>
          </p15:clr>
        </p15:guide>
        <p15:guide id="2" pos="3840">
          <p15:clr>
            <a:srgbClr val="FBAE40"/>
          </p15:clr>
        </p15:guide>
        <p15:guide id="3" orient="horz" pos="14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Circle Image">
    <p:spTree>
      <p:nvGrpSpPr>
        <p:cNvPr id="1" name=""/>
        <p:cNvGrpSpPr/>
        <p:nvPr/>
      </p:nvGrpSpPr>
      <p:grpSpPr>
        <a:xfrm>
          <a:off x="0" y="0"/>
          <a:ext cx="0" cy="0"/>
          <a:chOff x="0" y="0"/>
          <a:chExt cx="0" cy="0"/>
        </a:xfrm>
      </p:grpSpPr>
      <p:pic>
        <p:nvPicPr>
          <p:cNvPr id="15" name="Picture 14" descr="A white spot on a black surface&#10;&#10;Description automatically generated">
            <a:extLst>
              <a:ext uri="{FF2B5EF4-FFF2-40B4-BE49-F238E27FC236}">
                <a16:creationId xmlns:a16="http://schemas.microsoft.com/office/drawing/2014/main" id="{7A26BAF7-FA81-652E-AA58-644AF1D4688B}"/>
              </a:ext>
            </a:extLst>
          </p:cNvPr>
          <p:cNvPicPr>
            <a:picLocks noChangeAspect="1"/>
          </p:cNvPicPr>
          <p:nvPr/>
        </p:nvPicPr>
        <p:blipFill>
          <a:blip r:embed="rId2"/>
          <a:srcRect t="-1" b="-7143"/>
          <a:stretch/>
        </p:blipFill>
        <p:spPr>
          <a:xfrm>
            <a:off x="397811" y="0"/>
            <a:ext cx="5791990" cy="6858000"/>
          </a:xfrm>
          <a:prstGeom prst="rect">
            <a:avLst/>
          </a:prstGeom>
        </p:spPr>
      </p:pic>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571676"/>
            <a:ext cx="5312697" cy="3560763"/>
          </a:xfrm>
          <a:prstGeom prst="rect">
            <a:avLst/>
          </a:prstGeom>
        </p:spPr>
        <p:txBody>
          <a:bodyPr>
            <a:normAutofit/>
          </a:bodyPr>
          <a:lstStyle>
            <a:lvl1pPr>
              <a:lnSpc>
                <a:spcPct val="150000"/>
              </a:lnSpc>
              <a:buClr>
                <a:schemeClr val="accent4"/>
              </a:buClr>
              <a:buFont typeface="Wingdings" panose="05000000000000000000" pitchFamily="2" charset="2"/>
              <a:buChar char="§"/>
              <a:defRPr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hasCustomPrompt="1"/>
          </p:nvPr>
        </p:nvSpPr>
        <p:spPr>
          <a:xfrm>
            <a:off x="660399" y="736973"/>
            <a:ext cx="4402919" cy="1361701"/>
          </a:xfrm>
          <a:prstGeom prst="rect">
            <a:avLst/>
          </a:prstGeom>
        </p:spPr>
        <p:txBody>
          <a:bodyPr>
            <a:normAutofit/>
          </a:bodyPr>
          <a:lstStyle>
            <a:lvl1pP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cxnSp>
        <p:nvCxnSpPr>
          <p:cNvPr id="12" name="Straight Connector 11">
            <a:extLst>
              <a:ext uri="{FF2B5EF4-FFF2-40B4-BE49-F238E27FC236}">
                <a16:creationId xmlns:a16="http://schemas.microsoft.com/office/drawing/2014/main" id="{E384CF5E-1E04-4048-84A7-11B7D0CC63C1}"/>
              </a:ext>
            </a:extLst>
          </p:cNvPr>
          <p:cNvCxnSpPr>
            <a:cxnSpLocks/>
          </p:cNvCxnSpPr>
          <p:nvPr/>
        </p:nvCxnSpPr>
        <p:spPr>
          <a:xfrm>
            <a:off x="780623" y="2290293"/>
            <a:ext cx="4282696"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C488DC7C-98BC-8C40-A982-63956D3B7607}"/>
              </a:ext>
            </a:extLst>
          </p:cNvPr>
          <p:cNvCxnSpPr>
            <a:cxnSpLocks/>
          </p:cNvCxnSpPr>
          <p:nvPr/>
        </p:nvCxnSpPr>
        <p:spPr>
          <a:xfrm>
            <a:off x="780623" y="2290293"/>
            <a:ext cx="4282696"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pic>
        <p:nvPicPr>
          <p:cNvPr id="16" name="Picture 15" descr="A blue hexagon on a black background&#10;&#10;Description automatically generated">
            <a:extLst>
              <a:ext uri="{FF2B5EF4-FFF2-40B4-BE49-F238E27FC236}">
                <a16:creationId xmlns:a16="http://schemas.microsoft.com/office/drawing/2014/main" id="{AB0DECE2-A109-35DB-30F1-F9B3D70B3081}"/>
              </a:ext>
            </a:extLst>
          </p:cNvPr>
          <p:cNvPicPr>
            <a:picLocks noChangeAspect="1"/>
          </p:cNvPicPr>
          <p:nvPr/>
        </p:nvPicPr>
        <p:blipFill>
          <a:blip r:embed="rId3"/>
          <a:stretch>
            <a:fillRect/>
          </a:stretch>
        </p:blipFill>
        <p:spPr>
          <a:xfrm>
            <a:off x="8169728" y="1542651"/>
            <a:ext cx="3655786" cy="3573634"/>
          </a:xfrm>
          <a:prstGeom prst="rect">
            <a:avLst/>
          </a:prstGeom>
        </p:spPr>
      </p:pic>
      <p:sp>
        <p:nvSpPr>
          <p:cNvPr id="17" name="Picture Placeholder 16">
            <a:extLst>
              <a:ext uri="{FF2B5EF4-FFF2-40B4-BE49-F238E27FC236}">
                <a16:creationId xmlns:a16="http://schemas.microsoft.com/office/drawing/2014/main" id="{8EED25C6-9926-8636-1DED-0D0B70CD2B98}"/>
              </a:ext>
            </a:extLst>
          </p:cNvPr>
          <p:cNvSpPr>
            <a:spLocks noGrp="1"/>
          </p:cNvSpPr>
          <p:nvPr>
            <p:ph type="pic" sz="quarter" idx="21"/>
          </p:nvPr>
        </p:nvSpPr>
        <p:spPr>
          <a:xfrm>
            <a:off x="6594067" y="1302273"/>
            <a:ext cx="4820847" cy="4082141"/>
          </a:xfrm>
          <a:custGeom>
            <a:avLst/>
            <a:gdLst>
              <a:gd name="connsiteX0" fmla="*/ 3498396 w 4820847"/>
              <a:gd name="connsiteY0" fmla="*/ 2628898 h 4082141"/>
              <a:gd name="connsiteX1" fmla="*/ 4457536 w 4820847"/>
              <a:gd name="connsiteY1" fmla="*/ 2628898 h 4082141"/>
              <a:gd name="connsiteX2" fmla="*/ 4820847 w 4820847"/>
              <a:gd name="connsiteY2" fmla="*/ 3355520 h 4082141"/>
              <a:gd name="connsiteX3" fmla="*/ 4457536 w 4820847"/>
              <a:gd name="connsiteY3" fmla="*/ 4082141 h 4082141"/>
              <a:gd name="connsiteX4" fmla="*/ 3498396 w 4820847"/>
              <a:gd name="connsiteY4" fmla="*/ 4082141 h 4082141"/>
              <a:gd name="connsiteX5" fmla="*/ 3135085 w 4820847"/>
              <a:gd name="connsiteY5" fmla="*/ 3355520 h 4082141"/>
              <a:gd name="connsiteX6" fmla="*/ 775607 w 4820847"/>
              <a:gd name="connsiteY6" fmla="*/ 0 h 4082141"/>
              <a:gd name="connsiteX7" fmla="*/ 2823211 w 4820847"/>
              <a:gd name="connsiteY7" fmla="*/ 0 h 4082141"/>
              <a:gd name="connsiteX8" fmla="*/ 3598818 w 4820847"/>
              <a:gd name="connsiteY8" fmla="*/ 1551214 h 4082141"/>
              <a:gd name="connsiteX9" fmla="*/ 2823211 w 4820847"/>
              <a:gd name="connsiteY9" fmla="*/ 3102427 h 4082141"/>
              <a:gd name="connsiteX10" fmla="*/ 775607 w 4820847"/>
              <a:gd name="connsiteY10" fmla="*/ 3102427 h 4082141"/>
              <a:gd name="connsiteX11" fmla="*/ 0 w 4820847"/>
              <a:gd name="connsiteY11" fmla="*/ 1551214 h 40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847" h="4082141">
                <a:moveTo>
                  <a:pt x="3498396" y="2628898"/>
                </a:moveTo>
                <a:lnTo>
                  <a:pt x="4457536" y="2628898"/>
                </a:lnTo>
                <a:lnTo>
                  <a:pt x="4820847" y="3355520"/>
                </a:lnTo>
                <a:lnTo>
                  <a:pt x="4457536" y="4082141"/>
                </a:lnTo>
                <a:lnTo>
                  <a:pt x="3498396" y="4082141"/>
                </a:lnTo>
                <a:lnTo>
                  <a:pt x="3135085" y="3355520"/>
                </a:lnTo>
                <a:close/>
                <a:moveTo>
                  <a:pt x="775607" y="0"/>
                </a:moveTo>
                <a:lnTo>
                  <a:pt x="2823211" y="0"/>
                </a:lnTo>
                <a:lnTo>
                  <a:pt x="3598818" y="1551214"/>
                </a:lnTo>
                <a:lnTo>
                  <a:pt x="2823211" y="3102427"/>
                </a:lnTo>
                <a:lnTo>
                  <a:pt x="775607" y="3102427"/>
                </a:lnTo>
                <a:lnTo>
                  <a:pt x="0" y="1551214"/>
                </a:lnTo>
                <a:close/>
              </a:path>
            </a:pathLst>
          </a:custGeom>
        </p:spPr>
        <p:txBody>
          <a:bodyPr wrap="square">
            <a:noAutofit/>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6347885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amp; Text">
    <p:spTree>
      <p:nvGrpSpPr>
        <p:cNvPr id="1" name=""/>
        <p:cNvGrpSpPr/>
        <p:nvPr/>
      </p:nvGrpSpPr>
      <p:grpSpPr>
        <a:xfrm>
          <a:off x="0" y="0"/>
          <a:ext cx="0" cy="0"/>
          <a:chOff x="0" y="0"/>
          <a:chExt cx="0" cy="0"/>
        </a:xfrm>
      </p:grpSpPr>
      <p:pic>
        <p:nvPicPr>
          <p:cNvPr id="4" name="Picture 3" descr="A black and white picture of a cat&#10;&#10;Description automatically generated">
            <a:extLst>
              <a:ext uri="{FF2B5EF4-FFF2-40B4-BE49-F238E27FC236}">
                <a16:creationId xmlns:a16="http://schemas.microsoft.com/office/drawing/2014/main" id="{3BC82FB8-9850-E0AD-50C0-0EC51B8E280F}"/>
              </a:ext>
            </a:extLst>
          </p:cNvPr>
          <p:cNvPicPr>
            <a:picLocks noChangeAspect="1"/>
          </p:cNvPicPr>
          <p:nvPr/>
        </p:nvPicPr>
        <p:blipFill>
          <a:blip r:embed="rId2"/>
          <a:srcRect b="31622"/>
          <a:stretch/>
        </p:blipFill>
        <p:spPr>
          <a:xfrm>
            <a:off x="0" y="0"/>
            <a:ext cx="12192000" cy="1331259"/>
          </a:xfrm>
          <a:prstGeom prst="rect">
            <a:avLst/>
          </a:prstGeom>
        </p:spPr>
      </p:pic>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1579362"/>
            <a:ext cx="10515600" cy="4506645"/>
          </a:xfrm>
          <a:prstGeom prst="rect">
            <a:avLst/>
          </a:prstGeom>
        </p:spPr>
        <p:txBody>
          <a:bodyPr>
            <a:normAutofit/>
          </a:bodyPr>
          <a:lstStyle>
            <a:lvl1pPr>
              <a:buClr>
                <a:schemeClr val="accent4"/>
              </a:buClr>
              <a:buFont typeface="Wingdings" pitchFamily="2" charset="2"/>
              <a:buChar char="§"/>
              <a:defRPr sz="2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buClr>
                <a:schemeClr val="accent4"/>
              </a:buClr>
              <a:buFont typeface="Wingdings" pitchFamily="2" charset="2"/>
              <a:buChar char="§"/>
              <a:defRPr sz="18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a:buClr>
                <a:schemeClr val="accent4"/>
              </a:buClr>
              <a:buFont typeface="Wingdings" pitchFamily="2" charset="2"/>
              <a:buChar char="§"/>
              <a:defRPr sz="15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a:buClr>
                <a:schemeClr val="accent4"/>
              </a:buClr>
              <a:buFont typeface="Wingdings" pitchFamily="2" charset="2"/>
              <a:buChar char="§"/>
              <a:defRPr>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a:buClr>
                <a:schemeClr val="accent4"/>
              </a:buClr>
              <a:buFont typeface="Wingdings" pitchFamily="2" charset="2"/>
              <a:buChar char="§"/>
              <a:defRPr>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hasCustomPrompt="1"/>
          </p:nvPr>
        </p:nvSpPr>
        <p:spPr>
          <a:xfrm>
            <a:off x="838200" y="354780"/>
            <a:ext cx="10515600" cy="700115"/>
          </a:xfrm>
          <a:prstGeom prst="rect">
            <a:avLst/>
          </a:prstGeom>
        </p:spPr>
        <p:txBody>
          <a:bodyPr anchor="ct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3" name="TextBox 2">
            <a:extLst>
              <a:ext uri="{FF2B5EF4-FFF2-40B4-BE49-F238E27FC236}">
                <a16:creationId xmlns:a16="http://schemas.microsoft.com/office/drawing/2014/main" id="{745F54BF-0099-714C-9197-956EA9EF2D8C}"/>
              </a:ext>
            </a:extLst>
          </p:cNvPr>
          <p:cNvSpPr txBox="1"/>
          <p:nvPr/>
        </p:nvSpPr>
        <p:spPr>
          <a:xfrm>
            <a:off x="2388358" y="40943"/>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9B9C118B-D4A4-9449-AF26-F37FB1770A8C}"/>
              </a:ext>
            </a:extLst>
          </p:cNvPr>
          <p:cNvSpPr txBox="1"/>
          <p:nvPr/>
        </p:nvSpPr>
        <p:spPr>
          <a:xfrm>
            <a:off x="2388358" y="40943"/>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E93C3C9C-92C2-C8A3-7D75-D304B9567589}"/>
              </a:ext>
            </a:extLst>
          </p:cNvPr>
          <p:cNvSpPr txBox="1"/>
          <p:nvPr userDrawn="1"/>
        </p:nvSpPr>
        <p:spPr>
          <a:xfrm>
            <a:off x="2388358" y="40943"/>
            <a:ext cx="184731" cy="369332"/>
          </a:xfrm>
          <a:prstGeom prst="rect">
            <a:avLst/>
          </a:prstGeom>
          <a:noFill/>
        </p:spPr>
        <p:txBody>
          <a:bodyPr wrap="none" rtlCol="0">
            <a:spAutoFit/>
          </a:bodyPr>
          <a:lstStyle/>
          <a:p>
            <a:endParaRPr lang="en-US"/>
          </a:p>
        </p:txBody>
      </p:sp>
      <p:grpSp>
        <p:nvGrpSpPr>
          <p:cNvPr id="8" name="Group 7">
            <a:extLst>
              <a:ext uri="{FF2B5EF4-FFF2-40B4-BE49-F238E27FC236}">
                <a16:creationId xmlns:a16="http://schemas.microsoft.com/office/drawing/2014/main" id="{34B5E6ED-5C53-DCAE-D4DB-9E68973CD033}"/>
              </a:ext>
            </a:extLst>
          </p:cNvPr>
          <p:cNvGrpSpPr/>
          <p:nvPr userDrawn="1"/>
        </p:nvGrpSpPr>
        <p:grpSpPr>
          <a:xfrm>
            <a:off x="-84150" y="5259182"/>
            <a:ext cx="2506505" cy="1486267"/>
            <a:chOff x="-118147" y="4492469"/>
            <a:chExt cx="3792473" cy="2248799"/>
          </a:xfrm>
        </p:grpSpPr>
        <p:sp>
          <p:nvSpPr>
            <p:cNvPr id="9" name="Diagonal Stripe 8">
              <a:extLst>
                <a:ext uri="{FF2B5EF4-FFF2-40B4-BE49-F238E27FC236}">
                  <a16:creationId xmlns:a16="http://schemas.microsoft.com/office/drawing/2014/main" id="{26CE3364-7531-5C6C-05E3-19A6D26B2F84}"/>
                </a:ext>
              </a:extLst>
            </p:cNvPr>
            <p:cNvSpPr/>
            <p:nvPr/>
          </p:nvSpPr>
          <p:spPr>
            <a:xfrm rot="10800000" flipH="1">
              <a:off x="3868" y="4492469"/>
              <a:ext cx="2946557" cy="2248798"/>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10" name="Straight Connector 9">
              <a:extLst>
                <a:ext uri="{FF2B5EF4-FFF2-40B4-BE49-F238E27FC236}">
                  <a16:creationId xmlns:a16="http://schemas.microsoft.com/office/drawing/2014/main" id="{C0B263F9-BF37-3FD2-9652-9D754A62BD33}"/>
                </a:ext>
              </a:extLst>
            </p:cNvPr>
            <p:cNvCxnSpPr>
              <a:cxnSpLocks/>
            </p:cNvCxnSpPr>
            <p:nvPr/>
          </p:nvCxnSpPr>
          <p:spPr>
            <a:xfrm rot="10800000" flipH="1" flipV="1">
              <a:off x="914333" y="6129129"/>
              <a:ext cx="788107" cy="6121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879F5AAC-9805-960D-553C-898FB1716314}"/>
                </a:ext>
              </a:extLst>
            </p:cNvPr>
            <p:cNvSpPr/>
            <p:nvPr/>
          </p:nvSpPr>
          <p:spPr>
            <a:xfrm rot="12978838" flipH="1">
              <a:off x="-118147" y="5835770"/>
              <a:ext cx="860142" cy="143582"/>
            </a:xfrm>
            <a:prstGeom prst="parallelogram">
              <a:avLst>
                <a:gd name="adj" fmla="val 720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arallelogram 11">
              <a:extLst>
                <a:ext uri="{FF2B5EF4-FFF2-40B4-BE49-F238E27FC236}">
                  <a16:creationId xmlns:a16="http://schemas.microsoft.com/office/drawing/2014/main" id="{5901A7A3-1481-AF7B-D4FE-91E8AE04B21E}"/>
                </a:ext>
              </a:extLst>
            </p:cNvPr>
            <p:cNvSpPr/>
            <p:nvPr userDrawn="1"/>
          </p:nvSpPr>
          <p:spPr>
            <a:xfrm rot="10800000" flipH="1">
              <a:off x="2226526" y="6102204"/>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grpSp>
    </p:spTree>
    <p:extLst>
      <p:ext uri="{BB962C8B-B14F-4D97-AF65-F5344CB8AC3E}">
        <p14:creationId xmlns:p14="http://schemas.microsoft.com/office/powerpoint/2010/main" val="240184414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953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pic>
        <p:nvPicPr>
          <p:cNvPr id="3" name="Picture 2" descr="A black and white picture of a cat&#10;&#10;Description automatically generated">
            <a:extLst>
              <a:ext uri="{FF2B5EF4-FFF2-40B4-BE49-F238E27FC236}">
                <a16:creationId xmlns:a16="http://schemas.microsoft.com/office/drawing/2014/main" id="{F53EE8FE-B528-63D5-4126-B85A37A6475C}"/>
              </a:ext>
            </a:extLst>
          </p:cNvPr>
          <p:cNvPicPr>
            <a:picLocks noChangeAspect="1"/>
          </p:cNvPicPr>
          <p:nvPr/>
        </p:nvPicPr>
        <p:blipFill>
          <a:blip r:embed="rId2"/>
          <a:srcRect b="31622"/>
          <a:stretch/>
        </p:blipFill>
        <p:spPr>
          <a:xfrm>
            <a:off x="0" y="0"/>
            <a:ext cx="12192000" cy="1331259"/>
          </a:xfrm>
          <a:prstGeom prst="rect">
            <a:avLst/>
          </a:prstGeom>
        </p:spPr>
      </p:pic>
      <p:sp>
        <p:nvSpPr>
          <p:cNvPr id="4" name="Title 1">
            <a:extLst>
              <a:ext uri="{FF2B5EF4-FFF2-40B4-BE49-F238E27FC236}">
                <a16:creationId xmlns:a16="http://schemas.microsoft.com/office/drawing/2014/main" id="{35423831-CA08-4648-8288-430AF8B86760}"/>
              </a:ext>
            </a:extLst>
          </p:cNvPr>
          <p:cNvSpPr>
            <a:spLocks noGrp="1"/>
          </p:cNvSpPr>
          <p:nvPr>
            <p:ph type="title" hasCustomPrompt="1"/>
          </p:nvPr>
        </p:nvSpPr>
        <p:spPr>
          <a:xfrm>
            <a:off x="749300" y="273440"/>
            <a:ext cx="10693400" cy="669804"/>
          </a:xfrm>
          <a:prstGeom prst="rect">
            <a:avLst/>
          </a:prstGeom>
        </p:spPr>
        <p:txBody>
          <a:bodyPr>
            <a:normAutofit/>
          </a:bodyPr>
          <a:lstStyle>
            <a:lvl1pPr algn="ct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Tree>
    <p:extLst>
      <p:ext uri="{BB962C8B-B14F-4D97-AF65-F5344CB8AC3E}">
        <p14:creationId xmlns:p14="http://schemas.microsoft.com/office/powerpoint/2010/main" val="3390556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s w/Image">
    <p:spTree>
      <p:nvGrpSpPr>
        <p:cNvPr id="1" name=""/>
        <p:cNvGrpSpPr/>
        <p:nvPr/>
      </p:nvGrpSpPr>
      <p:grpSpPr>
        <a:xfrm>
          <a:off x="0" y="0"/>
          <a:ext cx="0" cy="0"/>
          <a:chOff x="0" y="0"/>
          <a:chExt cx="0" cy="0"/>
        </a:xfrm>
      </p:grpSpPr>
      <p:pic>
        <p:nvPicPr>
          <p:cNvPr id="5" name="Picture 4" descr="A black and white picture of a cat&#10;&#10;Description automatically generated">
            <a:extLst>
              <a:ext uri="{FF2B5EF4-FFF2-40B4-BE49-F238E27FC236}">
                <a16:creationId xmlns:a16="http://schemas.microsoft.com/office/drawing/2014/main" id="{EEEF254A-8FAD-2651-3CF1-ED0B20F14805}"/>
              </a:ext>
            </a:extLst>
          </p:cNvPr>
          <p:cNvPicPr>
            <a:picLocks noChangeAspect="1"/>
          </p:cNvPicPr>
          <p:nvPr/>
        </p:nvPicPr>
        <p:blipFill>
          <a:blip r:embed="rId2"/>
          <a:srcRect r="27757" b="30932"/>
          <a:stretch/>
        </p:blipFill>
        <p:spPr>
          <a:xfrm>
            <a:off x="0" y="0"/>
            <a:ext cx="8807824" cy="1344706"/>
          </a:xfrm>
          <a:prstGeom prst="rect">
            <a:avLst/>
          </a:prstGeom>
          <a:effectLst/>
        </p:spPr>
      </p:pic>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hasCustomPrompt="1"/>
          </p:nvPr>
        </p:nvSpPr>
        <p:spPr>
          <a:xfrm>
            <a:off x="647700" y="1703858"/>
            <a:ext cx="508000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319562"/>
            <a:ext cx="5067300" cy="3859800"/>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hasCustomPrompt="1"/>
          </p:nvPr>
        </p:nvSpPr>
        <p:spPr>
          <a:xfrm>
            <a:off x="6451600" y="1707403"/>
            <a:ext cx="5080000" cy="438150"/>
          </a:xfrm>
          <a:prstGeom prst="rect">
            <a:avLst/>
          </a:prstGeom>
        </p:spPr>
        <p:txBody>
          <a:bodyPr>
            <a:normAutofit/>
          </a:bodyPr>
          <a:lstStyle>
            <a:lvl1pPr>
              <a:buNone/>
              <a:defRPr lang="en-US" sz="2400" b="1" kern="1200" dirty="0" smtClean="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buNone/>
              <a:defRPr/>
            </a:lvl2pPr>
          </a:lstStyle>
          <a:p>
            <a:pPr lvl="0"/>
            <a:r>
              <a:rPr lang="en-US"/>
              <a:t>SUBHEAD</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323107"/>
            <a:ext cx="5067300" cy="3568252"/>
          </a:xfrm>
          <a:prstGeom prst="rect">
            <a:avLst/>
          </a:prstGeom>
        </p:spPr>
        <p:txBody>
          <a:bodyPr>
            <a:normAutofit/>
          </a:bodyPr>
          <a:lstStyle>
            <a:lvl1pPr>
              <a:buClr>
                <a:schemeClr val="accent4"/>
              </a:buClr>
              <a:buFont typeface="Wingdings" panose="05000000000000000000" pitchFamily="2" charset="2"/>
              <a:buChar char="§"/>
              <a:defRPr lang="en-US" sz="2000" kern="120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itle 1">
            <a:extLst>
              <a:ext uri="{FF2B5EF4-FFF2-40B4-BE49-F238E27FC236}">
                <a16:creationId xmlns:a16="http://schemas.microsoft.com/office/drawing/2014/main" id="{92F03355-C197-48C4-A4DF-B41338483356}"/>
              </a:ext>
            </a:extLst>
          </p:cNvPr>
          <p:cNvSpPr>
            <a:spLocks noGrp="1"/>
          </p:cNvSpPr>
          <p:nvPr>
            <p:ph type="title" hasCustomPrompt="1"/>
          </p:nvPr>
        </p:nvSpPr>
        <p:spPr>
          <a:xfrm>
            <a:off x="660400" y="318517"/>
            <a:ext cx="7705678" cy="830997"/>
          </a:xfrm>
          <a:prstGeom prst="rect">
            <a:avLst/>
          </a:prstGeom>
        </p:spPr>
        <p:txBody>
          <a:bodyPr>
            <a:normAutofit/>
          </a:bodyPr>
          <a:lstStyle>
            <a:lvl1pPr>
              <a:defRPr sz="4800"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Header Goes Here</a:t>
            </a:r>
          </a:p>
        </p:txBody>
      </p:sp>
      <p:sp>
        <p:nvSpPr>
          <p:cNvPr id="2" name="Picture Placeholder 15">
            <a:extLst>
              <a:ext uri="{FF2B5EF4-FFF2-40B4-BE49-F238E27FC236}">
                <a16:creationId xmlns:a16="http://schemas.microsoft.com/office/drawing/2014/main" id="{7DD4B7D1-AD18-59D5-1BDD-16FD3231474B}"/>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615888623"/>
      </p:ext>
    </p:extLst>
  </p:cSld>
  <p:clrMapOvr>
    <a:masterClrMapping/>
  </p:clrMapOvr>
  <p:extLst>
    <p:ext uri="{DCECCB84-F9BA-43D5-87BE-67443E8EF086}">
      <p15:sldGuideLst xmlns:p15="http://schemas.microsoft.com/office/powerpoint/2012/main">
        <p15:guide id="1" orient="horz" pos="127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7.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4.emf"/><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black background with hexagons&#10;&#10;Description automatically generated">
            <a:extLst>
              <a:ext uri="{FF2B5EF4-FFF2-40B4-BE49-F238E27FC236}">
                <a16:creationId xmlns:a16="http://schemas.microsoft.com/office/drawing/2014/main" id="{309F2448-AEF5-C18F-718A-2F62EB44BB90}"/>
              </a:ext>
            </a:extLst>
          </p:cNvPr>
          <p:cNvPicPr>
            <a:picLocks noChangeAspect="1"/>
          </p:cNvPicPr>
          <p:nvPr/>
        </p:nvPicPr>
        <p:blipFill>
          <a:blip r:embed="rId21"/>
          <a:stretch>
            <a:fillRect/>
          </a:stretch>
        </p:blipFill>
        <p:spPr>
          <a:xfrm>
            <a:off x="0" y="-3790"/>
            <a:ext cx="12198554" cy="6877274"/>
          </a:xfrm>
          <a:prstGeom prst="rect">
            <a:avLst/>
          </a:prstGeom>
        </p:spPr>
      </p:pic>
      <p:sp>
        <p:nvSpPr>
          <p:cNvPr id="7" name="Slide Number Placeholder 5">
            <a:extLst>
              <a:ext uri="{FF2B5EF4-FFF2-40B4-BE49-F238E27FC236}">
                <a16:creationId xmlns:a16="http://schemas.microsoft.com/office/drawing/2014/main" id="{13A05B6A-9124-4DBB-843A-84818A8F79FC}"/>
              </a:ext>
            </a:extLst>
          </p:cNvPr>
          <p:cNvSpPr txBox="1">
            <a:spLocks/>
          </p:cNvSpPr>
          <p:nvPr/>
        </p:nvSpPr>
        <p:spPr>
          <a:xfrm>
            <a:off x="11402540" y="6520258"/>
            <a:ext cx="661282"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a:solidFill>
                <a:schemeClr val="accent4"/>
              </a:solidFill>
            </a:endParaRPr>
          </a:p>
        </p:txBody>
      </p:sp>
      <p:sp>
        <p:nvSpPr>
          <p:cNvPr id="6" name="Freeform 5">
            <a:extLst>
              <a:ext uri="{FF2B5EF4-FFF2-40B4-BE49-F238E27FC236}">
                <a16:creationId xmlns:a16="http://schemas.microsoft.com/office/drawing/2014/main" id="{18EB17F9-42CF-DC44-9303-075AF477E6B4}"/>
              </a:ext>
            </a:extLst>
          </p:cNvPr>
          <p:cNvSpPr/>
          <p:nvPr/>
        </p:nvSpPr>
        <p:spPr>
          <a:xfrm>
            <a:off x="-19878" y="6470374"/>
            <a:ext cx="3319669" cy="75768"/>
          </a:xfrm>
          <a:custGeom>
            <a:avLst/>
            <a:gdLst>
              <a:gd name="connsiteX0" fmla="*/ 0 w 3319669"/>
              <a:gd name="connsiteY0" fmla="*/ 59635 h 75768"/>
              <a:gd name="connsiteX1" fmla="*/ 0 w 3319669"/>
              <a:gd name="connsiteY1" fmla="*/ 59635 h 75768"/>
              <a:gd name="connsiteX2" fmla="*/ 616226 w 3319669"/>
              <a:gd name="connsiteY2" fmla="*/ 59635 h 75768"/>
              <a:gd name="connsiteX3" fmla="*/ 685800 w 3319669"/>
              <a:gd name="connsiteY3" fmla="*/ 49696 h 75768"/>
              <a:gd name="connsiteX4" fmla="*/ 954156 w 3319669"/>
              <a:gd name="connsiteY4" fmla="*/ 39756 h 75768"/>
              <a:gd name="connsiteX5" fmla="*/ 1172817 w 3319669"/>
              <a:gd name="connsiteY5" fmla="*/ 19878 h 75768"/>
              <a:gd name="connsiteX6" fmla="*/ 1401417 w 3319669"/>
              <a:gd name="connsiteY6" fmla="*/ 0 h 75768"/>
              <a:gd name="connsiteX7" fmla="*/ 1808921 w 3319669"/>
              <a:gd name="connsiteY7" fmla="*/ 9939 h 75768"/>
              <a:gd name="connsiteX8" fmla="*/ 2097156 w 3319669"/>
              <a:gd name="connsiteY8" fmla="*/ 39756 h 75768"/>
              <a:gd name="connsiteX9" fmla="*/ 3319669 w 3319669"/>
              <a:gd name="connsiteY9" fmla="*/ 39756 h 7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669" h="75768">
                <a:moveTo>
                  <a:pt x="0" y="59635"/>
                </a:moveTo>
                <a:lnTo>
                  <a:pt x="0" y="59635"/>
                </a:lnTo>
                <a:cubicBezTo>
                  <a:pt x="259202" y="85555"/>
                  <a:pt x="126363" y="76240"/>
                  <a:pt x="616226" y="59635"/>
                </a:cubicBezTo>
                <a:cubicBezTo>
                  <a:pt x="639639" y="58841"/>
                  <a:pt x="662414" y="51072"/>
                  <a:pt x="685800" y="49696"/>
                </a:cubicBezTo>
                <a:cubicBezTo>
                  <a:pt x="775159" y="44439"/>
                  <a:pt x="864704" y="43069"/>
                  <a:pt x="954156" y="39756"/>
                </a:cubicBezTo>
                <a:lnTo>
                  <a:pt x="1172817" y="19878"/>
                </a:lnTo>
                <a:cubicBezTo>
                  <a:pt x="1407729" y="-1477"/>
                  <a:pt x="1118953" y="21728"/>
                  <a:pt x="1401417" y="0"/>
                </a:cubicBezTo>
                <a:cubicBezTo>
                  <a:pt x="1537252" y="3313"/>
                  <a:pt x="1673234" y="2798"/>
                  <a:pt x="1808921" y="9939"/>
                </a:cubicBezTo>
                <a:cubicBezTo>
                  <a:pt x="1986754" y="19298"/>
                  <a:pt x="1934137" y="38557"/>
                  <a:pt x="2097156" y="39756"/>
                </a:cubicBezTo>
                <a:lnTo>
                  <a:pt x="3319669" y="3975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white text on a black background&#10;&#10;Description automatically generated">
            <a:extLst>
              <a:ext uri="{FF2B5EF4-FFF2-40B4-BE49-F238E27FC236}">
                <a16:creationId xmlns:a16="http://schemas.microsoft.com/office/drawing/2014/main" id="{693F87AF-8166-868E-EB5B-EBD5D4C002B6}"/>
              </a:ext>
            </a:extLst>
          </p:cNvPr>
          <p:cNvPicPr>
            <a:picLocks noChangeAspect="1"/>
          </p:cNvPicPr>
          <p:nvPr/>
        </p:nvPicPr>
        <p:blipFill>
          <a:blip r:embed="rId22"/>
          <a:stretch>
            <a:fillRect/>
          </a:stretch>
        </p:blipFill>
        <p:spPr>
          <a:xfrm>
            <a:off x="10262651" y="6562574"/>
            <a:ext cx="1370549" cy="200257"/>
          </a:xfrm>
          <a:prstGeom prst="rect">
            <a:avLst/>
          </a:prstGeom>
        </p:spPr>
      </p:pic>
      <p:pic>
        <p:nvPicPr>
          <p:cNvPr id="49" name="Picture 48" descr="A black background with a blue hexagon&#10;&#10;Description automatically generated">
            <a:extLst>
              <a:ext uri="{FF2B5EF4-FFF2-40B4-BE49-F238E27FC236}">
                <a16:creationId xmlns:a16="http://schemas.microsoft.com/office/drawing/2014/main" id="{3B8BB204-3B22-EA9B-64BD-841C254557A5}"/>
              </a:ext>
            </a:extLst>
          </p:cNvPr>
          <p:cNvPicPr>
            <a:picLocks noChangeAspect="1"/>
          </p:cNvPicPr>
          <p:nvPr/>
        </p:nvPicPr>
        <p:blipFill>
          <a:blip r:embed="rId23">
            <a:alphaModFix amt="17000"/>
          </a:blip>
          <a:stretch>
            <a:fillRect/>
          </a:stretch>
        </p:blipFill>
        <p:spPr>
          <a:xfrm>
            <a:off x="1800110" y="1252243"/>
            <a:ext cx="6472217" cy="3676219"/>
          </a:xfrm>
          <a:prstGeom prst="rect">
            <a:avLst/>
          </a:prstGeom>
        </p:spPr>
      </p:pic>
      <p:sp>
        <p:nvSpPr>
          <p:cNvPr id="53" name="TextBox 52">
            <a:extLst>
              <a:ext uri="{FF2B5EF4-FFF2-40B4-BE49-F238E27FC236}">
                <a16:creationId xmlns:a16="http://schemas.microsoft.com/office/drawing/2014/main" id="{44353BEC-2F03-EF1E-B802-A6EA841F3AB2}"/>
              </a:ext>
            </a:extLst>
          </p:cNvPr>
          <p:cNvSpPr txBox="1"/>
          <p:nvPr/>
        </p:nvSpPr>
        <p:spPr>
          <a:xfrm>
            <a:off x="3083379" y="6578180"/>
            <a:ext cx="6025243" cy="230832"/>
          </a:xfrm>
          <a:prstGeom prst="rect">
            <a:avLst/>
          </a:prstGeom>
          <a:noFill/>
        </p:spPr>
        <p:txBody>
          <a:bodyPr wrap="square" rtlCol="0">
            <a:spAutoFit/>
          </a:bodyPr>
          <a:lstStyle/>
          <a:p>
            <a:pPr algn="ctr"/>
            <a:r>
              <a:rPr lang="en-US" sz="900" b="0" i="0" spc="300">
                <a:solidFill>
                  <a:schemeClr val="bg1">
                    <a:lumMod val="9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CONFIDENTIAL &amp; PROPRIETARY</a:t>
            </a:r>
            <a:endParaRPr lang="en-US" sz="900" b="0" i="0" spc="300">
              <a:solidFill>
                <a:schemeClr val="bg1">
                  <a:lumMod val="9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2" name="Picture 1">
            <a:extLst>
              <a:ext uri="{FF2B5EF4-FFF2-40B4-BE49-F238E27FC236}">
                <a16:creationId xmlns:a16="http://schemas.microsoft.com/office/drawing/2014/main" id="{65F9EABE-9983-D598-E6DE-0C2E5A2BA61E}"/>
              </a:ext>
            </a:extLst>
          </p:cNvPr>
          <p:cNvPicPr>
            <a:picLocks noChangeAspect="1"/>
          </p:cNvPicPr>
          <p:nvPr/>
        </p:nvPicPr>
        <p:blipFill>
          <a:blip r:embed="rId24">
            <a:alphaModFix amt="28000"/>
          </a:blip>
          <a:stretch>
            <a:fillRect/>
          </a:stretch>
        </p:blipFill>
        <p:spPr>
          <a:xfrm>
            <a:off x="0" y="4842228"/>
            <a:ext cx="1130300" cy="1892300"/>
          </a:xfrm>
          <a:prstGeom prst="rect">
            <a:avLst/>
          </a:prstGeom>
        </p:spPr>
      </p:pic>
      <p:pic>
        <p:nvPicPr>
          <p:cNvPr id="3" name="Picture 2">
            <a:extLst>
              <a:ext uri="{FF2B5EF4-FFF2-40B4-BE49-F238E27FC236}">
                <a16:creationId xmlns:a16="http://schemas.microsoft.com/office/drawing/2014/main" id="{114450D8-F891-EEF7-2952-F220F12EBACD}"/>
              </a:ext>
            </a:extLst>
          </p:cNvPr>
          <p:cNvPicPr>
            <a:picLocks noChangeAspect="1"/>
          </p:cNvPicPr>
          <p:nvPr/>
        </p:nvPicPr>
        <p:blipFill>
          <a:blip r:embed="rId24">
            <a:alphaModFix amt="28000"/>
          </a:blip>
          <a:stretch>
            <a:fillRect/>
          </a:stretch>
        </p:blipFill>
        <p:spPr>
          <a:xfrm rot="10800000">
            <a:off x="11061700" y="2816578"/>
            <a:ext cx="1130300" cy="1892300"/>
          </a:xfrm>
          <a:prstGeom prst="rect">
            <a:avLst/>
          </a:prstGeom>
        </p:spPr>
      </p:pic>
      <p:sp>
        <p:nvSpPr>
          <p:cNvPr id="8" name="Freeform 7">
            <a:extLst>
              <a:ext uri="{FF2B5EF4-FFF2-40B4-BE49-F238E27FC236}">
                <a16:creationId xmlns:a16="http://schemas.microsoft.com/office/drawing/2014/main" id="{93A252FB-A873-4CF7-3878-5CB58B2717B5}"/>
              </a:ext>
            </a:extLst>
          </p:cNvPr>
          <p:cNvSpPr/>
          <p:nvPr userDrawn="1"/>
        </p:nvSpPr>
        <p:spPr>
          <a:xfrm>
            <a:off x="-19878" y="6470374"/>
            <a:ext cx="3319669" cy="75768"/>
          </a:xfrm>
          <a:custGeom>
            <a:avLst/>
            <a:gdLst>
              <a:gd name="connsiteX0" fmla="*/ 0 w 3319669"/>
              <a:gd name="connsiteY0" fmla="*/ 59635 h 75768"/>
              <a:gd name="connsiteX1" fmla="*/ 0 w 3319669"/>
              <a:gd name="connsiteY1" fmla="*/ 59635 h 75768"/>
              <a:gd name="connsiteX2" fmla="*/ 616226 w 3319669"/>
              <a:gd name="connsiteY2" fmla="*/ 59635 h 75768"/>
              <a:gd name="connsiteX3" fmla="*/ 685800 w 3319669"/>
              <a:gd name="connsiteY3" fmla="*/ 49696 h 75768"/>
              <a:gd name="connsiteX4" fmla="*/ 954156 w 3319669"/>
              <a:gd name="connsiteY4" fmla="*/ 39756 h 75768"/>
              <a:gd name="connsiteX5" fmla="*/ 1172817 w 3319669"/>
              <a:gd name="connsiteY5" fmla="*/ 19878 h 75768"/>
              <a:gd name="connsiteX6" fmla="*/ 1401417 w 3319669"/>
              <a:gd name="connsiteY6" fmla="*/ 0 h 75768"/>
              <a:gd name="connsiteX7" fmla="*/ 1808921 w 3319669"/>
              <a:gd name="connsiteY7" fmla="*/ 9939 h 75768"/>
              <a:gd name="connsiteX8" fmla="*/ 2097156 w 3319669"/>
              <a:gd name="connsiteY8" fmla="*/ 39756 h 75768"/>
              <a:gd name="connsiteX9" fmla="*/ 3319669 w 3319669"/>
              <a:gd name="connsiteY9" fmla="*/ 39756 h 7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669" h="75768">
                <a:moveTo>
                  <a:pt x="0" y="59635"/>
                </a:moveTo>
                <a:lnTo>
                  <a:pt x="0" y="59635"/>
                </a:lnTo>
                <a:cubicBezTo>
                  <a:pt x="259202" y="85555"/>
                  <a:pt x="126363" y="76240"/>
                  <a:pt x="616226" y="59635"/>
                </a:cubicBezTo>
                <a:cubicBezTo>
                  <a:pt x="639639" y="58841"/>
                  <a:pt x="662414" y="51072"/>
                  <a:pt x="685800" y="49696"/>
                </a:cubicBezTo>
                <a:cubicBezTo>
                  <a:pt x="775159" y="44439"/>
                  <a:pt x="864704" y="43069"/>
                  <a:pt x="954156" y="39756"/>
                </a:cubicBezTo>
                <a:lnTo>
                  <a:pt x="1172817" y="19878"/>
                </a:lnTo>
                <a:cubicBezTo>
                  <a:pt x="1407729" y="-1477"/>
                  <a:pt x="1118953" y="21728"/>
                  <a:pt x="1401417" y="0"/>
                </a:cubicBezTo>
                <a:cubicBezTo>
                  <a:pt x="1537252" y="3313"/>
                  <a:pt x="1673234" y="2798"/>
                  <a:pt x="1808921" y="9939"/>
                </a:cubicBezTo>
                <a:cubicBezTo>
                  <a:pt x="1986754" y="19298"/>
                  <a:pt x="1934137" y="38557"/>
                  <a:pt x="2097156" y="39756"/>
                </a:cubicBezTo>
                <a:lnTo>
                  <a:pt x="3319669" y="3975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69788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55"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background with hexagons&#10;&#10;Description automatically generated">
            <a:extLst>
              <a:ext uri="{FF2B5EF4-FFF2-40B4-BE49-F238E27FC236}">
                <a16:creationId xmlns:a16="http://schemas.microsoft.com/office/drawing/2014/main" id="{750C3D58-593E-119D-F728-3139BE9A79A6}"/>
              </a:ext>
            </a:extLst>
          </p:cNvPr>
          <p:cNvPicPr>
            <a:picLocks noChangeAspect="1"/>
          </p:cNvPicPr>
          <p:nvPr/>
        </p:nvPicPr>
        <p:blipFill>
          <a:blip r:embed="rId20"/>
          <a:stretch>
            <a:fillRect/>
          </a:stretch>
        </p:blipFill>
        <p:spPr>
          <a:xfrm>
            <a:off x="0" y="0"/>
            <a:ext cx="12192000" cy="6873579"/>
          </a:xfrm>
          <a:prstGeom prst="rect">
            <a:avLst/>
          </a:prstGeom>
        </p:spPr>
      </p:pic>
      <p:sp>
        <p:nvSpPr>
          <p:cNvPr id="7" name="Slide Number Placeholder 5">
            <a:extLst>
              <a:ext uri="{FF2B5EF4-FFF2-40B4-BE49-F238E27FC236}">
                <a16:creationId xmlns:a16="http://schemas.microsoft.com/office/drawing/2014/main" id="{13A05B6A-9124-4DBB-843A-84818A8F79FC}"/>
              </a:ext>
            </a:extLst>
          </p:cNvPr>
          <p:cNvSpPr txBox="1">
            <a:spLocks/>
          </p:cNvSpPr>
          <p:nvPr/>
        </p:nvSpPr>
        <p:spPr>
          <a:xfrm>
            <a:off x="11402540" y="6534979"/>
            <a:ext cx="661282"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a:solidFill>
                <a:schemeClr val="accent4"/>
              </a:solidFill>
            </a:endParaRPr>
          </a:p>
        </p:txBody>
      </p:sp>
      <p:sp>
        <p:nvSpPr>
          <p:cNvPr id="6" name="Freeform 5">
            <a:extLst>
              <a:ext uri="{FF2B5EF4-FFF2-40B4-BE49-F238E27FC236}">
                <a16:creationId xmlns:a16="http://schemas.microsoft.com/office/drawing/2014/main" id="{18EB17F9-42CF-DC44-9303-075AF477E6B4}"/>
              </a:ext>
            </a:extLst>
          </p:cNvPr>
          <p:cNvSpPr/>
          <p:nvPr/>
        </p:nvSpPr>
        <p:spPr>
          <a:xfrm>
            <a:off x="-19878" y="6470374"/>
            <a:ext cx="3319669" cy="75768"/>
          </a:xfrm>
          <a:custGeom>
            <a:avLst/>
            <a:gdLst>
              <a:gd name="connsiteX0" fmla="*/ 0 w 3319669"/>
              <a:gd name="connsiteY0" fmla="*/ 59635 h 75768"/>
              <a:gd name="connsiteX1" fmla="*/ 0 w 3319669"/>
              <a:gd name="connsiteY1" fmla="*/ 59635 h 75768"/>
              <a:gd name="connsiteX2" fmla="*/ 616226 w 3319669"/>
              <a:gd name="connsiteY2" fmla="*/ 59635 h 75768"/>
              <a:gd name="connsiteX3" fmla="*/ 685800 w 3319669"/>
              <a:gd name="connsiteY3" fmla="*/ 49696 h 75768"/>
              <a:gd name="connsiteX4" fmla="*/ 954156 w 3319669"/>
              <a:gd name="connsiteY4" fmla="*/ 39756 h 75768"/>
              <a:gd name="connsiteX5" fmla="*/ 1172817 w 3319669"/>
              <a:gd name="connsiteY5" fmla="*/ 19878 h 75768"/>
              <a:gd name="connsiteX6" fmla="*/ 1401417 w 3319669"/>
              <a:gd name="connsiteY6" fmla="*/ 0 h 75768"/>
              <a:gd name="connsiteX7" fmla="*/ 1808921 w 3319669"/>
              <a:gd name="connsiteY7" fmla="*/ 9939 h 75768"/>
              <a:gd name="connsiteX8" fmla="*/ 2097156 w 3319669"/>
              <a:gd name="connsiteY8" fmla="*/ 39756 h 75768"/>
              <a:gd name="connsiteX9" fmla="*/ 3319669 w 3319669"/>
              <a:gd name="connsiteY9" fmla="*/ 39756 h 7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669" h="75768">
                <a:moveTo>
                  <a:pt x="0" y="59635"/>
                </a:moveTo>
                <a:lnTo>
                  <a:pt x="0" y="59635"/>
                </a:lnTo>
                <a:cubicBezTo>
                  <a:pt x="259202" y="85555"/>
                  <a:pt x="126363" y="76240"/>
                  <a:pt x="616226" y="59635"/>
                </a:cubicBezTo>
                <a:cubicBezTo>
                  <a:pt x="639639" y="58841"/>
                  <a:pt x="662414" y="51072"/>
                  <a:pt x="685800" y="49696"/>
                </a:cubicBezTo>
                <a:cubicBezTo>
                  <a:pt x="775159" y="44439"/>
                  <a:pt x="864704" y="43069"/>
                  <a:pt x="954156" y="39756"/>
                </a:cubicBezTo>
                <a:lnTo>
                  <a:pt x="1172817" y="19878"/>
                </a:lnTo>
                <a:cubicBezTo>
                  <a:pt x="1407729" y="-1477"/>
                  <a:pt x="1118953" y="21728"/>
                  <a:pt x="1401417" y="0"/>
                </a:cubicBezTo>
                <a:cubicBezTo>
                  <a:pt x="1537252" y="3313"/>
                  <a:pt x="1673234" y="2798"/>
                  <a:pt x="1808921" y="9939"/>
                </a:cubicBezTo>
                <a:cubicBezTo>
                  <a:pt x="1986754" y="19298"/>
                  <a:pt x="1934137" y="38557"/>
                  <a:pt x="2097156" y="39756"/>
                </a:cubicBezTo>
                <a:lnTo>
                  <a:pt x="3319669" y="3975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black background with a blue hexagon&#10;&#10;Description automatically generated">
            <a:extLst>
              <a:ext uri="{FF2B5EF4-FFF2-40B4-BE49-F238E27FC236}">
                <a16:creationId xmlns:a16="http://schemas.microsoft.com/office/drawing/2014/main" id="{3B8BB204-3B22-EA9B-64BD-841C254557A5}"/>
              </a:ext>
            </a:extLst>
          </p:cNvPr>
          <p:cNvPicPr>
            <a:picLocks noChangeAspect="1"/>
          </p:cNvPicPr>
          <p:nvPr/>
        </p:nvPicPr>
        <p:blipFill>
          <a:blip r:embed="rId21">
            <a:alphaModFix amt="10000"/>
          </a:blip>
          <a:stretch>
            <a:fillRect/>
          </a:stretch>
        </p:blipFill>
        <p:spPr>
          <a:xfrm>
            <a:off x="1800110" y="1252243"/>
            <a:ext cx="6472217" cy="3676219"/>
          </a:xfrm>
          <a:prstGeom prst="rect">
            <a:avLst/>
          </a:prstGeom>
        </p:spPr>
      </p:pic>
      <p:sp>
        <p:nvSpPr>
          <p:cNvPr id="53" name="TextBox 52">
            <a:extLst>
              <a:ext uri="{FF2B5EF4-FFF2-40B4-BE49-F238E27FC236}">
                <a16:creationId xmlns:a16="http://schemas.microsoft.com/office/drawing/2014/main" id="{44353BEC-2F03-EF1E-B802-A6EA841F3AB2}"/>
              </a:ext>
            </a:extLst>
          </p:cNvPr>
          <p:cNvSpPr txBox="1"/>
          <p:nvPr/>
        </p:nvSpPr>
        <p:spPr>
          <a:xfrm>
            <a:off x="3083379" y="6578180"/>
            <a:ext cx="6025243" cy="230832"/>
          </a:xfrm>
          <a:prstGeom prst="rect">
            <a:avLst/>
          </a:prstGeom>
          <a:noFill/>
        </p:spPr>
        <p:txBody>
          <a:bodyPr wrap="square" rtlCol="0">
            <a:spAutoFit/>
          </a:bodyPr>
          <a:lstStyle/>
          <a:p>
            <a:pPr algn="ctr"/>
            <a:r>
              <a:rPr lang="en-US" sz="900" b="0" i="0" spc="300">
                <a:solidFill>
                  <a:schemeClr val="bg1">
                    <a:lumMod val="7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CONFIDENTIAL &amp; PROPRIETARY</a:t>
            </a:r>
            <a:endParaRPr lang="en-US" sz="900" b="0" i="0" spc="300">
              <a:solidFill>
                <a:schemeClr val="bg1">
                  <a:lumMod val="7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9" name="Picture 8" descr="A black and white logo&#10;&#10;Description automatically generated">
            <a:extLst>
              <a:ext uri="{FF2B5EF4-FFF2-40B4-BE49-F238E27FC236}">
                <a16:creationId xmlns:a16="http://schemas.microsoft.com/office/drawing/2014/main" id="{C2544F6C-1CB0-4CDF-AF5E-B67DF9FA30E9}"/>
              </a:ext>
            </a:extLst>
          </p:cNvPr>
          <p:cNvPicPr>
            <a:picLocks noChangeAspect="1"/>
          </p:cNvPicPr>
          <p:nvPr/>
        </p:nvPicPr>
        <p:blipFill>
          <a:blip r:embed="rId22"/>
          <a:stretch>
            <a:fillRect/>
          </a:stretch>
        </p:blipFill>
        <p:spPr>
          <a:xfrm>
            <a:off x="10262651" y="6581191"/>
            <a:ext cx="1370549" cy="200257"/>
          </a:xfrm>
          <a:prstGeom prst="rect">
            <a:avLst/>
          </a:prstGeom>
        </p:spPr>
      </p:pic>
      <p:pic>
        <p:nvPicPr>
          <p:cNvPr id="5" name="Picture 4">
            <a:extLst>
              <a:ext uri="{FF2B5EF4-FFF2-40B4-BE49-F238E27FC236}">
                <a16:creationId xmlns:a16="http://schemas.microsoft.com/office/drawing/2014/main" id="{587DBCA4-5992-933C-B0AC-72DBBEAA02A9}"/>
              </a:ext>
            </a:extLst>
          </p:cNvPr>
          <p:cNvPicPr>
            <a:picLocks noChangeAspect="1"/>
          </p:cNvPicPr>
          <p:nvPr/>
        </p:nvPicPr>
        <p:blipFill>
          <a:blip r:embed="rId23">
            <a:alphaModFix amt="11000"/>
          </a:blip>
          <a:stretch>
            <a:fillRect/>
          </a:stretch>
        </p:blipFill>
        <p:spPr>
          <a:xfrm>
            <a:off x="0" y="4842228"/>
            <a:ext cx="1130300" cy="1892300"/>
          </a:xfrm>
          <a:prstGeom prst="rect">
            <a:avLst/>
          </a:prstGeom>
        </p:spPr>
      </p:pic>
      <p:pic>
        <p:nvPicPr>
          <p:cNvPr id="8" name="Picture 7">
            <a:extLst>
              <a:ext uri="{FF2B5EF4-FFF2-40B4-BE49-F238E27FC236}">
                <a16:creationId xmlns:a16="http://schemas.microsoft.com/office/drawing/2014/main" id="{BDB35B47-77AD-42E8-ADD8-D2F27D122CDC}"/>
              </a:ext>
            </a:extLst>
          </p:cNvPr>
          <p:cNvPicPr>
            <a:picLocks noChangeAspect="1"/>
          </p:cNvPicPr>
          <p:nvPr/>
        </p:nvPicPr>
        <p:blipFill>
          <a:blip r:embed="rId23">
            <a:alphaModFix amt="11000"/>
          </a:blip>
          <a:stretch>
            <a:fillRect/>
          </a:stretch>
        </p:blipFill>
        <p:spPr>
          <a:xfrm rot="10800000">
            <a:off x="11061700" y="2816578"/>
            <a:ext cx="1130300" cy="1892300"/>
          </a:xfrm>
          <a:prstGeom prst="rect">
            <a:avLst/>
          </a:prstGeom>
        </p:spPr>
      </p:pic>
    </p:spTree>
    <p:extLst>
      <p:ext uri="{BB962C8B-B14F-4D97-AF65-F5344CB8AC3E}">
        <p14:creationId xmlns:p14="http://schemas.microsoft.com/office/powerpoint/2010/main" val="378287556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ullthrottle.ai/soc2-certificatio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echingerreport.org/with-competition-up-enrollment-down-colleges-are-spending-billions-on-marketing-and-advertising/" TargetMode="External"/><Relationship Id="rId7" Type="http://schemas.openxmlformats.org/officeDocument/2006/relationships/hyperlink" Target="https://pages.eab.com/GenZ-evolving-journey-freshmensurvey2022.html" TargetMode="External"/><Relationship Id="rId2" Type="http://schemas.openxmlformats.org/officeDocument/2006/relationships/hyperlink" Target="https://f.hubspotusercontent30.net/hubfs/4254080/The%20State%20of%20Higher%20Ed%20Marketing.pdf" TargetMode="External"/><Relationship Id="rId1" Type="http://schemas.openxmlformats.org/officeDocument/2006/relationships/slideLayout" Target="../slideLayouts/slideLayout7.xml"/><Relationship Id="rId6" Type="http://schemas.openxmlformats.org/officeDocument/2006/relationships/hyperlink" Target="https://www.insidehighered.com/admissions/article/2022/06/06/parents-matter-more-admissions-decisions" TargetMode="External"/><Relationship Id="rId5" Type="http://schemas.openxmlformats.org/officeDocument/2006/relationships/hyperlink" Target="https://www.forbes.com/sites/michaeltnietzel/2021/10/13/the-number-of-students-taking-the-act-dropped-22-this-year/?sh=657c5d86c60a" TargetMode="External"/><Relationship Id="rId4" Type="http://schemas.openxmlformats.org/officeDocument/2006/relationships/hyperlink" Target="https://nscresearchcenter.org/current-term-enrollment-estimat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p:nvPr>
        </p:nvSpPr>
        <p:spPr>
          <a:xfrm>
            <a:off x="6886125" y="3079950"/>
            <a:ext cx="4623893" cy="2136830"/>
          </a:xfrm>
        </p:spPr>
        <p:txBody>
          <a:bodyPr lIns="91440" tIns="45720" rIns="91440" bIns="45720" anchor="t">
            <a:noAutofit/>
          </a:bodyPr>
          <a:lstStyle/>
          <a:p>
            <a:r>
              <a:rPr lang="en-US" sz="4900">
                <a:latin typeface="Helvetica Neue"/>
              </a:rPr>
              <a:t>Case Studies</a:t>
            </a:r>
            <a:endParaRPr lang="en-US" sz="4900"/>
          </a:p>
        </p:txBody>
      </p:sp>
      <p:pic>
        <p:nvPicPr>
          <p:cNvPr id="8" name="Picture Placeholder 7" descr="A blue check mark in a circle&#10;&#10;AI-generated content may be incorrect.">
            <a:extLst>
              <a:ext uri="{FF2B5EF4-FFF2-40B4-BE49-F238E27FC236}">
                <a16:creationId xmlns:a16="http://schemas.microsoft.com/office/drawing/2014/main" id="{030B08B7-9154-735B-A074-5C187EBBCDCF}"/>
              </a:ext>
            </a:extLst>
          </p:cNvPr>
          <p:cNvPicPr>
            <a:picLocks noGrp="1" noChangeAspect="1"/>
          </p:cNvPicPr>
          <p:nvPr>
            <p:ph type="pic" sz="quarter" idx="15"/>
          </p:nvPr>
        </p:nvPicPr>
        <p:blipFill>
          <a:blip r:embed="rId2"/>
          <a:srcRect l="24564" r="24564"/>
          <a:stretch>
            <a:fillRect/>
          </a:stretch>
        </p:blipFill>
        <p:spPr/>
      </p:pic>
      <p:pic>
        <p:nvPicPr>
          <p:cNvPr id="11" name="Picture 10" descr="A white text on a black background&#10;&#10;AI-generated content may be incorrect.">
            <a:extLst>
              <a:ext uri="{FF2B5EF4-FFF2-40B4-BE49-F238E27FC236}">
                <a16:creationId xmlns:a16="http://schemas.microsoft.com/office/drawing/2014/main" id="{21753F55-CECD-53EB-6600-0DFCEB77C98D}"/>
              </a:ext>
            </a:extLst>
          </p:cNvPr>
          <p:cNvPicPr>
            <a:picLocks noChangeAspect="1"/>
          </p:cNvPicPr>
          <p:nvPr/>
        </p:nvPicPr>
        <p:blipFill>
          <a:blip r:embed="rId3"/>
          <a:stretch>
            <a:fillRect/>
          </a:stretch>
        </p:blipFill>
        <p:spPr>
          <a:xfrm>
            <a:off x="6991461" y="2492254"/>
            <a:ext cx="2251386" cy="372361"/>
          </a:xfrm>
          <a:prstGeom prst="rect">
            <a:avLst/>
          </a:prstGeom>
        </p:spPr>
      </p:pic>
    </p:spTree>
    <p:extLst>
      <p:ext uri="{BB962C8B-B14F-4D97-AF65-F5344CB8AC3E}">
        <p14:creationId xmlns:p14="http://schemas.microsoft.com/office/powerpoint/2010/main" val="194110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16857"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Credit Union Harnesses First-Party Data to Boost Memberships Using </a:t>
            </a:r>
            <a:r>
              <a:rPr lang="en-US" sz="3200" b="1" err="1">
                <a:solidFill>
                  <a:schemeClr val="bg1"/>
                </a:solidFill>
                <a:latin typeface="Helvetica" pitchFamily="2" charset="0"/>
                <a:cs typeface="Arial"/>
              </a:rPr>
              <a:t>fullthrottle.ai’s</a:t>
            </a:r>
            <a:r>
              <a:rPr lang="en-US" sz="3200" b="1">
                <a:solidFill>
                  <a:schemeClr val="bg1"/>
                </a:solidFill>
                <a:latin typeface="Helvetica" pitchFamily="2" charset="0"/>
                <a:cs typeface="Arial"/>
              </a:rPr>
              <a:t> AdTech</a:t>
            </a:r>
            <a:endParaRPr lang="en-US" sz="3200" b="1">
              <a:solidFill>
                <a:schemeClr val="bg1"/>
              </a:solidFill>
              <a:latin typeface="Helvetica" pitchFamily="2" charset="0"/>
            </a:endParaRP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16857" y="3846513"/>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16857" y="4225924"/>
            <a:ext cx="11618261" cy="762935"/>
          </a:xfrm>
          <a:prstGeom prst="rect">
            <a:avLst/>
          </a:prstGeom>
        </p:spPr>
        <p:txBody>
          <a:bodyPr lIns="91440" tIns="45720" rIns="91440" bIns="45720" anchor="t">
            <a:normAutofit/>
          </a:bodyPr>
          <a:lstStyle/>
          <a:p>
            <a:pPr marL="0" indent="0" algn="l">
              <a:buNone/>
            </a:pPr>
            <a:r>
              <a:rPr lang="en-US" sz="1400">
                <a:solidFill>
                  <a:schemeClr val="bg1"/>
                </a:solidFill>
                <a:effectLst/>
                <a:latin typeface="Helvetica" pitchFamily="2" charset="0"/>
              </a:rPr>
              <a:t>A community-focused credit union, aimed to increase their membership base but struggled to achieve significant results with traditional methods. They set goals to increase their display, social ads</a:t>
            </a:r>
            <a:r>
              <a:rPr lang="en-US" sz="1400">
                <a:solidFill>
                  <a:schemeClr val="bg1"/>
                </a:solidFill>
                <a:latin typeface="Helvetica" pitchFamily="2" charset="0"/>
              </a:rPr>
              <a:t>,</a:t>
            </a:r>
            <a:r>
              <a:rPr lang="en-US" sz="1400">
                <a:solidFill>
                  <a:schemeClr val="bg1"/>
                </a:solidFill>
                <a:effectLst/>
                <a:latin typeface="Helvetica" pitchFamily="2" charset="0"/>
              </a:rPr>
              <a:t> and direct mail, and to revolutionize their acquisition strategy and revitalize growth.</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16857" y="4869143"/>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16857" y="5243793"/>
            <a:ext cx="11234737" cy="1345266"/>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T</a:t>
            </a:r>
            <a:r>
              <a:rPr lang="en-US" sz="1400">
                <a:solidFill>
                  <a:schemeClr val="bg1"/>
                </a:solidFill>
                <a:effectLst/>
                <a:latin typeface="Helvetica" pitchFamily="2" charset="0"/>
              </a:rPr>
              <a:t>he credit union’s outreach was enhanced with household-level, first-party data, offering them a higher level of granularity and precision in their marketing campaigns. This enabled them to target website visitors with personalized ads, nurturing them into becoming new members.</a:t>
            </a:r>
          </a:p>
          <a:p>
            <a:pPr marL="0" indent="0" algn="l">
              <a:buNone/>
            </a:pPr>
            <a:r>
              <a:rPr lang="en-US" sz="1400">
                <a:solidFill>
                  <a:schemeClr val="bg1"/>
                </a:solidFill>
                <a:effectLst/>
                <a:latin typeface="Helvetica" pitchFamily="2" charset="0"/>
              </a:rPr>
              <a:t>Comparisons of </a:t>
            </a:r>
            <a:r>
              <a:rPr lang="en-US" sz="1400" err="1">
                <a:solidFill>
                  <a:schemeClr val="bg1"/>
                </a:solidFill>
                <a:latin typeface="Helvetica" pitchFamily="2" charset="0"/>
              </a:rPr>
              <a:t>matchbacks</a:t>
            </a:r>
            <a:r>
              <a:rPr lang="en-US" sz="1400">
                <a:solidFill>
                  <a:schemeClr val="bg1"/>
                </a:solidFill>
                <a:effectLst/>
                <a:latin typeface="Helvetica" pitchFamily="2" charset="0"/>
              </a:rPr>
              <a:t> ensured that data was kept up to date, maintaining effectiveness and accuracy in measuring strategy results. </a:t>
            </a:r>
            <a:r>
              <a:rPr lang="en-US" sz="1400" err="1">
                <a:solidFill>
                  <a:schemeClr val="bg1"/>
                </a:solidFill>
                <a:effectLst/>
                <a:latin typeface="Helvetica" pitchFamily="2" charset="0"/>
              </a:rPr>
              <a:t>fullthrottle.ai</a:t>
            </a:r>
            <a:r>
              <a:rPr lang="en-US" sz="1400" baseline="30000">
                <a:solidFill>
                  <a:schemeClr val="bg1"/>
                </a:solidFill>
                <a:effectLst/>
                <a:latin typeface="Helvetica" pitchFamily="2" charset="0"/>
              </a:rPr>
              <a:t>®</a:t>
            </a:r>
            <a:r>
              <a:rPr lang="en-US" sz="1400">
                <a:solidFill>
                  <a:schemeClr val="bg1"/>
                </a:solidFill>
                <a:effectLst/>
                <a:latin typeface="Helvetica" pitchFamily="2" charset="0"/>
              </a:rPr>
              <a:t> is a </a:t>
            </a:r>
            <a:r>
              <a:rPr lang="en-US" sz="1400" u="none" strike="noStrike">
                <a:solidFill>
                  <a:srgbClr val="1C97A6"/>
                </a:solidFill>
                <a:effectLst/>
                <a:latin typeface="Helvetica" pitchFamily="2" charset="0"/>
                <a:hlinkClick r:id="rId2"/>
              </a:rPr>
              <a:t>SOC 2 compliant platform</a:t>
            </a:r>
            <a:r>
              <a:rPr lang="en-US" sz="1400">
                <a:solidFill>
                  <a:schemeClr val="bg1"/>
                </a:solidFill>
                <a:effectLst/>
                <a:latin typeface="Helvetica" pitchFamily="2" charset="0"/>
              </a:rPr>
              <a:t>, following the SOC 2 principles of Privacy, Security, Availability, Processing Integrity, and Confidentiality.</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16857"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01E876E0-386B-B293-AD23-BF6E5301106D}"/>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7A7E02-5381-EA99-8280-618CFFACE73E}"/>
              </a:ext>
            </a:extLst>
          </p:cNvPr>
          <p:cNvSpPr txBox="1"/>
          <p:nvPr/>
        </p:nvSpPr>
        <p:spPr>
          <a:xfrm>
            <a:off x="1936134" y="2243139"/>
            <a:ext cx="1005404" cy="584775"/>
          </a:xfrm>
          <a:prstGeom prst="rect">
            <a:avLst/>
          </a:prstGeom>
          <a:noFill/>
        </p:spPr>
        <p:txBody>
          <a:bodyPr wrap="none" rtlCol="0">
            <a:spAutoFit/>
          </a:bodyPr>
          <a:lstStyle/>
          <a:p>
            <a:pPr algn="ctr"/>
            <a:r>
              <a:rPr lang="en-US" sz="3200" b="1">
                <a:solidFill>
                  <a:schemeClr val="accent5"/>
                </a:solidFill>
                <a:latin typeface="Helvetica" pitchFamily="2" charset="0"/>
              </a:rPr>
              <a:t>71%</a:t>
            </a:r>
          </a:p>
        </p:txBody>
      </p:sp>
      <p:sp>
        <p:nvSpPr>
          <p:cNvPr id="4" name="TextBox 3">
            <a:extLst>
              <a:ext uri="{FF2B5EF4-FFF2-40B4-BE49-F238E27FC236}">
                <a16:creationId xmlns:a16="http://schemas.microsoft.com/office/drawing/2014/main" id="{CF3D91D3-7046-961D-34D2-CD20587075AB}"/>
              </a:ext>
            </a:extLst>
          </p:cNvPr>
          <p:cNvSpPr txBox="1"/>
          <p:nvPr/>
        </p:nvSpPr>
        <p:spPr>
          <a:xfrm>
            <a:off x="120621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New Membership Quarter over Quarter</a:t>
            </a:r>
          </a:p>
        </p:txBody>
      </p:sp>
      <p:sp>
        <p:nvSpPr>
          <p:cNvPr id="5" name="TextBox 4">
            <a:extLst>
              <a:ext uri="{FF2B5EF4-FFF2-40B4-BE49-F238E27FC236}">
                <a16:creationId xmlns:a16="http://schemas.microsoft.com/office/drawing/2014/main" id="{A8B780D3-A248-4DF8-B57E-74F632394307}"/>
              </a:ext>
            </a:extLst>
          </p:cNvPr>
          <p:cNvSpPr txBox="1"/>
          <p:nvPr/>
        </p:nvSpPr>
        <p:spPr>
          <a:xfrm>
            <a:off x="9251695" y="2243139"/>
            <a:ext cx="1005404" cy="584775"/>
          </a:xfrm>
          <a:prstGeom prst="rect">
            <a:avLst/>
          </a:prstGeom>
          <a:noFill/>
        </p:spPr>
        <p:txBody>
          <a:bodyPr wrap="none" rtlCol="0">
            <a:spAutoFit/>
          </a:bodyPr>
          <a:lstStyle/>
          <a:p>
            <a:pPr algn="ctr"/>
            <a:r>
              <a:rPr lang="en-US" sz="3200" b="1">
                <a:solidFill>
                  <a:schemeClr val="accent5"/>
                </a:solidFill>
                <a:latin typeface="Helvetica" pitchFamily="2" charset="0"/>
              </a:rPr>
              <a:t>81%</a:t>
            </a:r>
          </a:p>
        </p:txBody>
      </p:sp>
      <p:sp>
        <p:nvSpPr>
          <p:cNvPr id="8" name="TextBox 7">
            <a:extLst>
              <a:ext uri="{FF2B5EF4-FFF2-40B4-BE49-F238E27FC236}">
                <a16:creationId xmlns:a16="http://schemas.microsoft.com/office/drawing/2014/main" id="{FA588E12-804C-6CC4-C9E1-780DF5175C13}"/>
              </a:ext>
            </a:extLst>
          </p:cNvPr>
          <p:cNvSpPr txBox="1"/>
          <p:nvPr/>
        </p:nvSpPr>
        <p:spPr>
          <a:xfrm>
            <a:off x="8554239" y="2747964"/>
            <a:ext cx="2466364" cy="646331"/>
          </a:xfrm>
          <a:prstGeom prst="rect">
            <a:avLst/>
          </a:prstGeom>
          <a:noFill/>
        </p:spPr>
        <p:txBody>
          <a:bodyPr wrap="square" rtlCol="0">
            <a:spAutoFit/>
          </a:bodyPr>
          <a:lstStyle/>
          <a:p>
            <a:pPr algn="ctr"/>
            <a:r>
              <a:rPr lang="en-US">
                <a:solidFill>
                  <a:schemeClr val="accent5"/>
                </a:solidFill>
                <a:latin typeface="Helvetica" pitchFamily="2" charset="0"/>
              </a:rPr>
              <a:t>Increase in Returning Households MoM</a:t>
            </a:r>
          </a:p>
        </p:txBody>
      </p:sp>
      <p:cxnSp>
        <p:nvCxnSpPr>
          <p:cNvPr id="9" name="Straight Connector 8">
            <a:extLst>
              <a:ext uri="{FF2B5EF4-FFF2-40B4-BE49-F238E27FC236}">
                <a16:creationId xmlns:a16="http://schemas.microsoft.com/office/drawing/2014/main" id="{76D588D3-2201-D729-2806-A49563E8C58C}"/>
              </a:ext>
            </a:extLst>
          </p:cNvPr>
          <p:cNvCxnSpPr/>
          <p:nvPr/>
        </p:nvCxnSpPr>
        <p:spPr>
          <a:xfrm>
            <a:off x="429370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DF1615-BD9D-278C-F78E-EEE3BCE25075}"/>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9A7A013-F9E8-89D6-30F1-0F7489987B7A}"/>
              </a:ext>
            </a:extLst>
          </p:cNvPr>
          <p:cNvSpPr txBox="1"/>
          <p:nvPr/>
        </p:nvSpPr>
        <p:spPr>
          <a:xfrm>
            <a:off x="4684101" y="2402163"/>
            <a:ext cx="2850460" cy="584775"/>
          </a:xfrm>
          <a:prstGeom prst="rect">
            <a:avLst/>
          </a:prstGeom>
          <a:noFill/>
        </p:spPr>
        <p:txBody>
          <a:bodyPr wrap="none" rtlCol="0">
            <a:spAutoFit/>
          </a:bodyPr>
          <a:lstStyle/>
          <a:p>
            <a:pPr algn="ctr"/>
            <a:r>
              <a:rPr lang="en-US" sz="3200" b="1">
                <a:solidFill>
                  <a:schemeClr val="accent5"/>
                </a:solidFill>
                <a:latin typeface="Helvetica" pitchFamily="2" charset="0"/>
              </a:rPr>
              <a:t>Member Base</a:t>
            </a:r>
          </a:p>
        </p:txBody>
      </p:sp>
      <p:sp>
        <p:nvSpPr>
          <p:cNvPr id="14" name="TextBox 13">
            <a:extLst>
              <a:ext uri="{FF2B5EF4-FFF2-40B4-BE49-F238E27FC236}">
                <a16:creationId xmlns:a16="http://schemas.microsoft.com/office/drawing/2014/main" id="{A6A96252-92FF-D5DE-B92A-E55A9EDA3EC2}"/>
              </a:ext>
            </a:extLst>
          </p:cNvPr>
          <p:cNvSpPr txBox="1"/>
          <p:nvPr/>
        </p:nvSpPr>
        <p:spPr>
          <a:xfrm>
            <a:off x="4876709" y="2906988"/>
            <a:ext cx="2465237" cy="369332"/>
          </a:xfrm>
          <a:prstGeom prst="rect">
            <a:avLst/>
          </a:prstGeom>
          <a:noFill/>
        </p:spPr>
        <p:txBody>
          <a:bodyPr wrap="square" rtlCol="0">
            <a:spAutoFit/>
          </a:bodyPr>
          <a:lstStyle/>
          <a:p>
            <a:pPr algn="ctr"/>
            <a:r>
              <a:rPr lang="en-US">
                <a:solidFill>
                  <a:schemeClr val="accent5"/>
                </a:solidFill>
                <a:latin typeface="Helvetica" pitchFamily="2" charset="0"/>
              </a:rPr>
              <a:t>Increased</a:t>
            </a:r>
          </a:p>
        </p:txBody>
      </p:sp>
    </p:spTree>
    <p:extLst>
      <p:ext uri="{BB962C8B-B14F-4D97-AF65-F5344CB8AC3E}">
        <p14:creationId xmlns:p14="http://schemas.microsoft.com/office/powerpoint/2010/main" val="269325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29206" y="679450"/>
            <a:ext cx="11327365" cy="1377950"/>
          </a:xfrm>
          <a:prstGeom prst="rect">
            <a:avLst/>
          </a:prstGeom>
        </p:spPr>
        <p:txBody>
          <a:bodyPr lIns="91440" tIns="45720" rIns="91440" bIns="45720" anchor="t"/>
          <a:lstStyle/>
          <a:p>
            <a:pPr algn="l"/>
            <a:r>
              <a:rPr lang="en-US" sz="3200" b="1">
                <a:solidFill>
                  <a:schemeClr val="bg1"/>
                </a:solidFill>
                <a:latin typeface="Helvetica" pitchFamily="2" charset="0"/>
                <a:cs typeface="Arial"/>
              </a:rPr>
              <a:t>National Automotive Loan Refinancing Company Increases Funded Loans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endParaRPr lang="en-US" sz="4000" b="1" baseline="3000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29206" y="3846513"/>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29206" y="4225924"/>
            <a:ext cx="11241087" cy="873017"/>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A national automotive loan refinancing company needed a way to retarget their website visitors instantly. Due to the “shop around” nature of their business, the loan refinancing company knew most of their website visitors look at multiple companies when assessing refinancing their vehicle or evaluating their current loan/lease program. </a:t>
            </a:r>
            <a:endParaRPr lang="en-US" sz="12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29206" y="4949825"/>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29206" y="5324475"/>
            <a:ext cx="10900055" cy="1367873"/>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This automotive loan refinancing company deployed </a:t>
            </a:r>
            <a:r>
              <a:rPr lang="en-US" sz="1400" b="0" i="0" err="1">
                <a:solidFill>
                  <a:schemeClr val="bg1"/>
                </a:solidFill>
                <a:effectLst/>
                <a:latin typeface="Helvetica" pitchFamily="2" charset="0"/>
              </a:rPr>
              <a:t>fullthrottle.ai’s</a:t>
            </a:r>
            <a:r>
              <a:rPr lang="en-US" sz="1400" b="0" i="0">
                <a:solidFill>
                  <a:schemeClr val="bg1"/>
                </a:solidFill>
                <a:effectLst/>
                <a:latin typeface="Helvetica" pitchFamily="2" charset="0"/>
              </a:rPr>
              <a:t> instant marketing activation, including </a:t>
            </a:r>
            <a:r>
              <a:rPr lang="en-US" sz="1400" b="1" i="0">
                <a:solidFill>
                  <a:schemeClr val="bg1"/>
                </a:solidFill>
                <a:effectLst/>
                <a:latin typeface="Helvetica" pitchFamily="2" charset="0"/>
              </a:rPr>
              <a:t>SmartMail, digital display, and social media</a:t>
            </a:r>
            <a:r>
              <a:rPr lang="en-US" sz="1400" b="0" i="0">
                <a:solidFill>
                  <a:schemeClr val="bg1"/>
                </a:solidFill>
                <a:effectLst/>
                <a:latin typeface="Helvetica" pitchFamily="2" charset="0"/>
              </a:rPr>
              <a:t>.</a:t>
            </a:r>
          </a:p>
          <a:p>
            <a:pPr marL="0" indent="0" algn="l">
              <a:buNone/>
            </a:pPr>
            <a:r>
              <a:rPr lang="en-US" sz="1400" b="0" i="0">
                <a:solidFill>
                  <a:schemeClr val="bg1"/>
                </a:solidFill>
                <a:effectLst/>
                <a:latin typeface="Helvetica" pitchFamily="2" charset="0"/>
              </a:rPr>
              <a:t>Direct traffic and pay-per-click continue to be the most significant drivers of traffic to their website, contributing 69% and 35% of all identified site visitors, respectively.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has been able to successfully help this company reach its unconverted website visitors and determine match backs on their website.</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29206"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39018038-1834-6A3A-BB68-35753BC33E98}"/>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2CE0FF-BD02-3498-1CE9-0AC1C0C25050}"/>
              </a:ext>
            </a:extLst>
          </p:cNvPr>
          <p:cNvSpPr txBox="1"/>
          <p:nvPr/>
        </p:nvSpPr>
        <p:spPr>
          <a:xfrm>
            <a:off x="1765414" y="2243139"/>
            <a:ext cx="1346844" cy="584775"/>
          </a:xfrm>
          <a:prstGeom prst="rect">
            <a:avLst/>
          </a:prstGeom>
          <a:noFill/>
        </p:spPr>
        <p:txBody>
          <a:bodyPr wrap="none" rtlCol="0">
            <a:spAutoFit/>
          </a:bodyPr>
          <a:lstStyle/>
          <a:p>
            <a:pPr algn="ctr"/>
            <a:r>
              <a:rPr lang="en-US" sz="3200" b="1">
                <a:solidFill>
                  <a:schemeClr val="accent5"/>
                </a:solidFill>
                <a:latin typeface="Helvetica" pitchFamily="2" charset="0"/>
              </a:rPr>
              <a:t>2.73%</a:t>
            </a:r>
          </a:p>
        </p:txBody>
      </p:sp>
      <p:sp>
        <p:nvSpPr>
          <p:cNvPr id="4" name="TextBox 3">
            <a:extLst>
              <a:ext uri="{FF2B5EF4-FFF2-40B4-BE49-F238E27FC236}">
                <a16:creationId xmlns:a16="http://schemas.microsoft.com/office/drawing/2014/main" id="{3C93EAAA-32BE-B1A4-D2F9-A91BBBF6D181}"/>
              </a:ext>
            </a:extLst>
          </p:cNvPr>
          <p:cNvSpPr txBox="1"/>
          <p:nvPr/>
        </p:nvSpPr>
        <p:spPr>
          <a:xfrm>
            <a:off x="120621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Increase in </a:t>
            </a:r>
            <a:br>
              <a:rPr lang="en-US">
                <a:solidFill>
                  <a:schemeClr val="accent5"/>
                </a:solidFill>
                <a:latin typeface="Helvetica" pitchFamily="2" charset="0"/>
              </a:rPr>
            </a:br>
            <a:r>
              <a:rPr lang="en-US">
                <a:solidFill>
                  <a:schemeClr val="accent5"/>
                </a:solidFill>
                <a:latin typeface="Helvetica" pitchFamily="2" charset="0"/>
              </a:rPr>
              <a:t>Funded Loans</a:t>
            </a:r>
          </a:p>
        </p:txBody>
      </p:sp>
      <p:sp>
        <p:nvSpPr>
          <p:cNvPr id="5" name="TextBox 4">
            <a:extLst>
              <a:ext uri="{FF2B5EF4-FFF2-40B4-BE49-F238E27FC236}">
                <a16:creationId xmlns:a16="http://schemas.microsoft.com/office/drawing/2014/main" id="{F138A187-0590-A206-4D2C-3F43D6FF1215}"/>
              </a:ext>
            </a:extLst>
          </p:cNvPr>
          <p:cNvSpPr txBox="1"/>
          <p:nvPr/>
        </p:nvSpPr>
        <p:spPr>
          <a:xfrm>
            <a:off x="8967164" y="2243139"/>
            <a:ext cx="1574470" cy="584775"/>
          </a:xfrm>
          <a:prstGeom prst="rect">
            <a:avLst/>
          </a:prstGeom>
          <a:noFill/>
        </p:spPr>
        <p:txBody>
          <a:bodyPr wrap="none" rtlCol="0">
            <a:spAutoFit/>
          </a:bodyPr>
          <a:lstStyle/>
          <a:p>
            <a:pPr algn="ctr"/>
            <a:r>
              <a:rPr lang="en-US" sz="3200" b="1">
                <a:solidFill>
                  <a:schemeClr val="accent5"/>
                </a:solidFill>
                <a:latin typeface="Helvetica" pitchFamily="2" charset="0"/>
              </a:rPr>
              <a:t>16.68%</a:t>
            </a:r>
          </a:p>
        </p:txBody>
      </p:sp>
      <p:sp>
        <p:nvSpPr>
          <p:cNvPr id="8" name="TextBox 7">
            <a:extLst>
              <a:ext uri="{FF2B5EF4-FFF2-40B4-BE49-F238E27FC236}">
                <a16:creationId xmlns:a16="http://schemas.microsoft.com/office/drawing/2014/main" id="{17CA8812-E382-DFED-D2B4-A931BB4B7A85}"/>
              </a:ext>
            </a:extLst>
          </p:cNvPr>
          <p:cNvSpPr txBox="1"/>
          <p:nvPr/>
        </p:nvSpPr>
        <p:spPr>
          <a:xfrm>
            <a:off x="8554239" y="2747964"/>
            <a:ext cx="2466364" cy="646331"/>
          </a:xfrm>
          <a:prstGeom prst="rect">
            <a:avLst/>
          </a:prstGeom>
          <a:noFill/>
        </p:spPr>
        <p:txBody>
          <a:bodyPr wrap="square" rtlCol="0">
            <a:spAutoFit/>
          </a:bodyPr>
          <a:lstStyle/>
          <a:p>
            <a:pPr algn="ctr"/>
            <a:r>
              <a:rPr lang="en-US">
                <a:solidFill>
                  <a:schemeClr val="accent5"/>
                </a:solidFill>
                <a:latin typeface="Helvetica" pitchFamily="2" charset="0"/>
              </a:rPr>
              <a:t>Increase in Financed Loans MoM</a:t>
            </a:r>
          </a:p>
        </p:txBody>
      </p:sp>
      <p:cxnSp>
        <p:nvCxnSpPr>
          <p:cNvPr id="9" name="Straight Connector 8">
            <a:extLst>
              <a:ext uri="{FF2B5EF4-FFF2-40B4-BE49-F238E27FC236}">
                <a16:creationId xmlns:a16="http://schemas.microsoft.com/office/drawing/2014/main" id="{192B9A63-004D-4224-77F8-956193C2DB5E}"/>
              </a:ext>
            </a:extLst>
          </p:cNvPr>
          <p:cNvCxnSpPr/>
          <p:nvPr/>
        </p:nvCxnSpPr>
        <p:spPr>
          <a:xfrm>
            <a:off x="429370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4CBACB-A34D-92A2-E5CE-F0809C364016}"/>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83101D-2EEB-3C3A-4575-4B1878E4070E}"/>
              </a:ext>
            </a:extLst>
          </p:cNvPr>
          <p:cNvSpPr txBox="1"/>
          <p:nvPr/>
        </p:nvSpPr>
        <p:spPr>
          <a:xfrm>
            <a:off x="5504837" y="224313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9,783</a:t>
            </a:r>
          </a:p>
        </p:txBody>
      </p:sp>
      <p:sp>
        <p:nvSpPr>
          <p:cNvPr id="14" name="TextBox 13">
            <a:extLst>
              <a:ext uri="{FF2B5EF4-FFF2-40B4-BE49-F238E27FC236}">
                <a16:creationId xmlns:a16="http://schemas.microsoft.com/office/drawing/2014/main" id="{24E94DC8-E318-4873-856E-527CFF0B3E1B}"/>
              </a:ext>
            </a:extLst>
          </p:cNvPr>
          <p:cNvSpPr txBox="1"/>
          <p:nvPr/>
        </p:nvSpPr>
        <p:spPr>
          <a:xfrm>
            <a:off x="4876709"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Monthly Identified Households</a:t>
            </a:r>
          </a:p>
        </p:txBody>
      </p:sp>
    </p:spTree>
    <p:extLst>
      <p:ext uri="{BB962C8B-B14F-4D97-AF65-F5344CB8AC3E}">
        <p14:creationId xmlns:p14="http://schemas.microsoft.com/office/powerpoint/2010/main" val="65536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975675" y="3439629"/>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Higher Education</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578144" y="2931121"/>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398396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542441"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Higher Education Institute Finds New Audiences &amp; Enrollments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endParaRPr lang="en-US" sz="4000" b="1" baseline="3000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542441" y="1905000"/>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542441" y="2241549"/>
            <a:ext cx="7932738" cy="734125"/>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A </a:t>
            </a:r>
            <a:r>
              <a:rPr lang="en-US" sz="1400">
                <a:solidFill>
                  <a:schemeClr val="bg1"/>
                </a:solidFill>
                <a:latin typeface="Helvetica" pitchFamily="2" charset="0"/>
              </a:rPr>
              <a:t>client in the education sector faced </a:t>
            </a:r>
            <a:r>
              <a:rPr lang="en-US" sz="1400" b="0" i="0">
                <a:solidFill>
                  <a:schemeClr val="bg1"/>
                </a:solidFill>
                <a:effectLst/>
                <a:latin typeface="Helvetica" pitchFamily="2" charset="0"/>
              </a:rPr>
              <a:t>the </a:t>
            </a:r>
            <a:r>
              <a:rPr lang="en-US" sz="1400">
                <a:solidFill>
                  <a:schemeClr val="bg1"/>
                </a:solidFill>
                <a:latin typeface="Helvetica" pitchFamily="2" charset="0"/>
              </a:rPr>
              <a:t>challenge of increasing visibility across its multiple markets in Texas to encourage enrollments and interest in their programs. </a:t>
            </a:r>
          </a:p>
          <a:p>
            <a:pPr marL="0" indent="0" algn="l">
              <a:buNone/>
            </a:pP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542441" y="2978150"/>
            <a:ext cx="2432050" cy="374650"/>
          </a:xfrm>
          <a:prstGeom prst="rect">
            <a:avLst/>
          </a:prstGeom>
        </p:spPr>
        <p:txBody>
          <a:bodyPr lIns="91440" tIns="45720" rIns="91440" bIns="45720" anchor="t"/>
          <a:lstStyle/>
          <a:p>
            <a:pPr marL="0" indent="0" algn="l">
              <a:buNone/>
            </a:pPr>
            <a:r>
              <a:rPr lang="en-US" b="1">
                <a:solidFill>
                  <a:schemeClr val="accent4">
                    <a:lumMod val="60000"/>
                    <a:lumOff val="40000"/>
                  </a:schemeClr>
                </a:solidFill>
                <a:latin typeface="Helvetica" pitchFamily="2" charset="0"/>
              </a:rPr>
              <a:t>Tactics &amp; Results: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542441" y="3424239"/>
            <a:ext cx="7810500" cy="2560926"/>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rPr>
              <a:t>The client leveraged display ads and </a:t>
            </a:r>
            <a:r>
              <a:rPr lang="en-US" sz="1400" err="1">
                <a:solidFill>
                  <a:schemeClr val="bg1"/>
                </a:solidFill>
                <a:latin typeface="Helvetica" pitchFamily="2" charset="0"/>
              </a:rPr>
              <a:t>fullthrottle</a:t>
            </a:r>
            <a:r>
              <a:rPr lang="en-US" sz="1400" b="0" i="0" err="1">
                <a:solidFill>
                  <a:schemeClr val="bg1"/>
                </a:solidFill>
                <a:effectLst/>
                <a:latin typeface="Helvetica" pitchFamily="2" charset="0"/>
              </a:rPr>
              <a:t>.ai’s</a:t>
            </a:r>
            <a:r>
              <a:rPr lang="en-US" sz="1400" b="0" i="0">
                <a:solidFill>
                  <a:schemeClr val="bg1"/>
                </a:solidFill>
                <a:effectLst/>
                <a:latin typeface="Helvetica" pitchFamily="2" charset="0"/>
              </a:rPr>
              <a:t> SmartMail</a:t>
            </a:r>
            <a:r>
              <a:rPr lang="en-US" sz="1400">
                <a:solidFill>
                  <a:schemeClr val="bg1"/>
                </a:solidFill>
                <a:latin typeface="Helvetica" pitchFamily="2" charset="0"/>
              </a:rPr>
              <a:t> feature to send personalized, direct mail to fullthrottle.ai-identified households</a:t>
            </a:r>
            <a:r>
              <a:rPr lang="en-US" sz="1400" b="0" i="0">
                <a:solidFill>
                  <a:schemeClr val="bg1"/>
                </a:solidFill>
                <a:effectLst/>
                <a:latin typeface="Helvetica" pitchFamily="2" charset="0"/>
              </a:rPr>
              <a:t>, </a:t>
            </a:r>
            <a:r>
              <a:rPr lang="en-US" sz="1400">
                <a:solidFill>
                  <a:schemeClr val="bg1"/>
                </a:solidFill>
                <a:latin typeface="Helvetica" pitchFamily="2" charset="0"/>
              </a:rPr>
              <a:t>increasing the likelihood of engagement </a:t>
            </a:r>
            <a:r>
              <a:rPr lang="en-US" sz="1400" b="0" i="0">
                <a:solidFill>
                  <a:schemeClr val="bg1"/>
                </a:solidFill>
                <a:effectLst/>
                <a:latin typeface="Helvetica" pitchFamily="2" charset="0"/>
              </a:rPr>
              <a:t>and </a:t>
            </a:r>
            <a:r>
              <a:rPr lang="en-US" sz="1400">
                <a:solidFill>
                  <a:schemeClr val="bg1"/>
                </a:solidFill>
                <a:latin typeface="Helvetica" pitchFamily="2" charset="0"/>
              </a:rPr>
              <a:t>conversion</a:t>
            </a:r>
            <a:r>
              <a:rPr lang="en-US" sz="1400" b="0" i="0">
                <a:solidFill>
                  <a:schemeClr val="bg1"/>
                </a:solidFill>
                <a:effectLst/>
                <a:latin typeface="Helvetica" pitchFamily="2" charset="0"/>
              </a:rPr>
              <a:t>.</a:t>
            </a:r>
            <a:endParaRPr lang="en-US" sz="1400">
              <a:solidFill>
                <a:schemeClr val="bg1"/>
              </a:solidFill>
              <a:latin typeface="Helvetica" pitchFamily="2" charset="0"/>
            </a:endParaRPr>
          </a:p>
          <a:p>
            <a:pPr marL="0" indent="0" algn="l">
              <a:buNone/>
            </a:pPr>
            <a:r>
              <a:rPr lang="en-US" sz="1400">
                <a:solidFill>
                  <a:schemeClr val="bg1"/>
                </a:solidFill>
                <a:latin typeface="Helvetica" pitchFamily="2" charset="0"/>
              </a:rPr>
              <a:t>Year over year, </a:t>
            </a:r>
            <a:r>
              <a:rPr lang="en-US" sz="1400" b="0" i="0">
                <a:solidFill>
                  <a:schemeClr val="bg1"/>
                </a:solidFill>
                <a:effectLst/>
                <a:latin typeface="Helvetica" pitchFamily="2" charset="0"/>
              </a:rPr>
              <a:t>the </a:t>
            </a:r>
            <a:r>
              <a:rPr lang="en-US" sz="1400">
                <a:solidFill>
                  <a:schemeClr val="bg1"/>
                </a:solidFill>
                <a:latin typeface="Helvetica" pitchFamily="2" charset="0"/>
              </a:rPr>
              <a:t>number </a:t>
            </a:r>
            <a:r>
              <a:rPr lang="en-US" sz="1400" b="0" i="0">
                <a:solidFill>
                  <a:schemeClr val="bg1"/>
                </a:solidFill>
                <a:effectLst/>
                <a:latin typeface="Helvetica" pitchFamily="2" charset="0"/>
              </a:rPr>
              <a:t>of </a:t>
            </a:r>
            <a:r>
              <a:rPr lang="en-US" sz="1400">
                <a:solidFill>
                  <a:schemeClr val="bg1"/>
                </a:solidFill>
                <a:latin typeface="Helvetica" pitchFamily="2" charset="0"/>
              </a:rPr>
              <a:t>households returning </a:t>
            </a:r>
            <a:r>
              <a:rPr lang="en-US" sz="1400" b="0" i="0">
                <a:solidFill>
                  <a:schemeClr val="bg1"/>
                </a:solidFill>
                <a:effectLst/>
                <a:latin typeface="Helvetica" pitchFamily="2" charset="0"/>
              </a:rPr>
              <a:t>to </a:t>
            </a:r>
            <a:r>
              <a:rPr lang="en-US" sz="1400">
                <a:solidFill>
                  <a:schemeClr val="bg1"/>
                </a:solidFill>
                <a:latin typeface="Helvetica" pitchFamily="2" charset="0"/>
              </a:rPr>
              <a:t>their site increased by 98</a:t>
            </a:r>
            <a:r>
              <a:rPr lang="en-US" sz="1400" b="0" i="0">
                <a:solidFill>
                  <a:schemeClr val="bg1"/>
                </a:solidFill>
                <a:effectLst/>
                <a:latin typeface="Helvetica" pitchFamily="2" charset="0"/>
              </a:rPr>
              <a:t>% and </a:t>
            </a:r>
            <a:r>
              <a:rPr lang="en-US" sz="1400">
                <a:solidFill>
                  <a:schemeClr val="bg1"/>
                </a:solidFill>
                <a:latin typeface="Helvetica" pitchFamily="2" charset="0"/>
              </a:rPr>
              <a:t>they saw an average 12</a:t>
            </a:r>
            <a:r>
              <a:rPr lang="en-US" sz="1400" b="0" i="0">
                <a:solidFill>
                  <a:schemeClr val="bg1"/>
                </a:solidFill>
                <a:effectLst/>
                <a:latin typeface="Helvetica" pitchFamily="2" charset="0"/>
              </a:rPr>
              <a:t>% </a:t>
            </a:r>
            <a:r>
              <a:rPr lang="en-US" sz="1400">
                <a:solidFill>
                  <a:schemeClr val="bg1"/>
                </a:solidFill>
                <a:latin typeface="Helvetica" pitchFamily="2" charset="0"/>
              </a:rPr>
              <a:t>increase in enrollments. These metrics demonstrate the bottom-line value our platform provides as it pulls households back in and promotes conversions. </a:t>
            </a:r>
          </a:p>
          <a:p>
            <a:pPr marL="0" indent="0" algn="l">
              <a:buNone/>
            </a:pPr>
            <a:r>
              <a:rPr lang="en-US" sz="1400">
                <a:solidFill>
                  <a:schemeClr val="bg1"/>
                </a:solidFill>
                <a:latin typeface="Helvetica" pitchFamily="2" charset="0"/>
              </a:rPr>
              <a:t>Our client increased their marketing budget in two key geographic regions after observing higher enrollment rates in those areas, leading </a:t>
            </a:r>
            <a:r>
              <a:rPr lang="en-US" sz="1400" b="0" i="0">
                <a:solidFill>
                  <a:schemeClr val="bg1"/>
                </a:solidFill>
                <a:effectLst/>
                <a:latin typeface="Helvetica" pitchFamily="2" charset="0"/>
              </a:rPr>
              <a:t>to </a:t>
            </a:r>
            <a:r>
              <a:rPr lang="en-US" sz="1400">
                <a:solidFill>
                  <a:schemeClr val="bg1"/>
                </a:solidFill>
                <a:latin typeface="Helvetica" pitchFamily="2" charset="0"/>
              </a:rPr>
              <a:t>even higher conversions. For example, the Waco region saw a 37% increase in enrollments year over year after we helped our client adjust </a:t>
            </a:r>
            <a:r>
              <a:rPr lang="en-US" sz="1400" b="0" i="0">
                <a:solidFill>
                  <a:schemeClr val="bg1"/>
                </a:solidFill>
                <a:effectLst/>
                <a:latin typeface="Helvetica" pitchFamily="2" charset="0"/>
              </a:rPr>
              <a:t>their </a:t>
            </a:r>
            <a:r>
              <a:rPr lang="en-US" sz="1400">
                <a:solidFill>
                  <a:schemeClr val="bg1"/>
                </a:solidFill>
                <a:latin typeface="Helvetica" pitchFamily="2" charset="0"/>
              </a:rPr>
              <a:t>spend to better fit the geographic area</a:t>
            </a:r>
            <a:r>
              <a:rPr lang="en-US" sz="1400" b="0" i="0">
                <a:solidFill>
                  <a:schemeClr val="bg1"/>
                </a:solidFill>
                <a:effectLst/>
                <a:latin typeface="Helvetica" pitchFamily="2" charset="0"/>
              </a:rPr>
              <a:t>.</a:t>
            </a:r>
            <a:r>
              <a:rPr lang="en-US" sz="1400">
                <a:solidFill>
                  <a:schemeClr val="bg1"/>
                </a:solidFill>
                <a:latin typeface="Helvetica" pitchFamily="2" charset="0"/>
              </a:rPr>
              <a:t> </a:t>
            </a:r>
          </a:p>
          <a:p>
            <a:pPr marL="0" indent="0" algn="l">
              <a:buNone/>
            </a:pPr>
            <a:endParaRPr lang="en-US" sz="1400" b="0" i="0">
              <a:solidFill>
                <a:schemeClr val="bg1"/>
              </a:solidFill>
              <a:effectLst/>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542441"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15" name="Rounded Rectangle 14">
            <a:extLst>
              <a:ext uri="{FF2B5EF4-FFF2-40B4-BE49-F238E27FC236}">
                <a16:creationId xmlns:a16="http://schemas.microsoft.com/office/drawing/2014/main" id="{F99E3B34-910E-E616-1B38-98420FC9E7A2}"/>
              </a:ext>
            </a:extLst>
          </p:cNvPr>
          <p:cNvSpPr/>
          <p:nvPr/>
        </p:nvSpPr>
        <p:spPr>
          <a:xfrm>
            <a:off x="8666328" y="1608138"/>
            <a:ext cx="2830283" cy="4192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DD2426D-110D-D0D5-6983-70AD6818563B}"/>
              </a:ext>
            </a:extLst>
          </p:cNvPr>
          <p:cNvSpPr txBox="1"/>
          <p:nvPr/>
        </p:nvSpPr>
        <p:spPr>
          <a:xfrm>
            <a:off x="9471473" y="2044057"/>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3,088</a:t>
            </a:r>
          </a:p>
        </p:txBody>
      </p:sp>
      <p:sp>
        <p:nvSpPr>
          <p:cNvPr id="18" name="TextBox 17">
            <a:extLst>
              <a:ext uri="{FF2B5EF4-FFF2-40B4-BE49-F238E27FC236}">
                <a16:creationId xmlns:a16="http://schemas.microsoft.com/office/drawing/2014/main" id="{4CEE4480-8B20-9B65-2A49-76B66D7A449D}"/>
              </a:ext>
            </a:extLst>
          </p:cNvPr>
          <p:cNvSpPr txBox="1"/>
          <p:nvPr/>
        </p:nvSpPr>
        <p:spPr>
          <a:xfrm>
            <a:off x="8793315" y="2548882"/>
            <a:ext cx="2565301" cy="646331"/>
          </a:xfrm>
          <a:prstGeom prst="rect">
            <a:avLst/>
          </a:prstGeom>
          <a:noFill/>
        </p:spPr>
        <p:txBody>
          <a:bodyPr wrap="square" rtlCol="0">
            <a:spAutoFit/>
          </a:bodyPr>
          <a:lstStyle/>
          <a:p>
            <a:pPr algn="ctr"/>
            <a:r>
              <a:rPr lang="en-US">
                <a:solidFill>
                  <a:schemeClr val="accent5"/>
                </a:solidFill>
                <a:latin typeface="Helvetica" pitchFamily="2" charset="0"/>
              </a:rPr>
              <a:t>Enrollments Influenced by </a:t>
            </a:r>
            <a:r>
              <a:rPr lang="en-US" err="1">
                <a:solidFill>
                  <a:schemeClr val="accent5"/>
                </a:solidFill>
                <a:latin typeface="Helvetica" pitchFamily="2" charset="0"/>
              </a:rPr>
              <a:t>fullthrottle.ai</a:t>
            </a:r>
            <a:r>
              <a:rPr lang="en-US" baseline="30000">
                <a:solidFill>
                  <a:schemeClr val="accent5"/>
                </a:solidFill>
                <a:latin typeface="Helvetica" pitchFamily="2" charset="0"/>
              </a:rPr>
              <a:t>®</a:t>
            </a:r>
          </a:p>
        </p:txBody>
      </p:sp>
      <p:sp>
        <p:nvSpPr>
          <p:cNvPr id="19" name="TextBox 18">
            <a:extLst>
              <a:ext uri="{FF2B5EF4-FFF2-40B4-BE49-F238E27FC236}">
                <a16:creationId xmlns:a16="http://schemas.microsoft.com/office/drawing/2014/main" id="{B1103B83-8C2D-15FC-4CC2-DA171A226D85}"/>
              </a:ext>
            </a:extLst>
          </p:cNvPr>
          <p:cNvSpPr txBox="1"/>
          <p:nvPr/>
        </p:nvSpPr>
        <p:spPr>
          <a:xfrm>
            <a:off x="9573264" y="4090184"/>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12%</a:t>
            </a:r>
          </a:p>
        </p:txBody>
      </p:sp>
      <p:sp>
        <p:nvSpPr>
          <p:cNvPr id="20" name="TextBox 19">
            <a:extLst>
              <a:ext uri="{FF2B5EF4-FFF2-40B4-BE49-F238E27FC236}">
                <a16:creationId xmlns:a16="http://schemas.microsoft.com/office/drawing/2014/main" id="{875FFAA3-A9BC-1874-BB78-4B6E065E504D}"/>
              </a:ext>
            </a:extLst>
          </p:cNvPr>
          <p:cNvSpPr txBox="1"/>
          <p:nvPr/>
        </p:nvSpPr>
        <p:spPr>
          <a:xfrm>
            <a:off x="8688939" y="4595009"/>
            <a:ext cx="2774053" cy="923330"/>
          </a:xfrm>
          <a:prstGeom prst="rect">
            <a:avLst/>
          </a:prstGeom>
          <a:noFill/>
        </p:spPr>
        <p:txBody>
          <a:bodyPr wrap="square" rtlCol="0">
            <a:spAutoFit/>
          </a:bodyPr>
          <a:lstStyle/>
          <a:p>
            <a:pPr algn="ctr"/>
            <a:r>
              <a:rPr lang="en-US">
                <a:solidFill>
                  <a:schemeClr val="accent5"/>
                </a:solidFill>
                <a:latin typeface="Helvetica" pitchFamily="2" charset="0"/>
              </a:rPr>
              <a:t>Increase in </a:t>
            </a:r>
            <a:br>
              <a:rPr lang="en-US">
                <a:solidFill>
                  <a:schemeClr val="accent5"/>
                </a:solidFill>
                <a:latin typeface="Helvetica" pitchFamily="2" charset="0"/>
              </a:rPr>
            </a:br>
            <a:r>
              <a:rPr lang="en-US">
                <a:solidFill>
                  <a:schemeClr val="accent5"/>
                </a:solidFill>
                <a:latin typeface="Helvetica" pitchFamily="2" charset="0"/>
              </a:rPr>
              <a:t>Enrollments Using </a:t>
            </a:r>
            <a:r>
              <a:rPr lang="en-US" err="1">
                <a:solidFill>
                  <a:schemeClr val="accent5"/>
                </a:solidFill>
                <a:latin typeface="Helvetica" pitchFamily="2" charset="0"/>
              </a:rPr>
              <a:t>fullthrottle.ai</a:t>
            </a:r>
            <a:r>
              <a:rPr lang="en-US" baseline="30000">
                <a:solidFill>
                  <a:schemeClr val="accent5"/>
                </a:solidFill>
                <a:latin typeface="Helvetica" pitchFamily="2" charset="0"/>
              </a:rPr>
              <a:t>®</a:t>
            </a:r>
            <a:endParaRPr lang="en-US">
              <a:solidFill>
                <a:schemeClr val="accent5"/>
              </a:solidFill>
              <a:latin typeface="Helvetica" pitchFamily="2" charset="0"/>
            </a:endParaRPr>
          </a:p>
        </p:txBody>
      </p:sp>
      <p:cxnSp>
        <p:nvCxnSpPr>
          <p:cNvPr id="21" name="Straight Connector 20">
            <a:extLst>
              <a:ext uri="{FF2B5EF4-FFF2-40B4-BE49-F238E27FC236}">
                <a16:creationId xmlns:a16="http://schemas.microsoft.com/office/drawing/2014/main" id="{EF6C4704-7858-2DCC-AD4A-6E8781D5A379}"/>
              </a:ext>
            </a:extLst>
          </p:cNvPr>
          <p:cNvCxnSpPr>
            <a:cxnSpLocks/>
          </p:cNvCxnSpPr>
          <p:nvPr/>
        </p:nvCxnSpPr>
        <p:spPr>
          <a:xfrm>
            <a:off x="9158058" y="3671249"/>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59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46369" y="679449"/>
            <a:ext cx="10682287" cy="1163205"/>
          </a:xfrm>
          <a:prstGeom prst="rect">
            <a:avLst/>
          </a:prstGeom>
        </p:spPr>
        <p:txBody>
          <a:bodyPr lIns="91440" tIns="45720" rIns="91440" bIns="45720" anchor="t"/>
          <a:lstStyle/>
          <a:p>
            <a:pPr algn="l"/>
            <a:r>
              <a:rPr lang="en-US" sz="3200" b="1">
                <a:solidFill>
                  <a:schemeClr val="bg1"/>
                </a:solidFill>
                <a:latin typeface="Helvetica" pitchFamily="2" charset="0"/>
                <a:cs typeface="Arial"/>
              </a:rPr>
              <a:t>Upskill Provider Uses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r>
              <a:rPr lang="en-US" sz="3200" b="1">
                <a:solidFill>
                  <a:schemeClr val="bg1"/>
                </a:solidFill>
                <a:latin typeface="Helvetica" pitchFamily="2" charset="0"/>
                <a:cs typeface="Arial"/>
              </a:rPr>
              <a:t> to Assess and Identify Their Audience Conversions</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46369" y="2322078"/>
            <a:ext cx="6346825" cy="1044576"/>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An upskill provider believed over 50% of their website traffic converted to enrolled in their 30-hour driving program and wanted to confirm their assessment using </a:t>
            </a:r>
            <a:r>
              <a:rPr lang="en-US" sz="1400" err="1">
                <a:solidFill>
                  <a:schemeClr val="bg1"/>
                </a:solidFill>
                <a:latin typeface="Helvetica" pitchFamily="2" charset="0"/>
              </a:rPr>
              <a:t>fullthrottle.ai's</a:t>
            </a:r>
            <a:r>
              <a:rPr lang="en-US" sz="1400">
                <a:solidFill>
                  <a:schemeClr val="bg1"/>
                </a:solidFill>
                <a:latin typeface="Helvetica" pitchFamily="2" charset="0"/>
              </a:rPr>
              <a:t> patented technology.</a:t>
            </a:r>
            <a:endParaRPr lang="en-US">
              <a:solidFill>
                <a:schemeClr val="bg1"/>
              </a:solidFill>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46369"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Use Case:</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346369"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346369" y="3373674"/>
            <a:ext cx="4417015"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Results:</a:t>
            </a:r>
          </a:p>
        </p:txBody>
      </p:sp>
      <p:sp>
        <p:nvSpPr>
          <p:cNvPr id="8" name="Text Placeholder 6">
            <a:extLst>
              <a:ext uri="{FF2B5EF4-FFF2-40B4-BE49-F238E27FC236}">
                <a16:creationId xmlns:a16="http://schemas.microsoft.com/office/drawing/2014/main" id="{3A78065D-1E18-0F96-0CFA-A21DEE49E0B3}"/>
              </a:ext>
            </a:extLst>
          </p:cNvPr>
          <p:cNvSpPr txBox="1">
            <a:spLocks/>
          </p:cNvSpPr>
          <p:nvPr/>
        </p:nvSpPr>
        <p:spPr>
          <a:xfrm>
            <a:off x="346369" y="3844385"/>
            <a:ext cx="7093522" cy="219619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a:solidFill>
                  <a:schemeClr val="bg1"/>
                </a:solidFill>
                <a:latin typeface="Helvetica" pitchFamily="2" charset="0"/>
              </a:rPr>
              <a:t>We identified and transformed their website traffic down to household address-based audiences within our platform. Then, using their non-PII enrollment data, we were able to show that 88% of the prospective students visiting their website were not enrolling.</a:t>
            </a:r>
            <a:endParaRPr lang="en-US">
              <a:solidFill>
                <a:schemeClr val="bg1"/>
              </a:solidFill>
              <a:latin typeface="Helvetica" pitchFamily="2" charset="0"/>
            </a:endParaRPr>
          </a:p>
          <a:p>
            <a:pPr algn="l"/>
            <a:endParaRPr lang="en-US" sz="1400">
              <a:solidFill>
                <a:schemeClr val="bg1"/>
              </a:solidFill>
              <a:latin typeface="Helvetica" pitchFamily="2" charset="0"/>
            </a:endParaRPr>
          </a:p>
          <a:p>
            <a:pPr algn="l"/>
            <a:r>
              <a:rPr lang="en-US" sz="1400">
                <a:solidFill>
                  <a:schemeClr val="bg1"/>
                </a:solidFill>
                <a:latin typeface="Helvetica" pitchFamily="2" charset="0"/>
              </a:rPr>
              <a:t>After identifying this new audience of prospective students, we deployed our AI-powered </a:t>
            </a:r>
            <a:r>
              <a:rPr lang="en-US" sz="1400" b="1">
                <a:solidFill>
                  <a:schemeClr val="bg1"/>
                </a:solidFill>
                <a:latin typeface="Helvetica" pitchFamily="2" charset="0"/>
              </a:rPr>
              <a:t>Immersive Household</a:t>
            </a:r>
            <a:r>
              <a:rPr lang="en-US" sz="1400" b="1" baseline="30000">
                <a:solidFill>
                  <a:schemeClr val="bg1"/>
                </a:solidFill>
                <a:latin typeface="Helvetica" pitchFamily="2" charset="0"/>
              </a:rPr>
              <a:t>®</a:t>
            </a:r>
            <a:r>
              <a:rPr lang="en-US" sz="1400">
                <a:solidFill>
                  <a:schemeClr val="bg1"/>
                </a:solidFill>
                <a:latin typeface="Helvetica" pitchFamily="2" charset="0"/>
              </a:rPr>
              <a:t> advertising to market to and influence the households most likely to convert and enroll.</a:t>
            </a:r>
          </a:p>
        </p:txBody>
      </p:sp>
      <p:sp>
        <p:nvSpPr>
          <p:cNvPr id="3" name="Rounded Rectangle 2">
            <a:extLst>
              <a:ext uri="{FF2B5EF4-FFF2-40B4-BE49-F238E27FC236}">
                <a16:creationId xmlns:a16="http://schemas.microsoft.com/office/drawing/2014/main" id="{B7AF37F8-C2D3-1DCD-32BD-E3F9A915F525}"/>
              </a:ext>
            </a:extLst>
          </p:cNvPr>
          <p:cNvSpPr/>
          <p:nvPr/>
        </p:nvSpPr>
        <p:spPr>
          <a:xfrm>
            <a:off x="8666328" y="2355273"/>
            <a:ext cx="2830283" cy="2438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E23C66-6FB1-695F-4100-B531EC0CA315}"/>
              </a:ext>
            </a:extLst>
          </p:cNvPr>
          <p:cNvSpPr txBox="1"/>
          <p:nvPr/>
        </p:nvSpPr>
        <p:spPr>
          <a:xfrm>
            <a:off x="9581246" y="2972318"/>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88%</a:t>
            </a:r>
          </a:p>
        </p:txBody>
      </p:sp>
      <p:sp>
        <p:nvSpPr>
          <p:cNvPr id="5" name="TextBox 4">
            <a:extLst>
              <a:ext uri="{FF2B5EF4-FFF2-40B4-BE49-F238E27FC236}">
                <a16:creationId xmlns:a16="http://schemas.microsoft.com/office/drawing/2014/main" id="{DE395E23-C72B-E6E5-E837-D26133F30ADA}"/>
              </a:ext>
            </a:extLst>
          </p:cNvPr>
          <p:cNvSpPr txBox="1"/>
          <p:nvPr/>
        </p:nvSpPr>
        <p:spPr>
          <a:xfrm>
            <a:off x="8765605" y="3477143"/>
            <a:ext cx="2636685" cy="646331"/>
          </a:xfrm>
          <a:prstGeom prst="rect">
            <a:avLst/>
          </a:prstGeom>
          <a:noFill/>
        </p:spPr>
        <p:txBody>
          <a:bodyPr wrap="square" rtlCol="0">
            <a:spAutoFit/>
          </a:bodyPr>
          <a:lstStyle/>
          <a:p>
            <a:pPr algn="ctr"/>
            <a:r>
              <a:rPr lang="en-US">
                <a:solidFill>
                  <a:schemeClr val="accent5"/>
                </a:solidFill>
                <a:latin typeface="Helvetica" pitchFamily="2" charset="0"/>
              </a:rPr>
              <a:t>Prospective Students Not Enrolling in Classes</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404820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32515"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Technical Community College Sees Increased Enrollments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endParaRPr lang="en-US" sz="4000" b="1" baseline="3000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32515" y="3919538"/>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32515" y="4256088"/>
            <a:ext cx="11241087" cy="468312"/>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A </a:t>
            </a:r>
            <a:r>
              <a:rPr lang="en-US" sz="1400">
                <a:solidFill>
                  <a:schemeClr val="bg1"/>
                </a:solidFill>
                <a:latin typeface="Helvetica" pitchFamily="2" charset="0"/>
              </a:rPr>
              <a:t>public community college wanted </a:t>
            </a:r>
            <a:r>
              <a:rPr lang="en-US" sz="1400" b="0" i="0">
                <a:solidFill>
                  <a:schemeClr val="bg1"/>
                </a:solidFill>
                <a:effectLst/>
                <a:latin typeface="Helvetica" pitchFamily="2" charset="0"/>
              </a:rPr>
              <a:t>to </a:t>
            </a:r>
            <a:r>
              <a:rPr lang="en-US" sz="1400" b="1">
                <a:solidFill>
                  <a:schemeClr val="bg1"/>
                </a:solidFill>
                <a:latin typeface="Helvetica" pitchFamily="2" charset="0"/>
              </a:rPr>
              <a:t>increase local enrollment without using digital advertising</a:t>
            </a:r>
            <a:r>
              <a:rPr lang="en-US" sz="1400" b="0" i="0">
                <a:solidFill>
                  <a:schemeClr val="bg1"/>
                </a:solidFill>
                <a:effectLst/>
                <a:latin typeface="Helvetica" pitchFamily="2" charset="0"/>
              </a:rPr>
              <a:t>.</a:t>
            </a:r>
            <a:endParaRPr lang="en-US" sz="1400">
              <a:solidFill>
                <a:schemeClr val="bg1"/>
              </a:solidFill>
              <a:latin typeface="Helvetica" pitchFamily="2" charset="0"/>
            </a:endParaRPr>
          </a:p>
          <a:p>
            <a:pPr marL="0" indent="0" algn="l">
              <a:buNone/>
            </a:pP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32515" y="4680903"/>
            <a:ext cx="2995613" cy="41202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 &amp; Results: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32515" y="5053965"/>
            <a:ext cx="11234737" cy="1512888"/>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Identifying and transforming their website traffic into household addressable audiences, fullthrottle.ai™ identified 17,390 households of prospective students. Our AI-powered platform identified the</a:t>
            </a:r>
            <a:r>
              <a:rPr lang="en-US" sz="1400" b="1">
                <a:solidFill>
                  <a:schemeClr val="bg1"/>
                </a:solidFill>
                <a:latin typeface="Helvetica" pitchFamily="2" charset="0"/>
              </a:rPr>
              <a:t> highest propensity households</a:t>
            </a:r>
            <a:r>
              <a:rPr lang="en-US" sz="1400">
                <a:solidFill>
                  <a:schemeClr val="bg1"/>
                </a:solidFill>
                <a:latin typeface="Helvetica" pitchFamily="2" charset="0"/>
              </a:rPr>
              <a:t> each month and sent a total of 4,486 luxury mailers during a three-month campaign.</a:t>
            </a:r>
          </a:p>
          <a:p>
            <a:pPr marL="0" indent="0" algn="l">
              <a:buNone/>
            </a:pPr>
            <a:r>
              <a:rPr lang="en-US" sz="1400">
                <a:solidFill>
                  <a:schemeClr val="bg1"/>
                </a:solidFill>
                <a:latin typeface="Helvetica" pitchFamily="2" charset="0"/>
              </a:rPr>
              <a:t>During this campaign, returning households of prospective students </a:t>
            </a:r>
            <a:r>
              <a:rPr lang="en-US" sz="1400" b="1">
                <a:solidFill>
                  <a:schemeClr val="bg1"/>
                </a:solidFill>
                <a:latin typeface="Helvetica" pitchFamily="2" charset="0"/>
              </a:rPr>
              <a:t>increased month over month</a:t>
            </a:r>
            <a:r>
              <a:rPr lang="en-US" sz="1400">
                <a:solidFill>
                  <a:schemeClr val="bg1"/>
                </a:solidFill>
                <a:latin typeface="Helvetica" pitchFamily="2" charset="0"/>
              </a:rPr>
              <a:t> from 65% to 85%. Our SmartMail marketing identified, re-engaged, and nurtured 1,540 households along their path to enrollment. Of the mailer recipient households, </a:t>
            </a:r>
            <a:r>
              <a:rPr lang="en-US" sz="1400" b="1">
                <a:solidFill>
                  <a:schemeClr val="bg1"/>
                </a:solidFill>
                <a:latin typeface="Helvetica" pitchFamily="2" charset="0"/>
              </a:rPr>
              <a:t>one in three enrolled </a:t>
            </a:r>
            <a:r>
              <a:rPr lang="en-US" sz="1400">
                <a:solidFill>
                  <a:schemeClr val="bg1"/>
                </a:solidFill>
                <a:latin typeface="Helvetica" pitchFamily="2" charset="0"/>
              </a:rPr>
              <a:t>- a total of 18% of their fall class.</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3251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2F2C9C9C-41B8-4217-2322-85DB21424625}"/>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4C844F-EA88-DBE3-0A66-19D42363375C}"/>
              </a:ext>
            </a:extLst>
          </p:cNvPr>
          <p:cNvSpPr txBox="1"/>
          <p:nvPr/>
        </p:nvSpPr>
        <p:spPr>
          <a:xfrm>
            <a:off x="1522412" y="2243139"/>
            <a:ext cx="1436612" cy="584775"/>
          </a:xfrm>
          <a:prstGeom prst="rect">
            <a:avLst/>
          </a:prstGeom>
          <a:noFill/>
        </p:spPr>
        <p:txBody>
          <a:bodyPr wrap="none" rtlCol="0">
            <a:spAutoFit/>
          </a:bodyPr>
          <a:lstStyle/>
          <a:p>
            <a:pPr algn="ctr"/>
            <a:r>
              <a:rPr lang="en-US" sz="3200" b="1">
                <a:solidFill>
                  <a:schemeClr val="accent5"/>
                </a:solidFill>
                <a:latin typeface="Helvetica" pitchFamily="2" charset="0"/>
              </a:rPr>
              <a:t>17,390</a:t>
            </a:r>
          </a:p>
        </p:txBody>
      </p:sp>
      <p:sp>
        <p:nvSpPr>
          <p:cNvPr id="4" name="TextBox 3">
            <a:extLst>
              <a:ext uri="{FF2B5EF4-FFF2-40B4-BE49-F238E27FC236}">
                <a16:creationId xmlns:a16="http://schemas.microsoft.com/office/drawing/2014/main" id="{D9DD1115-1F96-7931-C4B5-C86A8A678D0B}"/>
              </a:ext>
            </a:extLst>
          </p:cNvPr>
          <p:cNvSpPr txBox="1"/>
          <p:nvPr/>
        </p:nvSpPr>
        <p:spPr>
          <a:xfrm>
            <a:off x="100809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Identified Prospective Students in 3 Months</a:t>
            </a:r>
          </a:p>
        </p:txBody>
      </p:sp>
      <p:sp>
        <p:nvSpPr>
          <p:cNvPr id="5" name="TextBox 4">
            <a:extLst>
              <a:ext uri="{FF2B5EF4-FFF2-40B4-BE49-F238E27FC236}">
                <a16:creationId xmlns:a16="http://schemas.microsoft.com/office/drawing/2014/main" id="{97EBB196-A79D-15AF-D7E7-381D70874F73}"/>
              </a:ext>
            </a:extLst>
          </p:cNvPr>
          <p:cNvSpPr txBox="1"/>
          <p:nvPr/>
        </p:nvSpPr>
        <p:spPr>
          <a:xfrm>
            <a:off x="9225811" y="224313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1,540</a:t>
            </a:r>
          </a:p>
        </p:txBody>
      </p:sp>
      <p:sp>
        <p:nvSpPr>
          <p:cNvPr id="8" name="TextBox 7">
            <a:extLst>
              <a:ext uri="{FF2B5EF4-FFF2-40B4-BE49-F238E27FC236}">
                <a16:creationId xmlns:a16="http://schemas.microsoft.com/office/drawing/2014/main" id="{BA15ADD2-FCE7-2831-95ED-3B0FBE8F3A69}"/>
              </a:ext>
            </a:extLst>
          </p:cNvPr>
          <p:cNvSpPr txBox="1"/>
          <p:nvPr/>
        </p:nvSpPr>
        <p:spPr>
          <a:xfrm>
            <a:off x="8359032" y="2747964"/>
            <a:ext cx="2942543" cy="646331"/>
          </a:xfrm>
          <a:prstGeom prst="rect">
            <a:avLst/>
          </a:prstGeom>
          <a:noFill/>
        </p:spPr>
        <p:txBody>
          <a:bodyPr wrap="square" rtlCol="0">
            <a:spAutoFit/>
          </a:bodyPr>
          <a:lstStyle/>
          <a:p>
            <a:pPr algn="ctr"/>
            <a:r>
              <a:rPr lang="en-US">
                <a:solidFill>
                  <a:schemeClr val="accent5"/>
                </a:solidFill>
                <a:latin typeface="Helvetica" pitchFamily="2" charset="0"/>
              </a:rPr>
              <a:t>Households Identified, </a:t>
            </a:r>
            <a:br>
              <a:rPr lang="en-US">
                <a:solidFill>
                  <a:schemeClr val="accent5"/>
                </a:solidFill>
                <a:latin typeface="Helvetica" pitchFamily="2" charset="0"/>
              </a:rPr>
            </a:br>
            <a:r>
              <a:rPr lang="en-US">
                <a:solidFill>
                  <a:schemeClr val="accent5"/>
                </a:solidFill>
                <a:latin typeface="Helvetica" pitchFamily="2" charset="0"/>
              </a:rPr>
              <a:t>Re-Engaged, and Nurtured</a:t>
            </a:r>
          </a:p>
        </p:txBody>
      </p:sp>
      <p:cxnSp>
        <p:nvCxnSpPr>
          <p:cNvPr id="9" name="Straight Connector 8">
            <a:extLst>
              <a:ext uri="{FF2B5EF4-FFF2-40B4-BE49-F238E27FC236}">
                <a16:creationId xmlns:a16="http://schemas.microsoft.com/office/drawing/2014/main" id="{B432B8A9-A385-BC51-10C7-F1B7B485AE75}"/>
              </a:ext>
            </a:extLst>
          </p:cNvPr>
          <p:cNvCxnSpPr/>
          <p:nvPr/>
        </p:nvCxnSpPr>
        <p:spPr>
          <a:xfrm>
            <a:off x="379078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3CBE36-FE52-C862-9549-39F40A31E8E8}"/>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E86D34-3644-8FD8-1B0C-E0B57F9B7963}"/>
              </a:ext>
            </a:extLst>
          </p:cNvPr>
          <p:cNvSpPr txBox="1"/>
          <p:nvPr/>
        </p:nvSpPr>
        <p:spPr>
          <a:xfrm>
            <a:off x="4649751" y="2243139"/>
            <a:ext cx="2440092" cy="584775"/>
          </a:xfrm>
          <a:prstGeom prst="rect">
            <a:avLst/>
          </a:prstGeom>
          <a:noFill/>
        </p:spPr>
        <p:txBody>
          <a:bodyPr wrap="none" rtlCol="0">
            <a:spAutoFit/>
          </a:bodyPr>
          <a:lstStyle/>
          <a:p>
            <a:pPr algn="ctr"/>
            <a:r>
              <a:rPr lang="en-US" sz="3200" b="1">
                <a:solidFill>
                  <a:schemeClr val="accent5"/>
                </a:solidFill>
                <a:latin typeface="Helvetica" pitchFamily="2" charset="0"/>
              </a:rPr>
              <a:t>65% to 85%</a:t>
            </a:r>
          </a:p>
        </p:txBody>
      </p:sp>
      <p:sp>
        <p:nvSpPr>
          <p:cNvPr id="14" name="TextBox 13">
            <a:extLst>
              <a:ext uri="{FF2B5EF4-FFF2-40B4-BE49-F238E27FC236}">
                <a16:creationId xmlns:a16="http://schemas.microsoft.com/office/drawing/2014/main" id="{AD62E318-4873-0A18-7D23-0D382DA42BEF}"/>
              </a:ext>
            </a:extLst>
          </p:cNvPr>
          <p:cNvSpPr txBox="1"/>
          <p:nvPr/>
        </p:nvSpPr>
        <p:spPr>
          <a:xfrm>
            <a:off x="4231069" y="2747964"/>
            <a:ext cx="3277456" cy="646331"/>
          </a:xfrm>
          <a:prstGeom prst="rect">
            <a:avLst/>
          </a:prstGeom>
          <a:noFill/>
        </p:spPr>
        <p:txBody>
          <a:bodyPr wrap="square" rtlCol="0">
            <a:spAutoFit/>
          </a:bodyPr>
          <a:lstStyle/>
          <a:p>
            <a:pPr algn="ctr"/>
            <a:r>
              <a:rPr lang="en-US">
                <a:solidFill>
                  <a:schemeClr val="accent5"/>
                </a:solidFill>
                <a:latin typeface="Helvetica" pitchFamily="2" charset="0"/>
              </a:rPr>
              <a:t>Month Over Month Increase in Prospective Students</a:t>
            </a:r>
          </a:p>
        </p:txBody>
      </p:sp>
    </p:spTree>
    <p:extLst>
      <p:ext uri="{BB962C8B-B14F-4D97-AF65-F5344CB8AC3E}">
        <p14:creationId xmlns:p14="http://schemas.microsoft.com/office/powerpoint/2010/main" val="427705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36419" y="679450"/>
            <a:ext cx="10682287" cy="1030288"/>
          </a:xfrm>
          <a:prstGeom prst="rect">
            <a:avLst/>
          </a:prstGeom>
        </p:spPr>
        <p:txBody>
          <a:bodyPr lIns="91440" tIns="45720" rIns="91440" bIns="45720" anchor="t"/>
          <a:lstStyle/>
          <a:p>
            <a:pPr algn="l"/>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r>
              <a:rPr lang="en-US" sz="3200" b="1">
                <a:solidFill>
                  <a:schemeClr val="bg1"/>
                </a:solidFill>
                <a:latin typeface="Helvetica" pitchFamily="2" charset="0"/>
                <a:cs typeface="Arial"/>
              </a:rPr>
              <a:t> Helps Generate 70% More Prospective Student Leads</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36419" y="2398713"/>
            <a:ext cx="6983413" cy="2216150"/>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Higher education spends a lot of money on marketing and advertising—roughly between $429 and $623 per enrolled student [</a:t>
            </a:r>
            <a:r>
              <a:rPr lang="en-US" sz="1400" b="0" i="0" u="none" strike="noStrike">
                <a:solidFill>
                  <a:srgbClr val="92D050"/>
                </a:solidFill>
                <a:effectLst/>
                <a:latin typeface="Helvetica" pitchFamily="2" charset="0"/>
                <a:hlinkClick r:id="rId2">
                  <a:extLst>
                    <a:ext uri="{A12FA001-AC4F-418D-AE19-62706E023703}">
                      <ahyp:hlinkClr xmlns:ahyp="http://schemas.microsoft.com/office/drawing/2018/hyperlinkcolor" val="tx"/>
                    </a:ext>
                  </a:extLst>
                </a:hlinkClick>
              </a:rPr>
              <a:t>1</a:t>
            </a:r>
            <a:r>
              <a:rPr lang="en-US" sz="1400" b="0" i="0">
                <a:solidFill>
                  <a:schemeClr val="bg1"/>
                </a:solidFill>
                <a:effectLst/>
                <a:latin typeface="Helvetica" pitchFamily="2" charset="0"/>
              </a:rPr>
              <a:t>] and $2.2 billion on advertising collectively. [</a:t>
            </a:r>
            <a:r>
              <a:rPr lang="en-US" sz="1400" b="0" i="0" u="none" strike="noStrike">
                <a:solidFill>
                  <a:srgbClr val="92D050"/>
                </a:solidFill>
                <a:effectLst/>
                <a:latin typeface="Helvetica" pitchFamily="2" charset="0"/>
                <a:hlinkClick r:id="rId3">
                  <a:extLst>
                    <a:ext uri="{A12FA001-AC4F-418D-AE19-62706E023703}">
                      <ahyp:hlinkClr xmlns:ahyp="http://schemas.microsoft.com/office/drawing/2018/hyperlinkcolor" val="tx"/>
                    </a:ext>
                  </a:extLst>
                </a:hlinkClick>
              </a:rPr>
              <a:t>2</a:t>
            </a:r>
            <a:r>
              <a:rPr lang="en-US" sz="1400" b="0" i="0">
                <a:solidFill>
                  <a:schemeClr val="bg1"/>
                </a:solidFill>
                <a:effectLst/>
                <a:latin typeface="Helvetica" pitchFamily="2" charset="0"/>
              </a:rPr>
              <a:t>] Yet enrollments are at an all-time low due to the pandemic. According to the National Student Clearinghouse Research Center, “Postsecondary institutions have lost nearly 1.3 million students since spring 2020.” [</a:t>
            </a:r>
            <a:r>
              <a:rPr lang="en-US" sz="1400" b="0" i="0" u="none" strike="noStrike">
                <a:solidFill>
                  <a:srgbClr val="92D050"/>
                </a:solidFill>
                <a:effectLst/>
                <a:latin typeface="Helvetica" pitchFamily="2" charset="0"/>
                <a:hlinkClick r:id="rId4">
                  <a:extLst>
                    <a:ext uri="{A12FA001-AC4F-418D-AE19-62706E023703}">
                      <ahyp:hlinkClr xmlns:ahyp="http://schemas.microsoft.com/office/drawing/2018/hyperlinkcolor" val="tx"/>
                    </a:ext>
                  </a:extLst>
                </a:hlinkClick>
              </a:rPr>
              <a:t>3</a:t>
            </a:r>
            <a:r>
              <a:rPr lang="en-US" sz="1400" b="0" i="0">
                <a:solidFill>
                  <a:schemeClr val="bg1"/>
                </a:solidFill>
                <a:effectLst/>
                <a:latin typeface="Helvetica" pitchFamily="2" charset="0"/>
              </a:rPr>
              <a:t>]</a:t>
            </a:r>
          </a:p>
          <a:p>
            <a:pPr marL="0" indent="0" algn="l">
              <a:buNone/>
            </a:pPr>
            <a:endParaRPr lang="en-US" sz="1400" b="0" i="0">
              <a:solidFill>
                <a:schemeClr val="bg1"/>
              </a:solidFill>
              <a:effectLst/>
              <a:latin typeface="Helvetica" pitchFamily="2" charset="0"/>
            </a:endParaRPr>
          </a:p>
          <a:p>
            <a:pPr marL="0" indent="0" algn="l">
              <a:buNone/>
            </a:pPr>
            <a:r>
              <a:rPr lang="en-US" sz="1400" b="0" i="0">
                <a:solidFill>
                  <a:schemeClr val="bg1"/>
                </a:solidFill>
                <a:effectLst/>
                <a:latin typeface="Helvetica" pitchFamily="2" charset="0"/>
              </a:rPr>
              <a:t>Fewer people are taking the SAT and ACT exams, which means less targeting information for colleges and universities. In 2021, the number of students taking the ACT declined by 22%. [</a:t>
            </a:r>
            <a:r>
              <a:rPr lang="en-US" sz="1400" b="0" i="0" u="none" strike="noStrike">
                <a:solidFill>
                  <a:srgbClr val="92D050"/>
                </a:solidFill>
                <a:effectLst/>
                <a:latin typeface="Helvetica" pitchFamily="2" charset="0"/>
                <a:hlinkClick r:id="rId5">
                  <a:extLst>
                    <a:ext uri="{A12FA001-AC4F-418D-AE19-62706E023703}">
                      <ahyp:hlinkClr xmlns:ahyp="http://schemas.microsoft.com/office/drawing/2018/hyperlinkcolor" val="tx"/>
                    </a:ext>
                  </a:extLst>
                </a:hlinkClick>
              </a:rPr>
              <a:t>4</a:t>
            </a:r>
            <a:r>
              <a:rPr lang="en-US" sz="1400" b="0" i="0">
                <a:solidFill>
                  <a:schemeClr val="bg1"/>
                </a:solidFill>
                <a:effectLst/>
                <a:latin typeface="Helvetica" pitchFamily="2" charset="0"/>
              </a:rPr>
              <a:t>]</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36419"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Use Case:</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36419"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36419" y="4791965"/>
            <a:ext cx="4417015"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Influence &amp; Immerse Households:</a:t>
            </a:r>
          </a:p>
        </p:txBody>
      </p:sp>
      <p:sp>
        <p:nvSpPr>
          <p:cNvPr id="8" name="Text Placeholder 6">
            <a:extLst>
              <a:ext uri="{FF2B5EF4-FFF2-40B4-BE49-F238E27FC236}">
                <a16:creationId xmlns:a16="http://schemas.microsoft.com/office/drawing/2014/main" id="{3A78065D-1E18-0F96-0CFA-A21DEE49E0B3}"/>
              </a:ext>
            </a:extLst>
          </p:cNvPr>
          <p:cNvSpPr txBox="1">
            <a:spLocks/>
          </p:cNvSpPr>
          <p:nvPr/>
        </p:nvSpPr>
        <p:spPr>
          <a:xfrm>
            <a:off x="436419" y="5318096"/>
            <a:ext cx="6984270" cy="1029325"/>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b="0" i="0">
                <a:solidFill>
                  <a:schemeClr val="bg1"/>
                </a:solidFill>
                <a:effectLst/>
                <a:latin typeface="Helvetica" pitchFamily="2" charset="0"/>
              </a:rPr>
              <a:t>Our </a:t>
            </a:r>
            <a:r>
              <a:rPr lang="en-US" sz="1400" b="1" i="0">
                <a:solidFill>
                  <a:schemeClr val="bg1"/>
                </a:solidFill>
                <a:effectLst/>
                <a:latin typeface="Helvetica" pitchFamily="2" charset="0"/>
              </a:rPr>
              <a:t>Immersive Household</a:t>
            </a:r>
            <a:r>
              <a:rPr lang="en-US" sz="1400" b="1" i="0" baseline="30000">
                <a:solidFill>
                  <a:schemeClr val="bg1"/>
                </a:solidFill>
                <a:effectLst/>
                <a:latin typeface="Helvetica" pitchFamily="2" charset="0"/>
              </a:rPr>
              <a:t>®</a:t>
            </a:r>
            <a:r>
              <a:rPr lang="en-US" sz="1400" b="0" i="0">
                <a:solidFill>
                  <a:schemeClr val="bg1"/>
                </a:solidFill>
                <a:effectLst/>
                <a:latin typeface="Helvetica" pitchFamily="2" charset="0"/>
              </a:rPr>
              <a:t> advertising ensures you reach the entire household. Studies show that choosing a college or university is usually a household decision. Most potential students are influenced by their parents. In fact, about 48% of students named their parents or guardians as their top five sources in 2021/2022. [</a:t>
            </a:r>
            <a:r>
              <a:rPr lang="en-US" sz="1400" b="0" i="0" u="none" strike="noStrike">
                <a:solidFill>
                  <a:srgbClr val="92D050"/>
                </a:solidFill>
                <a:effectLst/>
                <a:latin typeface="Helvetica" pitchFamily="2" charset="0"/>
                <a:hlinkClick r:id="rId6">
                  <a:extLst>
                    <a:ext uri="{A12FA001-AC4F-418D-AE19-62706E023703}">
                      <ahyp:hlinkClr xmlns:ahyp="http://schemas.microsoft.com/office/drawing/2018/hyperlinkcolor" val="tx"/>
                    </a:ext>
                  </a:extLst>
                </a:hlinkClick>
              </a:rPr>
              <a:t>5</a:t>
            </a:r>
            <a:r>
              <a:rPr lang="en-US" sz="1400" b="0" i="0">
                <a:solidFill>
                  <a:schemeClr val="bg1"/>
                </a:solidFill>
                <a:effectLst/>
                <a:latin typeface="Helvetica" pitchFamily="2" charset="0"/>
              </a:rPr>
              <a:t>] It’s equally important to market to the parents as it is the students.</a:t>
            </a:r>
            <a:endParaRPr lang="en-US" sz="1200" b="0" i="0">
              <a:solidFill>
                <a:schemeClr val="bg1"/>
              </a:solidFill>
              <a:effectLst/>
              <a:latin typeface="Helvetica" pitchFamily="2" charset="0"/>
            </a:endParaRPr>
          </a:p>
        </p:txBody>
      </p:sp>
      <p:sp>
        <p:nvSpPr>
          <p:cNvPr id="3" name="Rounded Rectangle 2">
            <a:extLst>
              <a:ext uri="{FF2B5EF4-FFF2-40B4-BE49-F238E27FC236}">
                <a16:creationId xmlns:a16="http://schemas.microsoft.com/office/drawing/2014/main" id="{60DBE50E-5C25-C4BB-8CFC-EBA2B5D968EE}"/>
              </a:ext>
            </a:extLst>
          </p:cNvPr>
          <p:cNvSpPr/>
          <p:nvPr/>
        </p:nvSpPr>
        <p:spPr>
          <a:xfrm>
            <a:off x="8055430" y="2355272"/>
            <a:ext cx="3788227" cy="3425042"/>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5394C0C-77E9-F83F-547F-4DE8EC1E1A98}"/>
              </a:ext>
            </a:extLst>
          </p:cNvPr>
          <p:cNvSpPr txBox="1"/>
          <p:nvPr/>
        </p:nvSpPr>
        <p:spPr>
          <a:xfrm>
            <a:off x="8455384" y="2500580"/>
            <a:ext cx="2988318" cy="307777"/>
          </a:xfrm>
          <a:prstGeom prst="rect">
            <a:avLst/>
          </a:prstGeom>
          <a:noFill/>
        </p:spPr>
        <p:txBody>
          <a:bodyPr wrap="none" rtlCol="0">
            <a:spAutoFit/>
          </a:bodyPr>
          <a:lstStyle/>
          <a:p>
            <a:pPr algn="ctr"/>
            <a:r>
              <a:rPr lang="en-US" sz="1400" b="1">
                <a:solidFill>
                  <a:schemeClr val="bg1"/>
                </a:solidFill>
                <a:latin typeface="Helvetica" pitchFamily="2" charset="0"/>
              </a:rPr>
              <a:t>Parental Influence Has Increased</a:t>
            </a:r>
          </a:p>
        </p:txBody>
      </p:sp>
      <p:sp>
        <p:nvSpPr>
          <p:cNvPr id="5" name="TextBox 4">
            <a:extLst>
              <a:ext uri="{FF2B5EF4-FFF2-40B4-BE49-F238E27FC236}">
                <a16:creationId xmlns:a16="http://schemas.microsoft.com/office/drawing/2014/main" id="{657FDCA2-0E3A-9B5A-5D8B-CE3F00C9F4C8}"/>
              </a:ext>
            </a:extLst>
          </p:cNvPr>
          <p:cNvSpPr txBox="1"/>
          <p:nvPr/>
        </p:nvSpPr>
        <p:spPr>
          <a:xfrm>
            <a:off x="8098441" y="2874145"/>
            <a:ext cx="3702205" cy="523220"/>
          </a:xfrm>
          <a:prstGeom prst="rect">
            <a:avLst/>
          </a:prstGeom>
          <a:noFill/>
        </p:spPr>
        <p:txBody>
          <a:bodyPr wrap="square" rtlCol="0">
            <a:spAutoFit/>
          </a:bodyPr>
          <a:lstStyle/>
          <a:p>
            <a:pPr algn="ctr"/>
            <a:r>
              <a:rPr lang="en-US" sz="1400">
                <a:solidFill>
                  <a:schemeClr val="bg1"/>
                </a:solidFill>
                <a:latin typeface="Helvetica" pitchFamily="2" charset="0"/>
              </a:rPr>
              <a:t>Percentage of Students Naming Parents or Guardians in Their Top 5 Sources</a:t>
            </a:r>
          </a:p>
        </p:txBody>
      </p:sp>
      <p:cxnSp>
        <p:nvCxnSpPr>
          <p:cNvPr id="10" name="Straight Connector 9">
            <a:extLst>
              <a:ext uri="{FF2B5EF4-FFF2-40B4-BE49-F238E27FC236}">
                <a16:creationId xmlns:a16="http://schemas.microsoft.com/office/drawing/2014/main" id="{F22D279F-0492-883C-0886-FD416D5AD981}"/>
              </a:ext>
            </a:extLst>
          </p:cNvPr>
          <p:cNvCxnSpPr>
            <a:cxnSpLocks/>
          </p:cNvCxnSpPr>
          <p:nvPr/>
        </p:nvCxnSpPr>
        <p:spPr>
          <a:xfrm>
            <a:off x="8048083" y="4717831"/>
            <a:ext cx="3797842"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A1DB447-74C0-67AC-BACA-F59993F66B91}"/>
              </a:ext>
            </a:extLst>
          </p:cNvPr>
          <p:cNvSpPr/>
          <p:nvPr/>
        </p:nvSpPr>
        <p:spPr>
          <a:xfrm>
            <a:off x="8430563" y="4092995"/>
            <a:ext cx="854110" cy="622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35D63B-9BE4-1E90-0729-324549784654}"/>
              </a:ext>
            </a:extLst>
          </p:cNvPr>
          <p:cNvSpPr/>
          <p:nvPr/>
        </p:nvSpPr>
        <p:spPr>
          <a:xfrm>
            <a:off x="9498201" y="3881980"/>
            <a:ext cx="854110" cy="834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C41C3C-954F-50C6-0AC0-BF61A6503766}"/>
              </a:ext>
            </a:extLst>
          </p:cNvPr>
          <p:cNvSpPr/>
          <p:nvPr/>
        </p:nvSpPr>
        <p:spPr>
          <a:xfrm>
            <a:off x="10565838" y="3520240"/>
            <a:ext cx="854110" cy="119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2FB99B8-51B4-5BBA-6C0F-00D9DE279BE4}"/>
              </a:ext>
            </a:extLst>
          </p:cNvPr>
          <p:cNvSpPr txBox="1"/>
          <p:nvPr/>
        </p:nvSpPr>
        <p:spPr>
          <a:xfrm>
            <a:off x="8450664" y="4794195"/>
            <a:ext cx="813918" cy="276999"/>
          </a:xfrm>
          <a:prstGeom prst="rect">
            <a:avLst/>
          </a:prstGeom>
          <a:noFill/>
        </p:spPr>
        <p:txBody>
          <a:bodyPr wrap="square" rtlCol="0">
            <a:spAutoFit/>
          </a:bodyPr>
          <a:lstStyle/>
          <a:p>
            <a:pPr algn="ctr"/>
            <a:r>
              <a:rPr lang="en-US" sz="1200">
                <a:solidFill>
                  <a:schemeClr val="bg1"/>
                </a:solidFill>
                <a:latin typeface="Helvetica" pitchFamily="2" charset="0"/>
              </a:rPr>
              <a:t>2019</a:t>
            </a:r>
          </a:p>
        </p:txBody>
      </p:sp>
      <p:sp>
        <p:nvSpPr>
          <p:cNvPr id="16" name="TextBox 15">
            <a:extLst>
              <a:ext uri="{FF2B5EF4-FFF2-40B4-BE49-F238E27FC236}">
                <a16:creationId xmlns:a16="http://schemas.microsoft.com/office/drawing/2014/main" id="{7A560A04-E34D-B4E4-CCED-732410B60971}"/>
              </a:ext>
            </a:extLst>
          </p:cNvPr>
          <p:cNvSpPr txBox="1"/>
          <p:nvPr/>
        </p:nvSpPr>
        <p:spPr>
          <a:xfrm>
            <a:off x="9525000" y="4794195"/>
            <a:ext cx="813918" cy="276999"/>
          </a:xfrm>
          <a:prstGeom prst="rect">
            <a:avLst/>
          </a:prstGeom>
          <a:noFill/>
        </p:spPr>
        <p:txBody>
          <a:bodyPr wrap="square" rtlCol="0">
            <a:spAutoFit/>
          </a:bodyPr>
          <a:lstStyle/>
          <a:p>
            <a:pPr algn="ctr"/>
            <a:r>
              <a:rPr lang="en-US" sz="1200">
                <a:solidFill>
                  <a:schemeClr val="bg1"/>
                </a:solidFill>
                <a:latin typeface="Helvetica" pitchFamily="2" charset="0"/>
              </a:rPr>
              <a:t>2020</a:t>
            </a:r>
          </a:p>
        </p:txBody>
      </p:sp>
      <p:sp>
        <p:nvSpPr>
          <p:cNvPr id="19" name="TextBox 18">
            <a:extLst>
              <a:ext uri="{FF2B5EF4-FFF2-40B4-BE49-F238E27FC236}">
                <a16:creationId xmlns:a16="http://schemas.microsoft.com/office/drawing/2014/main" id="{74371E8B-4596-E3D5-4507-663C17726308}"/>
              </a:ext>
            </a:extLst>
          </p:cNvPr>
          <p:cNvSpPr txBox="1"/>
          <p:nvPr/>
        </p:nvSpPr>
        <p:spPr>
          <a:xfrm>
            <a:off x="10520778" y="4794195"/>
            <a:ext cx="966926" cy="276999"/>
          </a:xfrm>
          <a:prstGeom prst="rect">
            <a:avLst/>
          </a:prstGeom>
          <a:noFill/>
        </p:spPr>
        <p:txBody>
          <a:bodyPr wrap="square" rtlCol="0">
            <a:spAutoFit/>
          </a:bodyPr>
          <a:lstStyle/>
          <a:p>
            <a:pPr algn="ctr"/>
            <a:r>
              <a:rPr lang="en-US" sz="1200">
                <a:solidFill>
                  <a:schemeClr val="bg1"/>
                </a:solidFill>
                <a:latin typeface="Helvetica" pitchFamily="2" charset="0"/>
              </a:rPr>
              <a:t>2021/2022</a:t>
            </a:r>
          </a:p>
        </p:txBody>
      </p:sp>
      <p:sp>
        <p:nvSpPr>
          <p:cNvPr id="20" name="TextBox 19">
            <a:extLst>
              <a:ext uri="{FF2B5EF4-FFF2-40B4-BE49-F238E27FC236}">
                <a16:creationId xmlns:a16="http://schemas.microsoft.com/office/drawing/2014/main" id="{B002E060-64E6-77F8-50BD-A9B4852E8EF4}"/>
              </a:ext>
            </a:extLst>
          </p:cNvPr>
          <p:cNvSpPr txBox="1"/>
          <p:nvPr/>
        </p:nvSpPr>
        <p:spPr>
          <a:xfrm>
            <a:off x="8450664" y="4089646"/>
            <a:ext cx="813918" cy="276999"/>
          </a:xfrm>
          <a:prstGeom prst="rect">
            <a:avLst/>
          </a:prstGeom>
          <a:noFill/>
        </p:spPr>
        <p:txBody>
          <a:bodyPr wrap="square" rtlCol="0">
            <a:spAutoFit/>
          </a:bodyPr>
          <a:lstStyle/>
          <a:p>
            <a:pPr algn="ctr"/>
            <a:r>
              <a:rPr lang="en-US" sz="1200">
                <a:solidFill>
                  <a:schemeClr val="bg1"/>
                </a:solidFill>
                <a:latin typeface="Helvetica" pitchFamily="2" charset="0"/>
              </a:rPr>
              <a:t>34%</a:t>
            </a:r>
          </a:p>
        </p:txBody>
      </p:sp>
      <p:sp>
        <p:nvSpPr>
          <p:cNvPr id="21" name="TextBox 20">
            <a:extLst>
              <a:ext uri="{FF2B5EF4-FFF2-40B4-BE49-F238E27FC236}">
                <a16:creationId xmlns:a16="http://schemas.microsoft.com/office/drawing/2014/main" id="{F121EA55-5793-DFDF-CFED-C899D1CD904D}"/>
              </a:ext>
            </a:extLst>
          </p:cNvPr>
          <p:cNvSpPr txBox="1"/>
          <p:nvPr/>
        </p:nvSpPr>
        <p:spPr>
          <a:xfrm>
            <a:off x="9525000" y="3885458"/>
            <a:ext cx="813918" cy="276999"/>
          </a:xfrm>
          <a:prstGeom prst="rect">
            <a:avLst/>
          </a:prstGeom>
          <a:noFill/>
        </p:spPr>
        <p:txBody>
          <a:bodyPr wrap="square" rtlCol="0">
            <a:spAutoFit/>
          </a:bodyPr>
          <a:lstStyle/>
          <a:p>
            <a:pPr algn="ctr"/>
            <a:r>
              <a:rPr lang="en-US" sz="1200">
                <a:solidFill>
                  <a:schemeClr val="bg1"/>
                </a:solidFill>
                <a:latin typeface="Helvetica" pitchFamily="2" charset="0"/>
              </a:rPr>
              <a:t>37%</a:t>
            </a:r>
          </a:p>
        </p:txBody>
      </p:sp>
      <p:sp>
        <p:nvSpPr>
          <p:cNvPr id="22" name="TextBox 21">
            <a:extLst>
              <a:ext uri="{FF2B5EF4-FFF2-40B4-BE49-F238E27FC236}">
                <a16:creationId xmlns:a16="http://schemas.microsoft.com/office/drawing/2014/main" id="{428BB8FA-6665-1E3A-4851-A3DBD96A2FAB}"/>
              </a:ext>
            </a:extLst>
          </p:cNvPr>
          <p:cNvSpPr txBox="1"/>
          <p:nvPr/>
        </p:nvSpPr>
        <p:spPr>
          <a:xfrm>
            <a:off x="10520778" y="3521473"/>
            <a:ext cx="966926" cy="276999"/>
          </a:xfrm>
          <a:prstGeom prst="rect">
            <a:avLst/>
          </a:prstGeom>
          <a:noFill/>
        </p:spPr>
        <p:txBody>
          <a:bodyPr wrap="square" rtlCol="0">
            <a:spAutoFit/>
          </a:bodyPr>
          <a:lstStyle/>
          <a:p>
            <a:pPr algn="ctr"/>
            <a:r>
              <a:rPr lang="en-US" sz="1200">
                <a:solidFill>
                  <a:schemeClr val="bg1"/>
                </a:solidFill>
                <a:latin typeface="Helvetica" pitchFamily="2" charset="0"/>
              </a:rPr>
              <a:t>48%</a:t>
            </a:r>
          </a:p>
        </p:txBody>
      </p:sp>
      <p:sp>
        <p:nvSpPr>
          <p:cNvPr id="24" name="TextBox 23">
            <a:extLst>
              <a:ext uri="{FF2B5EF4-FFF2-40B4-BE49-F238E27FC236}">
                <a16:creationId xmlns:a16="http://schemas.microsoft.com/office/drawing/2014/main" id="{657171FE-B25F-4C1F-697B-DA7E8D8723E1}"/>
              </a:ext>
            </a:extLst>
          </p:cNvPr>
          <p:cNvSpPr txBox="1"/>
          <p:nvPr/>
        </p:nvSpPr>
        <p:spPr>
          <a:xfrm>
            <a:off x="8098441" y="5252621"/>
            <a:ext cx="3702205" cy="307777"/>
          </a:xfrm>
          <a:prstGeom prst="rect">
            <a:avLst/>
          </a:prstGeom>
          <a:noFill/>
        </p:spPr>
        <p:txBody>
          <a:bodyPr wrap="square" rtlCol="0">
            <a:spAutoFit/>
          </a:bodyPr>
          <a:lstStyle/>
          <a:p>
            <a:pPr algn="ctr"/>
            <a:r>
              <a:rPr lang="en-US" sz="1000" b="1">
                <a:solidFill>
                  <a:schemeClr val="bg1"/>
                </a:solidFill>
                <a:latin typeface="Helvetica" pitchFamily="2" charset="0"/>
              </a:rPr>
              <a:t>CREDIT: </a:t>
            </a:r>
            <a:r>
              <a:rPr lang="en-US" sz="1400" b="1">
                <a:solidFill>
                  <a:schemeClr val="bg1"/>
                </a:solidFill>
                <a:latin typeface="Helvetica" pitchFamily="2" charset="0"/>
                <a:hlinkClick r:id="rId7"/>
              </a:rPr>
              <a:t>Survey by EAB</a:t>
            </a:r>
            <a:endParaRPr lang="en-US" sz="1400" b="1">
              <a:solidFill>
                <a:schemeClr val="bg1"/>
              </a:solidFill>
              <a:latin typeface="Helvetica" pitchFamily="2" charset="0"/>
            </a:endParaRPr>
          </a:p>
        </p:txBody>
      </p:sp>
    </p:spTree>
    <p:extLst>
      <p:ext uri="{BB962C8B-B14F-4D97-AF65-F5344CB8AC3E}">
        <p14:creationId xmlns:p14="http://schemas.microsoft.com/office/powerpoint/2010/main" val="1700356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CCB3D-C286-8663-49F7-126125BCC760}"/>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C9EFDA25-9894-388B-8F71-C848304DDC1A}"/>
              </a:ext>
            </a:extLst>
          </p:cNvPr>
          <p:cNvSpPr>
            <a:spLocks noGrp="1"/>
          </p:cNvSpPr>
          <p:nvPr>
            <p:ph type="title" idx="4294967295"/>
          </p:nvPr>
        </p:nvSpPr>
        <p:spPr>
          <a:xfrm>
            <a:off x="332515"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Beyond the Campus Borders: How a Private University Grew Its Engaged Audience by 115%</a:t>
            </a:r>
            <a:endParaRPr lang="en-US" sz="4000" b="1" baseline="3000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415B7F52-03D6-C007-6C88-642819A9D66B}"/>
              </a:ext>
            </a:extLst>
          </p:cNvPr>
          <p:cNvSpPr>
            <a:spLocks noGrp="1"/>
          </p:cNvSpPr>
          <p:nvPr>
            <p:ph type="body" sz="quarter" idx="4294967295"/>
          </p:nvPr>
        </p:nvSpPr>
        <p:spPr>
          <a:xfrm>
            <a:off x="332515" y="3919538"/>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EF47EBDC-90B6-F856-C10C-4C938373A980}"/>
              </a:ext>
            </a:extLst>
          </p:cNvPr>
          <p:cNvSpPr>
            <a:spLocks noGrp="1"/>
          </p:cNvSpPr>
          <p:nvPr>
            <p:ph type="body" sz="quarter" idx="4294967295"/>
          </p:nvPr>
        </p:nvSpPr>
        <p:spPr>
          <a:xfrm>
            <a:off x="332515" y="4256088"/>
            <a:ext cx="11241087" cy="468312"/>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A higher education university faced a modern dilemma: how to grow enrollment beyond its immediate geographic market in the crowded and </a:t>
            </a:r>
            <a:r>
              <a:rPr lang="en-US" sz="1400">
                <a:solidFill>
                  <a:schemeClr val="bg1"/>
                </a:solidFill>
                <a:latin typeface="Helvetica" pitchFamily="2" charset="0"/>
              </a:rPr>
              <a:t>highly competitive</a:t>
            </a:r>
            <a:r>
              <a:rPr lang="en-US" sz="1400" b="0" i="0">
                <a:solidFill>
                  <a:schemeClr val="bg1"/>
                </a:solidFill>
                <a:effectLst/>
                <a:latin typeface="Helvetica" pitchFamily="2" charset="0"/>
              </a:rPr>
              <a:t> online learning space. </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221C8BE0-9F06-ED47-8B50-50691148875E}"/>
              </a:ext>
            </a:extLst>
          </p:cNvPr>
          <p:cNvSpPr>
            <a:spLocks noGrp="1"/>
          </p:cNvSpPr>
          <p:nvPr>
            <p:ph type="body" sz="quarter" idx="4294967295"/>
          </p:nvPr>
        </p:nvSpPr>
        <p:spPr>
          <a:xfrm>
            <a:off x="332515" y="4892772"/>
            <a:ext cx="2995613" cy="41202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 &amp; Results:</a:t>
            </a:r>
          </a:p>
        </p:txBody>
      </p:sp>
      <p:sp>
        <p:nvSpPr>
          <p:cNvPr id="11" name="Text Placeholder 10">
            <a:extLst>
              <a:ext uri="{FF2B5EF4-FFF2-40B4-BE49-F238E27FC236}">
                <a16:creationId xmlns:a16="http://schemas.microsoft.com/office/drawing/2014/main" id="{4EAE8938-7632-7ECC-68C4-7E54BCAB43E8}"/>
              </a:ext>
            </a:extLst>
          </p:cNvPr>
          <p:cNvSpPr>
            <a:spLocks noGrp="1"/>
          </p:cNvSpPr>
          <p:nvPr>
            <p:ph type="body" sz="quarter" idx="4294967295"/>
          </p:nvPr>
        </p:nvSpPr>
        <p:spPr>
          <a:xfrm>
            <a:off x="332515" y="5265834"/>
            <a:ext cx="11234737" cy="1512888"/>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Working with fullthrottle.ai</a:t>
            </a:r>
            <a:r>
              <a:rPr lang="en-US" sz="1400" baseline="30000">
                <a:solidFill>
                  <a:schemeClr val="bg1"/>
                </a:solidFill>
                <a:latin typeface="Helvetica" pitchFamily="2" charset="0"/>
              </a:rPr>
              <a:t>®</a:t>
            </a:r>
            <a:r>
              <a:rPr lang="en-US" sz="1400">
                <a:solidFill>
                  <a:schemeClr val="bg1"/>
                </a:solidFill>
                <a:latin typeface="Helvetica" pitchFamily="2" charset="0"/>
              </a:rPr>
              <a:t>, the university activated a digital-first strategy focused on awareness, education, and conversion, including Audience Generation, </a:t>
            </a:r>
            <a:r>
              <a:rPr lang="en-US" sz="1400" err="1">
                <a:solidFill>
                  <a:schemeClr val="bg1"/>
                </a:solidFill>
                <a:latin typeface="Helvetica" pitchFamily="2" charset="0"/>
              </a:rPr>
              <a:t>SmartMail</a:t>
            </a:r>
            <a:r>
              <a:rPr lang="en-US" sz="1400">
                <a:solidFill>
                  <a:schemeClr val="bg1"/>
                </a:solidFill>
                <a:latin typeface="Helvetica" pitchFamily="2" charset="0"/>
              </a:rPr>
              <a:t>, Display Advertising, and Journey. In just one quarter, engaged household audience growth rose 115%, and returning website traffic tripled, signaling stronger connection and intent.</a:t>
            </a:r>
          </a:p>
          <a:p>
            <a:pPr marL="0" indent="0" algn="l">
              <a:buNone/>
            </a:pPr>
            <a:r>
              <a:rPr lang="en-US" sz="1400">
                <a:solidFill>
                  <a:schemeClr val="bg1"/>
                </a:solidFill>
                <a:latin typeface="Helvetica" pitchFamily="2" charset="0"/>
              </a:rPr>
              <a:t>All key Journey Segments saw a lift, including +81% in “Get Started”, +67% in “Registration”, and +29% in “Apply” clicks, driving steady application growth.</a:t>
            </a:r>
          </a:p>
        </p:txBody>
      </p:sp>
      <p:sp>
        <p:nvSpPr>
          <p:cNvPr id="23" name="Title 16">
            <a:extLst>
              <a:ext uri="{FF2B5EF4-FFF2-40B4-BE49-F238E27FC236}">
                <a16:creationId xmlns:a16="http://schemas.microsoft.com/office/drawing/2014/main" id="{BEE1B5DC-90E8-C814-DD45-1D6863204133}"/>
              </a:ext>
            </a:extLst>
          </p:cNvPr>
          <p:cNvSpPr txBox="1">
            <a:spLocks/>
          </p:cNvSpPr>
          <p:nvPr/>
        </p:nvSpPr>
        <p:spPr>
          <a:xfrm>
            <a:off x="33251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FDCFE310-41AE-AE56-01EF-22488BFFDAC7}"/>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A7BC5C-4960-D591-DD70-458EF416C0EE}"/>
              </a:ext>
            </a:extLst>
          </p:cNvPr>
          <p:cNvSpPr txBox="1"/>
          <p:nvPr/>
        </p:nvSpPr>
        <p:spPr>
          <a:xfrm>
            <a:off x="1635521" y="2243139"/>
            <a:ext cx="1210396" cy="584775"/>
          </a:xfrm>
          <a:prstGeom prst="rect">
            <a:avLst/>
          </a:prstGeom>
          <a:noFill/>
        </p:spPr>
        <p:txBody>
          <a:bodyPr wrap="none" rtlCol="0">
            <a:spAutoFit/>
          </a:bodyPr>
          <a:lstStyle/>
          <a:p>
            <a:pPr algn="ctr"/>
            <a:r>
              <a:rPr lang="en-US" sz="3200" b="1">
                <a:solidFill>
                  <a:schemeClr val="accent5"/>
                </a:solidFill>
                <a:latin typeface="Helvetica" pitchFamily="2" charset="0"/>
              </a:rPr>
              <a:t>115%</a:t>
            </a:r>
          </a:p>
        </p:txBody>
      </p:sp>
      <p:sp>
        <p:nvSpPr>
          <p:cNvPr id="4" name="TextBox 3">
            <a:extLst>
              <a:ext uri="{FF2B5EF4-FFF2-40B4-BE49-F238E27FC236}">
                <a16:creationId xmlns:a16="http://schemas.microsoft.com/office/drawing/2014/main" id="{96A3C98D-2521-4613-3DD6-263F5126D1A1}"/>
              </a:ext>
            </a:extLst>
          </p:cNvPr>
          <p:cNvSpPr txBox="1"/>
          <p:nvPr/>
        </p:nvSpPr>
        <p:spPr>
          <a:xfrm>
            <a:off x="100809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Increased Engaged Households</a:t>
            </a:r>
          </a:p>
        </p:txBody>
      </p:sp>
      <p:sp>
        <p:nvSpPr>
          <p:cNvPr id="5" name="TextBox 4">
            <a:extLst>
              <a:ext uri="{FF2B5EF4-FFF2-40B4-BE49-F238E27FC236}">
                <a16:creationId xmlns:a16="http://schemas.microsoft.com/office/drawing/2014/main" id="{EA58B2BD-F30F-539E-3ED0-879876FB0EBE}"/>
              </a:ext>
            </a:extLst>
          </p:cNvPr>
          <p:cNvSpPr txBox="1"/>
          <p:nvPr/>
        </p:nvSpPr>
        <p:spPr>
          <a:xfrm>
            <a:off x="9327602" y="2243139"/>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29%</a:t>
            </a:r>
          </a:p>
        </p:txBody>
      </p:sp>
      <p:sp>
        <p:nvSpPr>
          <p:cNvPr id="8" name="TextBox 7">
            <a:extLst>
              <a:ext uri="{FF2B5EF4-FFF2-40B4-BE49-F238E27FC236}">
                <a16:creationId xmlns:a16="http://schemas.microsoft.com/office/drawing/2014/main" id="{F79E7BC4-D11B-C2BE-02A7-86B821C4E6F7}"/>
              </a:ext>
            </a:extLst>
          </p:cNvPr>
          <p:cNvSpPr txBox="1"/>
          <p:nvPr/>
        </p:nvSpPr>
        <p:spPr>
          <a:xfrm>
            <a:off x="8359032" y="2747964"/>
            <a:ext cx="2942543" cy="369332"/>
          </a:xfrm>
          <a:prstGeom prst="rect">
            <a:avLst/>
          </a:prstGeom>
          <a:noFill/>
        </p:spPr>
        <p:txBody>
          <a:bodyPr wrap="square" rtlCol="0">
            <a:spAutoFit/>
          </a:bodyPr>
          <a:lstStyle/>
          <a:p>
            <a:pPr algn="ctr"/>
            <a:r>
              <a:rPr lang="en-US">
                <a:solidFill>
                  <a:schemeClr val="accent5"/>
                </a:solidFill>
                <a:latin typeface="Helvetica" pitchFamily="2" charset="0"/>
              </a:rPr>
              <a:t>Boosted “Apply” Intent</a:t>
            </a:r>
          </a:p>
        </p:txBody>
      </p:sp>
      <p:cxnSp>
        <p:nvCxnSpPr>
          <p:cNvPr id="9" name="Straight Connector 8">
            <a:extLst>
              <a:ext uri="{FF2B5EF4-FFF2-40B4-BE49-F238E27FC236}">
                <a16:creationId xmlns:a16="http://schemas.microsoft.com/office/drawing/2014/main" id="{6C2902D7-E42C-C42B-402A-E2BA779678A5}"/>
              </a:ext>
            </a:extLst>
          </p:cNvPr>
          <p:cNvCxnSpPr/>
          <p:nvPr/>
        </p:nvCxnSpPr>
        <p:spPr>
          <a:xfrm>
            <a:off x="379078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E15504-74C7-7AE1-4F7F-A48E15808748}"/>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E68318-A5CD-8930-7CAB-7A8DAF93CD0A}"/>
              </a:ext>
            </a:extLst>
          </p:cNvPr>
          <p:cNvSpPr txBox="1"/>
          <p:nvPr/>
        </p:nvSpPr>
        <p:spPr>
          <a:xfrm>
            <a:off x="5367096" y="2243139"/>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67%</a:t>
            </a:r>
          </a:p>
        </p:txBody>
      </p:sp>
      <p:sp>
        <p:nvSpPr>
          <p:cNvPr id="14" name="TextBox 13">
            <a:extLst>
              <a:ext uri="{FF2B5EF4-FFF2-40B4-BE49-F238E27FC236}">
                <a16:creationId xmlns:a16="http://schemas.microsoft.com/office/drawing/2014/main" id="{999EE16F-4CAB-8B56-72A5-4128139AA795}"/>
              </a:ext>
            </a:extLst>
          </p:cNvPr>
          <p:cNvSpPr txBox="1"/>
          <p:nvPr/>
        </p:nvSpPr>
        <p:spPr>
          <a:xfrm>
            <a:off x="4231069" y="2747964"/>
            <a:ext cx="3277456" cy="646331"/>
          </a:xfrm>
          <a:prstGeom prst="rect">
            <a:avLst/>
          </a:prstGeom>
          <a:noFill/>
        </p:spPr>
        <p:txBody>
          <a:bodyPr wrap="square" rtlCol="0">
            <a:spAutoFit/>
          </a:bodyPr>
          <a:lstStyle/>
          <a:p>
            <a:pPr algn="ctr"/>
            <a:r>
              <a:rPr lang="en-US">
                <a:solidFill>
                  <a:schemeClr val="accent5"/>
                </a:solidFill>
                <a:latin typeface="Helvetica" pitchFamily="2" charset="0"/>
              </a:rPr>
              <a:t>“Registration” Segment Growth</a:t>
            </a:r>
          </a:p>
        </p:txBody>
      </p:sp>
    </p:spTree>
    <p:extLst>
      <p:ext uri="{BB962C8B-B14F-4D97-AF65-F5344CB8AC3E}">
        <p14:creationId xmlns:p14="http://schemas.microsoft.com/office/powerpoint/2010/main" val="340790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713673" y="3343236"/>
            <a:ext cx="10705171" cy="2165466"/>
          </a:xfrm>
          <a:prstGeom prst="rect">
            <a:avLst/>
          </a:prstGeom>
        </p:spPr>
        <p:txBody>
          <a:bodyPr lIns="91440" tIns="45720" rIns="91440" bIns="45720" anchor="t">
            <a:noAutofit/>
          </a:bodyPr>
          <a:lstStyle/>
          <a:p>
            <a:pPr algn="ctr"/>
            <a:r>
              <a:rPr lang="en-US" sz="4900">
                <a:solidFill>
                  <a:schemeClr val="bg1"/>
                </a:solidFill>
                <a:latin typeface="Helvetica Neue"/>
              </a:rPr>
              <a:t>Home Improvement</a:t>
            </a:r>
            <a:endParaRPr lang="en-US" sz="4900">
              <a:solidFill>
                <a:schemeClr val="bg1"/>
              </a:solidFill>
            </a:endParaRP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611202" y="2834728"/>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Neue"/>
              </a:rPr>
              <a:t>Case Studies:</a:t>
            </a:r>
            <a:endParaRPr lang="en-US" sz="3200">
              <a:solidFill>
                <a:schemeClr val="accent4">
                  <a:lumMod val="60000"/>
                  <a:lumOff val="40000"/>
                </a:schemeClr>
              </a:solidFill>
            </a:endParaRPr>
          </a:p>
        </p:txBody>
      </p:sp>
    </p:spTree>
    <p:extLst>
      <p:ext uri="{BB962C8B-B14F-4D97-AF65-F5344CB8AC3E}">
        <p14:creationId xmlns:p14="http://schemas.microsoft.com/office/powerpoint/2010/main" val="92725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68348"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Florida Window &amp; Door Achieves 47x Return on Investment With </a:t>
            </a:r>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endParaRPr lang="en-US" sz="3200" b="1" baseline="30000">
              <a:solidFill>
                <a:schemeClr val="bg1"/>
              </a:solidFill>
              <a:latin typeface="Helvetica" pitchFamily="2" charset="0"/>
            </a:endParaRP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68348" y="3895725"/>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68348" y="4275138"/>
            <a:ext cx="11147425" cy="347662"/>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Identify and understand the households that were visiting their website, specifically those that did not complete the “Contact Me” form.</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68348" y="4616450"/>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68349" y="4959349"/>
            <a:ext cx="10110314" cy="1520279"/>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Florida Window &amp; Door used fullthrottle.ai's </a:t>
            </a:r>
            <a:r>
              <a:rPr lang="en-US" sz="1400" b="1">
                <a:solidFill>
                  <a:schemeClr val="bg1"/>
                </a:solidFill>
                <a:latin typeface="Helvetica" pitchFamily="2" charset="0"/>
                <a:cs typeface="Arial"/>
              </a:rPr>
              <a:t>Immersive Household</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marketing to </a:t>
            </a:r>
            <a:r>
              <a:rPr lang="en-US" sz="1400" err="1">
                <a:solidFill>
                  <a:schemeClr val="bg1"/>
                </a:solidFill>
                <a:latin typeface="Helvetica" pitchFamily="2" charset="0"/>
                <a:cs typeface="Arial"/>
              </a:rPr>
              <a:t>fullthrottle.ai</a:t>
            </a:r>
            <a:r>
              <a:rPr lang="en-US" sz="1400">
                <a:solidFill>
                  <a:schemeClr val="bg1"/>
                </a:solidFill>
                <a:latin typeface="Helvetica" pitchFamily="2" charset="0"/>
                <a:cs typeface="Arial"/>
              </a:rPr>
              <a:t>-identified households, leading them down the purchasing funnel to high-value transactions.</a:t>
            </a:r>
            <a:endParaRPr lang="en-US">
              <a:solidFill>
                <a:schemeClr val="bg1"/>
              </a:solidFill>
              <a:latin typeface="Helvetica" pitchFamily="2" charset="0"/>
            </a:endParaRPr>
          </a:p>
          <a:p>
            <a:pPr marL="0" indent="0" algn="l">
              <a:buNone/>
            </a:pPr>
            <a:r>
              <a:rPr lang="en-US" sz="1400">
                <a:solidFill>
                  <a:schemeClr val="bg1"/>
                </a:solidFill>
                <a:latin typeface="Helvetica" pitchFamily="2" charset="0"/>
                <a:cs typeface="Arial"/>
              </a:rPr>
              <a:t>They also leveraged a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lookback campaign of website visitors who were determined by our AI to be near a purchase decision in the last quarter, but who did not transact. </a:t>
            </a:r>
          </a:p>
          <a:p>
            <a:pPr marL="0" indent="0">
              <a:buNone/>
            </a:pPr>
            <a:r>
              <a:rPr lang="en-US" sz="1400">
                <a:solidFill>
                  <a:schemeClr val="bg1"/>
                </a:solidFill>
                <a:latin typeface="Helvetica" pitchFamily="2" charset="0"/>
                <a:cs typeface="Arial"/>
              </a:rPr>
              <a:t>The lookback campaign ultimately yielded over $80,000 in revenue from otherwise cold leads—a capability unique to the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platform.</a:t>
            </a:r>
          </a:p>
          <a:p>
            <a:pPr marL="0" indent="0" algn="l">
              <a:buNone/>
            </a:pP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68348"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5" name="TextBox 4">
            <a:extLst>
              <a:ext uri="{FF2B5EF4-FFF2-40B4-BE49-F238E27FC236}">
                <a16:creationId xmlns:a16="http://schemas.microsoft.com/office/drawing/2014/main" id="{0EC9271E-37F1-976E-CDB5-56472BE0EEF0}"/>
              </a:ext>
            </a:extLst>
          </p:cNvPr>
          <p:cNvSpPr txBox="1"/>
          <p:nvPr/>
        </p:nvSpPr>
        <p:spPr>
          <a:xfrm>
            <a:off x="7229139" y="2144758"/>
            <a:ext cx="44536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Helvetica" pitchFamily="2" charset="0"/>
                <a:cs typeface="Arial"/>
              </a:rPr>
              <a:t>"</a:t>
            </a:r>
            <a:r>
              <a:rPr lang="en-US" sz="1400" i="1" err="1">
                <a:solidFill>
                  <a:schemeClr val="bg1"/>
                </a:solidFill>
                <a:latin typeface="Helvetica" pitchFamily="2" charset="0"/>
                <a:cs typeface="Arial"/>
              </a:rPr>
              <a:t>fullthrottle.ai</a:t>
            </a:r>
            <a:r>
              <a:rPr lang="en-US" sz="1400" i="1" baseline="30000">
                <a:solidFill>
                  <a:schemeClr val="bg1"/>
                </a:solidFill>
                <a:latin typeface="Helvetica" pitchFamily="2" charset="0"/>
                <a:cs typeface="Arial"/>
              </a:rPr>
              <a:t>®</a:t>
            </a:r>
            <a:r>
              <a:rPr lang="en-US" sz="1400" i="1">
                <a:solidFill>
                  <a:schemeClr val="bg1"/>
                </a:solidFill>
                <a:latin typeface="Helvetica" pitchFamily="2" charset="0"/>
                <a:cs typeface="Arial"/>
              </a:rPr>
              <a:t> is our highest lead generating revenue source that we use, and I highly recommend it.</a:t>
            </a:r>
            <a:r>
              <a:rPr lang="en-US" sz="1400">
                <a:solidFill>
                  <a:schemeClr val="bg1"/>
                </a:solidFill>
                <a:latin typeface="Helvetica" pitchFamily="2" charset="0"/>
                <a:cs typeface="Arial"/>
              </a:rPr>
              <a:t>"</a:t>
            </a:r>
          </a:p>
        </p:txBody>
      </p:sp>
      <p:sp>
        <p:nvSpPr>
          <p:cNvPr id="4" name="TextBox 3">
            <a:extLst>
              <a:ext uri="{FF2B5EF4-FFF2-40B4-BE49-F238E27FC236}">
                <a16:creationId xmlns:a16="http://schemas.microsoft.com/office/drawing/2014/main" id="{0121A248-DD87-85E5-DB70-655B9391AD4D}"/>
              </a:ext>
            </a:extLst>
          </p:cNvPr>
          <p:cNvSpPr txBox="1"/>
          <p:nvPr/>
        </p:nvSpPr>
        <p:spPr>
          <a:xfrm>
            <a:off x="7785178" y="2874952"/>
            <a:ext cx="33415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latin typeface="Helvetica" pitchFamily="2" charset="0"/>
                <a:cs typeface="Arial"/>
              </a:rPr>
              <a:t>Scott Berman</a:t>
            </a:r>
          </a:p>
          <a:p>
            <a:pPr algn="ctr"/>
            <a:r>
              <a:rPr lang="en-US" sz="1400">
                <a:solidFill>
                  <a:schemeClr val="accent4">
                    <a:lumMod val="60000"/>
                    <a:lumOff val="40000"/>
                  </a:schemeClr>
                </a:solidFill>
                <a:latin typeface="Helvetica" pitchFamily="2" charset="0"/>
                <a:cs typeface="Arial"/>
              </a:rPr>
              <a:t>President of Florida Window &amp; Door</a:t>
            </a:r>
          </a:p>
        </p:txBody>
      </p:sp>
      <p:sp>
        <p:nvSpPr>
          <p:cNvPr id="2" name="Rounded Rectangle 1">
            <a:extLst>
              <a:ext uri="{FF2B5EF4-FFF2-40B4-BE49-F238E27FC236}">
                <a16:creationId xmlns:a16="http://schemas.microsoft.com/office/drawing/2014/main" id="{9B1FFFBA-1C3C-0DC6-DA3E-E418B304304C}"/>
              </a:ext>
            </a:extLst>
          </p:cNvPr>
          <p:cNvSpPr/>
          <p:nvPr/>
        </p:nvSpPr>
        <p:spPr>
          <a:xfrm>
            <a:off x="7110805" y="1925619"/>
            <a:ext cx="4690334" cy="1602889"/>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6E98F55-83BB-D2AB-B0AF-0DB6FACAD050}"/>
              </a:ext>
            </a:extLst>
          </p:cNvPr>
          <p:cNvSpPr/>
          <p:nvPr/>
        </p:nvSpPr>
        <p:spPr>
          <a:xfrm>
            <a:off x="559154" y="1922931"/>
            <a:ext cx="6066933"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D0CD9F-A8AD-0228-C58A-7FD329A9C05F}"/>
              </a:ext>
            </a:extLst>
          </p:cNvPr>
          <p:cNvSpPr txBox="1"/>
          <p:nvPr/>
        </p:nvSpPr>
        <p:spPr>
          <a:xfrm>
            <a:off x="1145913" y="2195075"/>
            <a:ext cx="1904689" cy="584775"/>
          </a:xfrm>
          <a:prstGeom prst="rect">
            <a:avLst/>
          </a:prstGeom>
          <a:noFill/>
        </p:spPr>
        <p:txBody>
          <a:bodyPr wrap="none" rtlCol="0">
            <a:spAutoFit/>
          </a:bodyPr>
          <a:lstStyle/>
          <a:p>
            <a:pPr algn="ctr"/>
            <a:r>
              <a:rPr lang="en-US" sz="3200" b="1">
                <a:solidFill>
                  <a:schemeClr val="accent5"/>
                </a:solidFill>
                <a:latin typeface="Helvetica" pitchFamily="2" charset="0"/>
              </a:rPr>
              <a:t>$80,000+</a:t>
            </a:r>
          </a:p>
        </p:txBody>
      </p:sp>
      <p:sp>
        <p:nvSpPr>
          <p:cNvPr id="12" name="TextBox 11">
            <a:extLst>
              <a:ext uri="{FF2B5EF4-FFF2-40B4-BE49-F238E27FC236}">
                <a16:creationId xmlns:a16="http://schemas.microsoft.com/office/drawing/2014/main" id="{A8ED4DB7-E81A-C9B2-011D-E8F35506AA4E}"/>
              </a:ext>
            </a:extLst>
          </p:cNvPr>
          <p:cNvSpPr txBox="1"/>
          <p:nvPr/>
        </p:nvSpPr>
        <p:spPr>
          <a:xfrm>
            <a:off x="867288" y="2699900"/>
            <a:ext cx="2461938" cy="646331"/>
          </a:xfrm>
          <a:prstGeom prst="rect">
            <a:avLst/>
          </a:prstGeom>
          <a:noFill/>
        </p:spPr>
        <p:txBody>
          <a:bodyPr wrap="square" rtlCol="0">
            <a:spAutoFit/>
          </a:bodyPr>
          <a:lstStyle/>
          <a:p>
            <a:pPr algn="ctr"/>
            <a:r>
              <a:rPr lang="en-US">
                <a:solidFill>
                  <a:schemeClr val="accent5"/>
                </a:solidFill>
                <a:latin typeface="Helvetica" pitchFamily="2" charset="0"/>
              </a:rPr>
              <a:t>In Revenue From Otherwise Cold Leads</a:t>
            </a:r>
          </a:p>
        </p:txBody>
      </p:sp>
      <p:sp>
        <p:nvSpPr>
          <p:cNvPr id="13" name="TextBox 12">
            <a:extLst>
              <a:ext uri="{FF2B5EF4-FFF2-40B4-BE49-F238E27FC236}">
                <a16:creationId xmlns:a16="http://schemas.microsoft.com/office/drawing/2014/main" id="{4F3DD208-F4A2-1A4F-4C5C-0EECC4D27B09}"/>
              </a:ext>
            </a:extLst>
          </p:cNvPr>
          <p:cNvSpPr txBox="1"/>
          <p:nvPr/>
        </p:nvSpPr>
        <p:spPr>
          <a:xfrm>
            <a:off x="4438184" y="2195075"/>
            <a:ext cx="1346844" cy="584775"/>
          </a:xfrm>
          <a:prstGeom prst="rect">
            <a:avLst/>
          </a:prstGeom>
          <a:noFill/>
        </p:spPr>
        <p:txBody>
          <a:bodyPr wrap="none" rtlCol="0">
            <a:spAutoFit/>
          </a:bodyPr>
          <a:lstStyle/>
          <a:p>
            <a:pPr algn="ctr"/>
            <a:r>
              <a:rPr lang="en-US" sz="3200" b="1">
                <a:solidFill>
                  <a:schemeClr val="accent5"/>
                </a:solidFill>
                <a:latin typeface="Helvetica" pitchFamily="2" charset="0"/>
              </a:rPr>
              <a:t>16.9%</a:t>
            </a:r>
          </a:p>
        </p:txBody>
      </p:sp>
      <p:sp>
        <p:nvSpPr>
          <p:cNvPr id="14" name="TextBox 13">
            <a:extLst>
              <a:ext uri="{FF2B5EF4-FFF2-40B4-BE49-F238E27FC236}">
                <a16:creationId xmlns:a16="http://schemas.microsoft.com/office/drawing/2014/main" id="{581E1890-7630-1E99-0A31-6644DB0ABFCB}"/>
              </a:ext>
            </a:extLst>
          </p:cNvPr>
          <p:cNvSpPr txBox="1"/>
          <p:nvPr/>
        </p:nvSpPr>
        <p:spPr>
          <a:xfrm>
            <a:off x="3878424" y="2699900"/>
            <a:ext cx="2466364" cy="369332"/>
          </a:xfrm>
          <a:prstGeom prst="rect">
            <a:avLst/>
          </a:prstGeom>
          <a:noFill/>
        </p:spPr>
        <p:txBody>
          <a:bodyPr wrap="square" rtlCol="0">
            <a:spAutoFit/>
          </a:bodyPr>
          <a:lstStyle/>
          <a:p>
            <a:pPr algn="ctr"/>
            <a:r>
              <a:rPr lang="en-US">
                <a:solidFill>
                  <a:schemeClr val="accent5"/>
                </a:solidFill>
                <a:latin typeface="Helvetica" pitchFamily="2" charset="0"/>
              </a:rPr>
              <a:t>Increased Job Value</a:t>
            </a:r>
          </a:p>
        </p:txBody>
      </p:sp>
      <p:cxnSp>
        <p:nvCxnSpPr>
          <p:cNvPr id="15" name="Straight Connector 14">
            <a:extLst>
              <a:ext uri="{FF2B5EF4-FFF2-40B4-BE49-F238E27FC236}">
                <a16:creationId xmlns:a16="http://schemas.microsoft.com/office/drawing/2014/main" id="{D1A40B90-B821-D6CC-D2E5-D9131F8BA20F}"/>
              </a:ext>
            </a:extLst>
          </p:cNvPr>
          <p:cNvCxnSpPr/>
          <p:nvPr/>
        </p:nvCxnSpPr>
        <p:spPr>
          <a:xfrm>
            <a:off x="3643138" y="2117089"/>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9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p:nvPr>
        </p:nvSpPr>
        <p:spPr>
          <a:xfrm>
            <a:off x="749299" y="1983027"/>
            <a:ext cx="6851035" cy="747108"/>
          </a:xfrm>
        </p:spPr>
        <p:txBody>
          <a:bodyPr lIns="91440" tIns="45720" rIns="91440" bIns="45720" anchor="t">
            <a:noAutofit/>
          </a:bodyPr>
          <a:lstStyle/>
          <a:p>
            <a:r>
              <a:rPr lang="en-US" sz="4900" dirty="0">
                <a:latin typeface="Helvetica Neue"/>
              </a:rPr>
              <a:t>Automotive</a:t>
            </a:r>
            <a:endParaRPr lang="en-US" sz="4900" dirty="0"/>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744817" y="1474280"/>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a:solidFill>
                  <a:srgbClr val="1C97A6"/>
                </a:solidFill>
                <a:latin typeface="Helvetica Neue"/>
              </a:rPr>
              <a:t>Case Studies:</a:t>
            </a:r>
            <a:endParaRPr lang="en-US" sz="3200">
              <a:solidFill>
                <a:srgbClr val="1C97A6"/>
              </a:solidFill>
            </a:endParaRPr>
          </a:p>
        </p:txBody>
      </p:sp>
    </p:spTree>
    <p:extLst>
      <p:ext uri="{BB962C8B-B14F-4D97-AF65-F5344CB8AC3E}">
        <p14:creationId xmlns:p14="http://schemas.microsoft.com/office/powerpoint/2010/main" val="182888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39633"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Solar Power of Oklahoma Breaks Monthly Record With 104% Increase Using </a:t>
            </a:r>
            <a:r>
              <a:rPr lang="en-US" sz="3200" b="1" err="1">
                <a:solidFill>
                  <a:schemeClr val="bg1"/>
                </a:solidFill>
                <a:latin typeface="Helvetica" pitchFamily="2" charset="0"/>
                <a:cs typeface="Arial"/>
              </a:rPr>
              <a:t>fullthrottle.ai’s</a:t>
            </a:r>
            <a:r>
              <a:rPr lang="en-US" sz="3200" b="1">
                <a:solidFill>
                  <a:schemeClr val="bg1"/>
                </a:solidFill>
                <a:latin typeface="Helvetica" pitchFamily="2" charset="0"/>
                <a:cs typeface="Arial"/>
              </a:rPr>
              <a:t> AdTech</a:t>
            </a:r>
            <a:endParaRPr lang="en-US" sz="3200" b="1">
              <a:solidFill>
                <a:schemeClr val="bg1"/>
              </a:solidFill>
              <a:latin typeface="Helvetica" pitchFamily="2" charset="0"/>
            </a:endParaRP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39633" y="3895725"/>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39633" y="4275138"/>
            <a:ext cx="11147425" cy="347662"/>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Identify and transform website visitors into first-party household data and pull them through the buying funnel.</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39633" y="4733925"/>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39633" y="5108575"/>
            <a:ext cx="10823575" cy="1511300"/>
          </a:xfrm>
          <a:prstGeom prst="rect">
            <a:avLst/>
          </a:prstGeom>
        </p:spPr>
        <p:txBody>
          <a:bodyPr lIns="91440" tIns="45720" rIns="91440" bIns="45720" anchor="t"/>
          <a:lstStyle/>
          <a:p>
            <a:pPr marL="0" indent="0">
              <a:buNone/>
            </a:pPr>
            <a:r>
              <a:rPr lang="en-US" sz="1400">
                <a:solidFill>
                  <a:schemeClr val="bg1"/>
                </a:solidFill>
                <a:latin typeface="Helvetica" pitchFamily="2" charset="0"/>
                <a:cs typeface="Arial"/>
              </a:rPr>
              <a:t>Solar Power of Oklahoma combined forces with their outside agency +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 ®</a:t>
            </a:r>
            <a:r>
              <a:rPr lang="en-US" sz="1400">
                <a:solidFill>
                  <a:schemeClr val="bg1"/>
                </a:solidFill>
                <a:latin typeface="Helvetica" pitchFamily="2" charset="0"/>
                <a:cs typeface="Arial"/>
              </a:rPr>
              <a:t> to increase their website traffic, identify those website visitors, and then target them with Immersive Household</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advertising. </a:t>
            </a:r>
          </a:p>
          <a:p>
            <a:pPr marL="0" indent="0" algn="l">
              <a:buNone/>
            </a:pPr>
            <a:r>
              <a:rPr lang="en-US" sz="1400">
                <a:solidFill>
                  <a:schemeClr val="bg1"/>
                </a:solidFill>
                <a:latin typeface="Helvetica" pitchFamily="2" charset="0"/>
                <a:cs typeface="Arial"/>
              </a:rPr>
              <a:t>Using this powerful combination, they were able to increase their installations with steady month-over-month growth, and an increase in converted </a:t>
            </a:r>
            <a:r>
              <a:rPr lang="en-US" sz="1400" err="1">
                <a:solidFill>
                  <a:schemeClr val="bg1"/>
                </a:solidFill>
                <a:latin typeface="Helvetica" pitchFamily="2" charset="0"/>
                <a:cs typeface="Arial"/>
              </a:rPr>
              <a:t>fullthrottle.ai</a:t>
            </a:r>
            <a:r>
              <a:rPr lang="en-US" sz="1400">
                <a:solidFill>
                  <a:schemeClr val="bg1"/>
                </a:solidFill>
                <a:latin typeface="Helvetica" pitchFamily="2" charset="0"/>
                <a:cs typeface="Arial"/>
              </a:rPr>
              <a:t>-identified households.</a:t>
            </a:r>
          </a:p>
          <a:p>
            <a:pPr marL="0" indent="0" algn="l">
              <a:buNone/>
            </a:pP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39633"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3" name="Rounded Rectangle 2">
            <a:extLst>
              <a:ext uri="{FF2B5EF4-FFF2-40B4-BE49-F238E27FC236}">
                <a16:creationId xmlns:a16="http://schemas.microsoft.com/office/drawing/2014/main" id="{7EEA4EFC-A32A-8454-56EA-1B334A9821E2}"/>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9B34B-61DB-848B-3304-206A143EA118}"/>
              </a:ext>
            </a:extLst>
          </p:cNvPr>
          <p:cNvSpPr txBox="1"/>
          <p:nvPr/>
        </p:nvSpPr>
        <p:spPr>
          <a:xfrm>
            <a:off x="1942911" y="2243139"/>
            <a:ext cx="639919" cy="584775"/>
          </a:xfrm>
          <a:prstGeom prst="rect">
            <a:avLst/>
          </a:prstGeom>
          <a:noFill/>
        </p:spPr>
        <p:txBody>
          <a:bodyPr wrap="none" rtlCol="0">
            <a:spAutoFit/>
          </a:bodyPr>
          <a:lstStyle/>
          <a:p>
            <a:pPr algn="ctr"/>
            <a:r>
              <a:rPr lang="en-US" sz="3200" b="1">
                <a:solidFill>
                  <a:schemeClr val="accent5"/>
                </a:solidFill>
                <a:latin typeface="Helvetica" pitchFamily="2" charset="0"/>
              </a:rPr>
              <a:t>47</a:t>
            </a:r>
          </a:p>
        </p:txBody>
      </p:sp>
      <p:sp>
        <p:nvSpPr>
          <p:cNvPr id="5" name="TextBox 4">
            <a:extLst>
              <a:ext uri="{FF2B5EF4-FFF2-40B4-BE49-F238E27FC236}">
                <a16:creationId xmlns:a16="http://schemas.microsoft.com/office/drawing/2014/main" id="{557A0422-7681-06F7-7E6A-EDDB9FBB2EFC}"/>
              </a:ext>
            </a:extLst>
          </p:cNvPr>
          <p:cNvSpPr txBox="1"/>
          <p:nvPr/>
        </p:nvSpPr>
        <p:spPr>
          <a:xfrm>
            <a:off x="922878" y="2747964"/>
            <a:ext cx="2679984" cy="646331"/>
          </a:xfrm>
          <a:prstGeom prst="rect">
            <a:avLst/>
          </a:prstGeom>
          <a:noFill/>
        </p:spPr>
        <p:txBody>
          <a:bodyPr wrap="square" rtlCol="0">
            <a:spAutoFit/>
          </a:bodyPr>
          <a:lstStyle/>
          <a:p>
            <a:pPr algn="ctr"/>
            <a:r>
              <a:rPr lang="en-US">
                <a:solidFill>
                  <a:schemeClr val="accent5"/>
                </a:solidFill>
                <a:latin typeface="Helvetica" pitchFamily="2" charset="0"/>
              </a:rPr>
              <a:t>Installations Recorded (Record-Breaking Month</a:t>
            </a:r>
          </a:p>
        </p:txBody>
      </p:sp>
      <p:sp>
        <p:nvSpPr>
          <p:cNvPr id="8" name="TextBox 7">
            <a:extLst>
              <a:ext uri="{FF2B5EF4-FFF2-40B4-BE49-F238E27FC236}">
                <a16:creationId xmlns:a16="http://schemas.microsoft.com/office/drawing/2014/main" id="{6E8CA85C-CB47-FBAA-CAC9-4C021EBAE57B}"/>
              </a:ext>
            </a:extLst>
          </p:cNvPr>
          <p:cNvSpPr txBox="1"/>
          <p:nvPr/>
        </p:nvSpPr>
        <p:spPr>
          <a:xfrm>
            <a:off x="9264576" y="2243139"/>
            <a:ext cx="1005404" cy="584775"/>
          </a:xfrm>
          <a:prstGeom prst="rect">
            <a:avLst/>
          </a:prstGeom>
          <a:noFill/>
        </p:spPr>
        <p:txBody>
          <a:bodyPr wrap="none" rtlCol="0">
            <a:spAutoFit/>
          </a:bodyPr>
          <a:lstStyle/>
          <a:p>
            <a:pPr algn="ctr"/>
            <a:r>
              <a:rPr lang="en-US" sz="3200" b="1">
                <a:solidFill>
                  <a:schemeClr val="accent5"/>
                </a:solidFill>
                <a:latin typeface="Helvetica" pitchFamily="2" charset="0"/>
              </a:rPr>
              <a:t>23%</a:t>
            </a:r>
          </a:p>
        </p:txBody>
      </p:sp>
      <p:sp>
        <p:nvSpPr>
          <p:cNvPr id="9" name="TextBox 8">
            <a:extLst>
              <a:ext uri="{FF2B5EF4-FFF2-40B4-BE49-F238E27FC236}">
                <a16:creationId xmlns:a16="http://schemas.microsoft.com/office/drawing/2014/main" id="{09B3778F-A284-90D5-309C-18DFE0C51FF9}"/>
              </a:ext>
            </a:extLst>
          </p:cNvPr>
          <p:cNvSpPr txBox="1"/>
          <p:nvPr/>
        </p:nvSpPr>
        <p:spPr>
          <a:xfrm>
            <a:off x="8072358" y="2747964"/>
            <a:ext cx="3487479" cy="646331"/>
          </a:xfrm>
          <a:prstGeom prst="rect">
            <a:avLst/>
          </a:prstGeom>
          <a:noFill/>
        </p:spPr>
        <p:txBody>
          <a:bodyPr wrap="square" rtlCol="0">
            <a:spAutoFit/>
          </a:bodyPr>
          <a:lstStyle/>
          <a:p>
            <a:pPr algn="ctr"/>
            <a:r>
              <a:rPr lang="en-US">
                <a:solidFill>
                  <a:schemeClr val="accent5"/>
                </a:solidFill>
                <a:latin typeface="Helvetica" pitchFamily="2" charset="0"/>
              </a:rPr>
              <a:t>of Sales Matched to Households identified by </a:t>
            </a:r>
            <a:r>
              <a:rPr lang="en-US" err="1">
                <a:solidFill>
                  <a:schemeClr val="accent5"/>
                </a:solidFill>
                <a:latin typeface="Helvetica" pitchFamily="2" charset="0"/>
              </a:rPr>
              <a:t>fullthrottle.ai</a:t>
            </a:r>
            <a:r>
              <a:rPr lang="en-US" baseline="30000">
                <a:solidFill>
                  <a:schemeClr val="accent5"/>
                </a:solidFill>
                <a:latin typeface="Helvetica" pitchFamily="2" charset="0"/>
              </a:rPr>
              <a:t>®</a:t>
            </a:r>
          </a:p>
        </p:txBody>
      </p:sp>
      <p:cxnSp>
        <p:nvCxnSpPr>
          <p:cNvPr id="12" name="Straight Connector 11">
            <a:extLst>
              <a:ext uri="{FF2B5EF4-FFF2-40B4-BE49-F238E27FC236}">
                <a16:creationId xmlns:a16="http://schemas.microsoft.com/office/drawing/2014/main" id="{59E09B3D-1DFD-F489-175B-D3A44EE76511}"/>
              </a:ext>
            </a:extLst>
          </p:cNvPr>
          <p:cNvCxnSpPr/>
          <p:nvPr/>
        </p:nvCxnSpPr>
        <p:spPr>
          <a:xfrm>
            <a:off x="3868703"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6501362-D923-F66B-082B-48C1E2300971}"/>
              </a:ext>
            </a:extLst>
          </p:cNvPr>
          <p:cNvCxnSpPr/>
          <p:nvPr/>
        </p:nvCxnSpPr>
        <p:spPr>
          <a:xfrm>
            <a:off x="7904597"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E42D91F-9007-6989-EEC6-67F1F7213D40}"/>
              </a:ext>
            </a:extLst>
          </p:cNvPr>
          <p:cNvSpPr txBox="1"/>
          <p:nvPr/>
        </p:nvSpPr>
        <p:spPr>
          <a:xfrm>
            <a:off x="5300578" y="2243139"/>
            <a:ext cx="1233031" cy="584775"/>
          </a:xfrm>
          <a:prstGeom prst="rect">
            <a:avLst/>
          </a:prstGeom>
          <a:noFill/>
        </p:spPr>
        <p:txBody>
          <a:bodyPr wrap="none" rtlCol="0">
            <a:spAutoFit/>
          </a:bodyPr>
          <a:lstStyle/>
          <a:p>
            <a:pPr algn="ctr"/>
            <a:r>
              <a:rPr lang="en-US" sz="3200" b="1">
                <a:solidFill>
                  <a:schemeClr val="accent5"/>
                </a:solidFill>
                <a:latin typeface="Helvetica" pitchFamily="2" charset="0"/>
              </a:rPr>
              <a:t>104%</a:t>
            </a:r>
          </a:p>
        </p:txBody>
      </p:sp>
      <p:sp>
        <p:nvSpPr>
          <p:cNvPr id="15" name="TextBox 14">
            <a:extLst>
              <a:ext uri="{FF2B5EF4-FFF2-40B4-BE49-F238E27FC236}">
                <a16:creationId xmlns:a16="http://schemas.microsoft.com/office/drawing/2014/main" id="{A81CF8E9-3556-8ABE-7CC7-59BCEE75622B}"/>
              </a:ext>
            </a:extLst>
          </p:cNvPr>
          <p:cNvSpPr txBox="1"/>
          <p:nvPr/>
        </p:nvSpPr>
        <p:spPr>
          <a:xfrm>
            <a:off x="4067029" y="2747964"/>
            <a:ext cx="3700129" cy="646331"/>
          </a:xfrm>
          <a:prstGeom prst="rect">
            <a:avLst/>
          </a:prstGeom>
          <a:noFill/>
        </p:spPr>
        <p:txBody>
          <a:bodyPr wrap="square" rtlCol="0">
            <a:spAutoFit/>
          </a:bodyPr>
          <a:lstStyle/>
          <a:p>
            <a:pPr algn="ctr"/>
            <a:r>
              <a:rPr lang="en-US">
                <a:solidFill>
                  <a:schemeClr val="accent5"/>
                </a:solidFill>
                <a:latin typeface="Helvetica" pitchFamily="2" charset="0"/>
              </a:rPr>
              <a:t>Increase in Sales from the Previous Year in the Same Month</a:t>
            </a:r>
          </a:p>
        </p:txBody>
      </p:sp>
    </p:spTree>
    <p:extLst>
      <p:ext uri="{BB962C8B-B14F-4D97-AF65-F5344CB8AC3E}">
        <p14:creationId xmlns:p14="http://schemas.microsoft.com/office/powerpoint/2010/main" val="123168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20084" y="679450"/>
            <a:ext cx="12056052"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Creative Energies Generates 100x ROI with </a:t>
            </a:r>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endParaRPr lang="en-US" sz="3200" b="1" baseline="30000">
              <a:solidFill>
                <a:schemeClr val="bg1"/>
              </a:solidFill>
              <a:latin typeface="Helvetica" pitchFamily="2" charset="0"/>
              <a:cs typeface="Arial"/>
            </a:endParaRPr>
          </a:p>
          <a:p>
            <a:endParaRPr lang="en-US" sz="4000" b="1">
              <a:solidFill>
                <a:schemeClr val="bg1"/>
              </a:solidFill>
              <a:latin typeface="Helvetica" pitchFamily="2" charset="0"/>
            </a:endParaRP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20084" y="1851642"/>
            <a:ext cx="7686675" cy="1133475"/>
          </a:xfrm>
          <a:prstGeom prst="rect">
            <a:avLst/>
          </a:prstGeom>
        </p:spPr>
        <p:txBody>
          <a:bodyPr lIns="91440" tIns="45720" rIns="91440" bIns="45720" anchor="t">
            <a:normAutofit/>
          </a:bodyPr>
          <a:lstStyle/>
          <a:p>
            <a:pPr marL="0" indent="0" algn="l">
              <a:lnSpc>
                <a:spcPct val="100000"/>
              </a:lnSpc>
              <a:buNone/>
            </a:pPr>
            <a:r>
              <a:rPr lang="en-US" sz="1400" b="0">
                <a:solidFill>
                  <a:schemeClr val="bg1"/>
                </a:solidFill>
                <a:latin typeface="Helvetica" pitchFamily="2" charset="0"/>
                <a:cs typeface="Arial"/>
              </a:rPr>
              <a:t>Creative Energies, a solar company active in Wyoming &amp; Utah, was struggling with low conversion rates. They had a decent flow of appointments and leads, but they struggled to turn leads into profitable sales. They needed a more targeted and effective strategy to convert their website visitors into quality leads and ultimately sales. </a:t>
            </a:r>
            <a:endParaRPr lang="en-US" b="0">
              <a:solidFill>
                <a:schemeClr val="bg1"/>
              </a:solidFill>
              <a:latin typeface="Helvetica" pitchFamily="2" charset="0"/>
            </a:endParaRP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20084" y="3413741"/>
            <a:ext cx="8115300" cy="2059407"/>
          </a:xfrm>
          <a:prstGeom prst="rect">
            <a:avLst/>
          </a:prstGeom>
        </p:spPr>
        <p:txBody>
          <a:bodyPr lIns="91440" tIns="45720" rIns="91440" bIns="45720" anchor="t">
            <a:normAutofit/>
          </a:bodyPr>
          <a:lstStyle/>
          <a:p>
            <a:pPr marL="0" indent="0" algn="l">
              <a:lnSpc>
                <a:spcPct val="100000"/>
              </a:lnSpc>
              <a:buNone/>
            </a:pPr>
            <a:r>
              <a:rPr lang="en-US" sz="1400">
                <a:solidFill>
                  <a:schemeClr val="bg1"/>
                </a:solidFill>
                <a:latin typeface="Helvetica" pitchFamily="2" charset="0"/>
                <a:cs typeface="Arial"/>
              </a:rPr>
              <a:t>Creative Energies invested in optimizing their SEO to make their website more mobile-friendly and to elevate UX on their website. They then partnered with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to identify and nurture potential in-market customers.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identified households visiting Creative Energies’ website and instantly deployed targeted marketing to these identified households.</a:t>
            </a:r>
            <a:endParaRPr lang="en-US" sz="1400">
              <a:solidFill>
                <a:schemeClr val="bg1"/>
              </a:solidFill>
              <a:latin typeface="Helvetica" pitchFamily="2" charset="0"/>
              <a:cs typeface="Arial"/>
            </a:endParaRPr>
          </a:p>
          <a:p>
            <a:pPr marL="0" indent="0" algn="l">
              <a:lnSpc>
                <a:spcPct val="100000"/>
              </a:lnSpc>
              <a:buNone/>
            </a:pPr>
            <a:r>
              <a:rPr lang="en-US" sz="1400" b="0" i="0">
                <a:solidFill>
                  <a:schemeClr val="bg1"/>
                </a:solidFill>
                <a:effectLst/>
                <a:latin typeface="Helvetica" pitchFamily="2" charset="0"/>
              </a:rPr>
              <a:t>With a $25,000 average job value for Creative Energies, just one sale generated by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created a significant ROI. </a:t>
            </a:r>
            <a:r>
              <a:rPr lang="en-US" sz="1400">
                <a:solidFill>
                  <a:schemeClr val="bg1"/>
                </a:solidFill>
                <a:latin typeface="Helvetica" pitchFamily="2" charset="0"/>
              </a:rPr>
              <a:t>During their time with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Creative Energies saw </a:t>
            </a:r>
            <a:r>
              <a:rPr lang="en-US" sz="1400" b="0" i="0">
                <a:solidFill>
                  <a:schemeClr val="bg1"/>
                </a:solidFill>
                <a:effectLst/>
                <a:latin typeface="Helvetica" pitchFamily="2" charset="0"/>
              </a:rPr>
              <a:t>a 100x return on their investment in our platform.</a:t>
            </a: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20084"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20084" y="1382446"/>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20084" y="2946754"/>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a:t>
            </a:r>
          </a:p>
        </p:txBody>
      </p:sp>
      <p:sp>
        <p:nvSpPr>
          <p:cNvPr id="3" name="Rounded Rectangle 2">
            <a:extLst>
              <a:ext uri="{FF2B5EF4-FFF2-40B4-BE49-F238E27FC236}">
                <a16:creationId xmlns:a16="http://schemas.microsoft.com/office/drawing/2014/main" id="{4C881061-5500-752B-07BF-55D70771FD42}"/>
              </a:ext>
            </a:extLst>
          </p:cNvPr>
          <p:cNvSpPr/>
          <p:nvPr/>
        </p:nvSpPr>
        <p:spPr>
          <a:xfrm>
            <a:off x="8666328" y="2355273"/>
            <a:ext cx="2830283" cy="2438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0B1EE0-F2E0-AEE9-4D80-C70882E89957}"/>
              </a:ext>
            </a:extLst>
          </p:cNvPr>
          <p:cNvSpPr txBox="1"/>
          <p:nvPr/>
        </p:nvSpPr>
        <p:spPr>
          <a:xfrm>
            <a:off x="9285495" y="2998822"/>
            <a:ext cx="1596912" cy="584775"/>
          </a:xfrm>
          <a:prstGeom prst="rect">
            <a:avLst/>
          </a:prstGeom>
          <a:noFill/>
        </p:spPr>
        <p:txBody>
          <a:bodyPr wrap="none" rtlCol="0">
            <a:spAutoFit/>
          </a:bodyPr>
          <a:lstStyle/>
          <a:p>
            <a:pPr algn="ctr"/>
            <a:r>
              <a:rPr lang="en-US" sz="3200" b="1">
                <a:solidFill>
                  <a:schemeClr val="accent5"/>
                </a:solidFill>
                <a:latin typeface="Helvetica" pitchFamily="2" charset="0"/>
              </a:rPr>
              <a:t>8 Sales</a:t>
            </a:r>
          </a:p>
        </p:txBody>
      </p:sp>
      <p:sp>
        <p:nvSpPr>
          <p:cNvPr id="5" name="TextBox 4">
            <a:extLst>
              <a:ext uri="{FF2B5EF4-FFF2-40B4-BE49-F238E27FC236}">
                <a16:creationId xmlns:a16="http://schemas.microsoft.com/office/drawing/2014/main" id="{A3D07161-D658-3F84-3E18-99EE550D25F2}"/>
              </a:ext>
            </a:extLst>
          </p:cNvPr>
          <p:cNvSpPr txBox="1"/>
          <p:nvPr/>
        </p:nvSpPr>
        <p:spPr>
          <a:xfrm>
            <a:off x="8765605" y="3503647"/>
            <a:ext cx="2636685" cy="646331"/>
          </a:xfrm>
          <a:prstGeom prst="rect">
            <a:avLst/>
          </a:prstGeom>
          <a:noFill/>
        </p:spPr>
        <p:txBody>
          <a:bodyPr wrap="square" rtlCol="0">
            <a:spAutoFit/>
          </a:bodyPr>
          <a:lstStyle/>
          <a:p>
            <a:pPr algn="ctr"/>
            <a:r>
              <a:rPr lang="en-US">
                <a:solidFill>
                  <a:schemeClr val="accent5"/>
                </a:solidFill>
                <a:latin typeface="Helvetica" pitchFamily="2" charset="0"/>
              </a:rPr>
              <a:t>Per Month During an </a:t>
            </a:r>
            <a:br>
              <a:rPr lang="en-US">
                <a:solidFill>
                  <a:schemeClr val="accent5"/>
                </a:solidFill>
                <a:latin typeface="Helvetica" pitchFamily="2" charset="0"/>
              </a:rPr>
            </a:br>
            <a:r>
              <a:rPr lang="en-US">
                <a:solidFill>
                  <a:schemeClr val="accent5"/>
                </a:solidFill>
                <a:latin typeface="Helvetica" pitchFamily="2" charset="0"/>
              </a:rPr>
              <a:t>8 Month Campaign</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95818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57205" y="679450"/>
            <a:ext cx="10401295"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Window Company Expands into 14 Regions </a:t>
            </a:r>
            <a:br>
              <a:rPr lang="en-US" sz="3200" b="1">
                <a:solidFill>
                  <a:schemeClr val="bg1"/>
                </a:solidFill>
                <a:latin typeface="Helvetica" pitchFamily="2" charset="0"/>
                <a:cs typeface="Arial"/>
              </a:rPr>
            </a:br>
            <a:r>
              <a:rPr lang="en-US" sz="3200" b="1">
                <a:solidFill>
                  <a:schemeClr val="bg1"/>
                </a:solidFill>
                <a:latin typeface="Helvetica" pitchFamily="2" charset="0"/>
                <a:cs typeface="Arial"/>
              </a:rPr>
              <a:t>Using </a:t>
            </a:r>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endParaRPr lang="en-US" sz="3200" b="1" baseline="30000">
              <a:solidFill>
                <a:schemeClr val="bg1"/>
              </a:solidFill>
              <a:latin typeface="Helvetica" pitchFamily="2" charset="0"/>
              <a:cs typeface="Arial"/>
            </a:endParaRP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57205" y="3895725"/>
            <a:ext cx="2139950" cy="344488"/>
          </a:xfrm>
          <a:prstGeom prst="rect">
            <a:avLst/>
          </a:prstGeom>
        </p:spPr>
        <p:txBody>
          <a:bodyPr lIns="91440" tIns="45720" rIns="91440" bIns="45720" anchor="t">
            <a:normAutofit/>
          </a:bodyPr>
          <a:lstStyle/>
          <a:p>
            <a:pPr marL="0" indent="0" algn="l">
              <a:buNone/>
            </a:pPr>
            <a:r>
              <a:rPr lang="en-US">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57205" y="4275138"/>
            <a:ext cx="11147425" cy="737733"/>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A national multi-market home improvement window company in 8 markets wanted to grow its business into more regions. They needed a way to identify their critical geographic areas to know where they should expand to meet their potential customers.</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57205" y="4872038"/>
            <a:ext cx="2138363" cy="344487"/>
          </a:xfrm>
          <a:prstGeom prst="rect">
            <a:avLst/>
          </a:prstGeom>
        </p:spPr>
        <p:txBody>
          <a:bodyPr lIns="91440" tIns="45720" rIns="91440" bIns="45720" anchor="t">
            <a:normAutofit/>
          </a:bodyPr>
          <a:lstStyle/>
          <a:p>
            <a:pPr marL="0" indent="0" algn="l">
              <a:buNone/>
            </a:pPr>
            <a:r>
              <a:rPr lang="en-US">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57205" y="5245100"/>
            <a:ext cx="10823575" cy="1270000"/>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Using fullthrottle.ai’s patented AdTech, the company obtained insights into market intenders, allowing them to determine their next priority markets for business expansion.</a:t>
            </a:r>
          </a:p>
          <a:p>
            <a:pPr marL="0" indent="0" algn="l">
              <a:buNone/>
            </a:pPr>
            <a:r>
              <a:rPr lang="en-US" sz="1400">
                <a:solidFill>
                  <a:schemeClr val="bg1"/>
                </a:solidFill>
                <a:latin typeface="Helvetica" pitchFamily="2" charset="0"/>
                <a:cs typeface="Arial"/>
              </a:rPr>
              <a:t>The company also enrolled in fullthrottle.ai’s </a:t>
            </a:r>
            <a:r>
              <a:rPr lang="en-US" sz="1400" b="1">
                <a:solidFill>
                  <a:schemeClr val="bg1"/>
                </a:solidFill>
                <a:latin typeface="Helvetica" pitchFamily="2" charset="0"/>
                <a:cs typeface="Arial"/>
              </a:rPr>
              <a:t>Immersive Household</a:t>
            </a:r>
            <a:r>
              <a:rPr lang="en-US" sz="1400" b="1" baseline="30000">
                <a:solidFill>
                  <a:schemeClr val="bg1"/>
                </a:solidFill>
                <a:latin typeface="Helvetica" pitchFamily="2" charset="0"/>
                <a:cs typeface="Arial"/>
              </a:rPr>
              <a:t>®</a:t>
            </a:r>
            <a:r>
              <a:rPr lang="en-US" sz="1400">
                <a:solidFill>
                  <a:schemeClr val="bg1"/>
                </a:solidFill>
                <a:latin typeface="Helvetica" pitchFamily="2" charset="0"/>
                <a:cs typeface="Arial"/>
              </a:rPr>
              <a:t> managed advertising and were able to send the right message at the right time to their website visitors including SmartMail, digital display, social media, and lookback campaigns.</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5720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EF6C752C-D4D3-73A8-7C9F-38A2F5EA002B}"/>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63C420-0148-F5C7-DD54-4EB9C3CC160D}"/>
              </a:ext>
            </a:extLst>
          </p:cNvPr>
          <p:cNvSpPr txBox="1"/>
          <p:nvPr/>
        </p:nvSpPr>
        <p:spPr>
          <a:xfrm>
            <a:off x="1530710" y="2243139"/>
            <a:ext cx="2369559" cy="584775"/>
          </a:xfrm>
          <a:prstGeom prst="rect">
            <a:avLst/>
          </a:prstGeom>
          <a:noFill/>
        </p:spPr>
        <p:txBody>
          <a:bodyPr wrap="none" rtlCol="0">
            <a:spAutoFit/>
          </a:bodyPr>
          <a:lstStyle/>
          <a:p>
            <a:pPr algn="ctr"/>
            <a:r>
              <a:rPr lang="en-US" sz="3200" b="1">
                <a:solidFill>
                  <a:schemeClr val="accent5"/>
                </a:solidFill>
                <a:latin typeface="Helvetica" pitchFamily="2" charset="0"/>
              </a:rPr>
              <a:t>14 Regions</a:t>
            </a:r>
          </a:p>
        </p:txBody>
      </p:sp>
      <p:sp>
        <p:nvSpPr>
          <p:cNvPr id="4" name="TextBox 3">
            <a:extLst>
              <a:ext uri="{FF2B5EF4-FFF2-40B4-BE49-F238E27FC236}">
                <a16:creationId xmlns:a16="http://schemas.microsoft.com/office/drawing/2014/main" id="{C079A9BA-608D-83B8-9599-4ACD55BD9347}"/>
              </a:ext>
            </a:extLst>
          </p:cNvPr>
          <p:cNvSpPr txBox="1"/>
          <p:nvPr/>
        </p:nvSpPr>
        <p:spPr>
          <a:xfrm>
            <a:off x="1149925" y="2747964"/>
            <a:ext cx="3131128" cy="646331"/>
          </a:xfrm>
          <a:prstGeom prst="rect">
            <a:avLst/>
          </a:prstGeom>
          <a:noFill/>
        </p:spPr>
        <p:txBody>
          <a:bodyPr wrap="square" rtlCol="0">
            <a:spAutoFit/>
          </a:bodyPr>
          <a:lstStyle/>
          <a:p>
            <a:pPr algn="ctr"/>
            <a:r>
              <a:rPr lang="en-US">
                <a:solidFill>
                  <a:schemeClr val="accent5"/>
                </a:solidFill>
                <a:latin typeface="Helvetica" pitchFamily="2" charset="0"/>
              </a:rPr>
              <a:t>Expanded Using First-Party Data Driven Results</a:t>
            </a:r>
          </a:p>
        </p:txBody>
      </p:sp>
      <p:sp>
        <p:nvSpPr>
          <p:cNvPr id="5" name="TextBox 4">
            <a:extLst>
              <a:ext uri="{FF2B5EF4-FFF2-40B4-BE49-F238E27FC236}">
                <a16:creationId xmlns:a16="http://schemas.microsoft.com/office/drawing/2014/main" id="{1EB0A9BD-3CC6-9BDC-AB90-C4112C754BD5}"/>
              </a:ext>
            </a:extLst>
          </p:cNvPr>
          <p:cNvSpPr txBox="1"/>
          <p:nvPr/>
        </p:nvSpPr>
        <p:spPr>
          <a:xfrm>
            <a:off x="9321579" y="2243139"/>
            <a:ext cx="1346844" cy="584775"/>
          </a:xfrm>
          <a:prstGeom prst="rect">
            <a:avLst/>
          </a:prstGeom>
          <a:noFill/>
        </p:spPr>
        <p:txBody>
          <a:bodyPr wrap="none" rtlCol="0">
            <a:spAutoFit/>
          </a:bodyPr>
          <a:lstStyle/>
          <a:p>
            <a:pPr algn="ctr"/>
            <a:r>
              <a:rPr lang="en-US" sz="3200" b="1">
                <a:solidFill>
                  <a:schemeClr val="accent5"/>
                </a:solidFill>
                <a:latin typeface="Helvetica" pitchFamily="2" charset="0"/>
              </a:rPr>
              <a:t>5.25%</a:t>
            </a:r>
          </a:p>
        </p:txBody>
      </p:sp>
      <p:sp>
        <p:nvSpPr>
          <p:cNvPr id="8" name="TextBox 7">
            <a:extLst>
              <a:ext uri="{FF2B5EF4-FFF2-40B4-BE49-F238E27FC236}">
                <a16:creationId xmlns:a16="http://schemas.microsoft.com/office/drawing/2014/main" id="{6E288895-B3AB-91F4-6B70-DF27B594304B}"/>
              </a:ext>
            </a:extLst>
          </p:cNvPr>
          <p:cNvSpPr txBox="1"/>
          <p:nvPr/>
        </p:nvSpPr>
        <p:spPr>
          <a:xfrm>
            <a:off x="8251262" y="2747964"/>
            <a:ext cx="3487479" cy="646331"/>
          </a:xfrm>
          <a:prstGeom prst="rect">
            <a:avLst/>
          </a:prstGeom>
          <a:noFill/>
        </p:spPr>
        <p:txBody>
          <a:bodyPr wrap="square" rtlCol="0">
            <a:spAutoFit/>
          </a:bodyPr>
          <a:lstStyle/>
          <a:p>
            <a:pPr algn="ctr"/>
            <a:r>
              <a:rPr lang="en-US">
                <a:solidFill>
                  <a:schemeClr val="accent5"/>
                </a:solidFill>
                <a:latin typeface="Helvetica" pitchFamily="2" charset="0"/>
              </a:rPr>
              <a:t>Increase in </a:t>
            </a:r>
          </a:p>
          <a:p>
            <a:pPr algn="ctr"/>
            <a:r>
              <a:rPr lang="en-US">
                <a:solidFill>
                  <a:schemeClr val="accent5"/>
                </a:solidFill>
                <a:latin typeface="Helvetica" pitchFamily="2" charset="0"/>
              </a:rPr>
              <a:t>Sales</a:t>
            </a:r>
            <a:endParaRPr lang="en-US" baseline="30000">
              <a:solidFill>
                <a:schemeClr val="accent5"/>
              </a:solidFill>
              <a:latin typeface="Helvetica" pitchFamily="2" charset="0"/>
            </a:endParaRPr>
          </a:p>
        </p:txBody>
      </p:sp>
      <p:cxnSp>
        <p:nvCxnSpPr>
          <p:cNvPr id="9" name="Straight Connector 8">
            <a:extLst>
              <a:ext uri="{FF2B5EF4-FFF2-40B4-BE49-F238E27FC236}">
                <a16:creationId xmlns:a16="http://schemas.microsoft.com/office/drawing/2014/main" id="{577A27DD-5144-5E22-3563-E3397E503AC3}"/>
              </a:ext>
            </a:extLst>
          </p:cNvPr>
          <p:cNvCxnSpPr/>
          <p:nvPr/>
        </p:nvCxnSpPr>
        <p:spPr>
          <a:xfrm>
            <a:off x="4755393"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6CD0A7-3655-9244-D9FB-077138AD9D4E}"/>
              </a:ext>
            </a:extLst>
          </p:cNvPr>
          <p:cNvCxnSpPr/>
          <p:nvPr/>
        </p:nvCxnSpPr>
        <p:spPr>
          <a:xfrm>
            <a:off x="848769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83139DF-FE91-1206-8D15-03BD3F762FDF}"/>
              </a:ext>
            </a:extLst>
          </p:cNvPr>
          <p:cNvSpPr txBox="1"/>
          <p:nvPr/>
        </p:nvSpPr>
        <p:spPr>
          <a:xfrm>
            <a:off x="6085206" y="224313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8,259</a:t>
            </a:r>
          </a:p>
        </p:txBody>
      </p:sp>
      <p:sp>
        <p:nvSpPr>
          <p:cNvPr id="14" name="TextBox 13">
            <a:extLst>
              <a:ext uri="{FF2B5EF4-FFF2-40B4-BE49-F238E27FC236}">
                <a16:creationId xmlns:a16="http://schemas.microsoft.com/office/drawing/2014/main" id="{1DD102DA-893E-7383-02E0-E1DEBE787876}"/>
              </a:ext>
            </a:extLst>
          </p:cNvPr>
          <p:cNvSpPr txBox="1"/>
          <p:nvPr/>
        </p:nvSpPr>
        <p:spPr>
          <a:xfrm>
            <a:off x="4951313" y="2747964"/>
            <a:ext cx="3476771" cy="646331"/>
          </a:xfrm>
          <a:prstGeom prst="rect">
            <a:avLst/>
          </a:prstGeom>
          <a:noFill/>
        </p:spPr>
        <p:txBody>
          <a:bodyPr wrap="square" rtlCol="0">
            <a:spAutoFit/>
          </a:bodyPr>
          <a:lstStyle/>
          <a:p>
            <a:pPr algn="ctr"/>
            <a:r>
              <a:rPr lang="en-US">
                <a:solidFill>
                  <a:schemeClr val="accent5"/>
                </a:solidFill>
                <a:latin typeface="Helvetica" pitchFamily="2" charset="0"/>
              </a:rPr>
              <a:t>Households Identified on Average Monthly</a:t>
            </a:r>
          </a:p>
        </p:txBody>
      </p:sp>
    </p:spTree>
    <p:extLst>
      <p:ext uri="{BB962C8B-B14F-4D97-AF65-F5344CB8AC3E}">
        <p14:creationId xmlns:p14="http://schemas.microsoft.com/office/powerpoint/2010/main" val="2143292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77080"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Home Remodeling Center Increased Revenue by 12% in 2 Regions Using </a:t>
            </a:r>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endParaRPr lang="en-US" sz="3200" b="1" baseline="30000">
              <a:solidFill>
                <a:schemeClr val="bg1"/>
              </a:solidFill>
              <a:latin typeface="Helvetica" pitchFamily="2" charset="0"/>
              <a:cs typeface="Arial"/>
            </a:endParaRP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77081" y="2339079"/>
            <a:ext cx="7891668" cy="1020347"/>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A nationwide Home Remodeling Center wanted to generate new leads and increase sales from their existing target audience. They partnered with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to identify and resolve website visitors into net-new audiences that the Home Remodeling Center couldn’t reach with traditional retargeting methods.</a:t>
            </a:r>
            <a:endParaRPr lang="en-US" sz="1400">
              <a:solidFill>
                <a:schemeClr val="bg1"/>
              </a:solidFill>
              <a:latin typeface="Helvetica" pitchFamily="2" charset="0"/>
            </a:endParaRP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77080" y="3872604"/>
            <a:ext cx="8115300" cy="2616200"/>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In a one-month lookback campaign, the Home </a:t>
            </a:r>
            <a:r>
              <a:rPr lang="en-US" sz="1400">
                <a:solidFill>
                  <a:schemeClr val="bg1"/>
                </a:solidFill>
                <a:latin typeface="Helvetica" pitchFamily="2" charset="0"/>
              </a:rPr>
              <a:t>R</a:t>
            </a:r>
            <a:r>
              <a:rPr lang="en-US" sz="1400" b="0" i="0">
                <a:solidFill>
                  <a:schemeClr val="bg1"/>
                </a:solidFill>
                <a:effectLst/>
                <a:latin typeface="Helvetica" pitchFamily="2" charset="0"/>
              </a:rPr>
              <a:t>emodeling </a:t>
            </a:r>
            <a:r>
              <a:rPr lang="en-US" sz="1400">
                <a:solidFill>
                  <a:schemeClr val="bg1"/>
                </a:solidFill>
                <a:latin typeface="Helvetica" pitchFamily="2" charset="0"/>
              </a:rPr>
              <a:t>C</a:t>
            </a:r>
            <a:r>
              <a:rPr lang="en-US" sz="1400" b="0" i="0">
                <a:solidFill>
                  <a:schemeClr val="bg1"/>
                </a:solidFill>
                <a:effectLst/>
                <a:latin typeface="Helvetica" pitchFamily="2" charset="0"/>
              </a:rPr>
              <a:t>enter increased their total revenue across their Northern and Southern California regions </a:t>
            </a:r>
            <a:r>
              <a:rPr lang="en-US" sz="1400">
                <a:solidFill>
                  <a:schemeClr val="bg1"/>
                </a:solidFill>
                <a:latin typeface="Helvetica" pitchFamily="2" charset="0"/>
              </a:rPr>
              <a:t>by 12</a:t>
            </a:r>
            <a:r>
              <a:rPr lang="en-US" sz="1400" b="0" i="0">
                <a:solidFill>
                  <a:schemeClr val="bg1"/>
                </a:solidFill>
                <a:effectLst/>
                <a:latin typeface="Helvetica" pitchFamily="2" charset="0"/>
              </a:rPr>
              <a:t>% and were able to see which region was bringing in more sales and higher ticket values using fullthrottle.ai’s technology.</a:t>
            </a:r>
          </a:p>
          <a:p>
            <a:pPr marL="0" indent="0" algn="l">
              <a:buNone/>
            </a:pPr>
            <a:r>
              <a:rPr lang="en-US" sz="1400" b="0" i="0">
                <a:solidFill>
                  <a:schemeClr val="bg1"/>
                </a:solidFill>
                <a:effectLst/>
                <a:latin typeface="Helvetica" pitchFamily="2" charset="0"/>
              </a:rPr>
              <a:t>This additional revenue came solely through new leads generated by fullthrottle.ai’s AdTech. The ticket value for a converted lead identified by fullthrottle.ai’s platform was 9% higher than the Home </a:t>
            </a:r>
            <a:r>
              <a:rPr lang="en-US" sz="1400">
                <a:solidFill>
                  <a:schemeClr val="bg1"/>
                </a:solidFill>
                <a:latin typeface="Helvetica" pitchFamily="2" charset="0"/>
              </a:rPr>
              <a:t>R</a:t>
            </a:r>
            <a:r>
              <a:rPr lang="en-US" sz="1400" b="0" i="0">
                <a:solidFill>
                  <a:schemeClr val="bg1"/>
                </a:solidFill>
                <a:effectLst/>
                <a:latin typeface="Helvetica" pitchFamily="2" charset="0"/>
              </a:rPr>
              <a:t>emodeling </a:t>
            </a:r>
            <a:r>
              <a:rPr lang="en-US" sz="1400">
                <a:solidFill>
                  <a:schemeClr val="bg1"/>
                </a:solidFill>
                <a:latin typeface="Helvetica" pitchFamily="2" charset="0"/>
              </a:rPr>
              <a:t>C</a:t>
            </a:r>
            <a:r>
              <a:rPr lang="en-US" sz="1400" b="0" i="0">
                <a:solidFill>
                  <a:schemeClr val="bg1"/>
                </a:solidFill>
                <a:effectLst/>
                <a:latin typeface="Helvetica" pitchFamily="2" charset="0"/>
              </a:rPr>
              <a:t>enter’s average. </a:t>
            </a:r>
          </a:p>
          <a:p>
            <a:pPr marL="0" indent="0" algn="l">
              <a:buNone/>
            </a:pPr>
            <a:r>
              <a:rPr lang="en-US" sz="1400">
                <a:solidFill>
                  <a:schemeClr val="bg1"/>
                </a:solidFill>
                <a:latin typeface="Helvetica" pitchFamily="2" charset="0"/>
              </a:rPr>
              <a:t>Not only </a:t>
            </a:r>
            <a:r>
              <a:rPr lang="en-US" sz="1400" b="0" i="0">
                <a:solidFill>
                  <a:schemeClr val="bg1"/>
                </a:solidFill>
                <a:effectLst/>
                <a:latin typeface="Helvetica" pitchFamily="2" charset="0"/>
              </a:rPr>
              <a:t>were they able to attribute an increase in sales and ticket values to audiences identified and marketed to with fullthrottle.ai’s technology, but they were also able to break down campaign results by geographic location.</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7708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rgbClr val="1C97A6"/>
                </a:solidFill>
                <a:latin typeface="Helvetica" pitchFamily="2" charset="0"/>
                <a:cs typeface="Arial"/>
              </a:rPr>
              <a:t>Case Study:</a:t>
            </a:r>
            <a:endParaRPr lang="en-US" sz="2000">
              <a:solidFill>
                <a:srgbClr val="1C97A6"/>
              </a:solidFill>
              <a:latin typeface="Helvetica" pitchFamily="2" charset="0"/>
            </a:endParaRPr>
          </a:p>
          <a:p>
            <a:endParaRPr lang="en-US" sz="2000">
              <a:solidFill>
                <a:srgbClr val="1C97A6"/>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77080"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77080" y="3402541"/>
            <a:ext cx="2402979"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atin typeface="Helvetica" pitchFamily="2" charset="0"/>
              </a:rPr>
              <a:t>Tactics &amp; Results:</a:t>
            </a:r>
          </a:p>
        </p:txBody>
      </p:sp>
      <p:sp>
        <p:nvSpPr>
          <p:cNvPr id="5" name="Rounded Rectangle 4">
            <a:extLst>
              <a:ext uri="{FF2B5EF4-FFF2-40B4-BE49-F238E27FC236}">
                <a16:creationId xmlns:a16="http://schemas.microsoft.com/office/drawing/2014/main" id="{928C866F-5E0C-95A1-538A-56C9ED6EF5C1}"/>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5BA8D7-ADEB-14EB-61A2-902A06A69615}"/>
              </a:ext>
            </a:extLst>
          </p:cNvPr>
          <p:cNvSpPr txBox="1"/>
          <p:nvPr/>
        </p:nvSpPr>
        <p:spPr>
          <a:xfrm>
            <a:off x="9813896" y="2272661"/>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12%</a:t>
            </a:r>
          </a:p>
        </p:txBody>
      </p:sp>
      <p:sp>
        <p:nvSpPr>
          <p:cNvPr id="8" name="TextBox 7">
            <a:extLst>
              <a:ext uri="{FF2B5EF4-FFF2-40B4-BE49-F238E27FC236}">
                <a16:creationId xmlns:a16="http://schemas.microsoft.com/office/drawing/2014/main" id="{6D52CC2A-08E6-56D0-BD71-BFB2D6885D1F}"/>
              </a:ext>
            </a:extLst>
          </p:cNvPr>
          <p:cNvSpPr txBox="1"/>
          <p:nvPr/>
        </p:nvSpPr>
        <p:spPr>
          <a:xfrm>
            <a:off x="9033946" y="2777486"/>
            <a:ext cx="2565301" cy="369332"/>
          </a:xfrm>
          <a:prstGeom prst="rect">
            <a:avLst/>
          </a:prstGeom>
          <a:noFill/>
        </p:spPr>
        <p:txBody>
          <a:bodyPr wrap="square" rtlCol="0">
            <a:spAutoFit/>
          </a:bodyPr>
          <a:lstStyle/>
          <a:p>
            <a:pPr algn="ctr"/>
            <a:r>
              <a:rPr lang="en-US">
                <a:solidFill>
                  <a:schemeClr val="accent5"/>
                </a:solidFill>
                <a:latin typeface="Helvetica" pitchFamily="2" charset="0"/>
              </a:rPr>
              <a:t>Revenue Increase</a:t>
            </a:r>
            <a:endParaRPr lang="en-US" baseline="30000">
              <a:solidFill>
                <a:schemeClr val="accent5"/>
              </a:solidFill>
              <a:latin typeface="Helvetica" pitchFamily="2" charset="0"/>
            </a:endParaRPr>
          </a:p>
        </p:txBody>
      </p:sp>
      <p:sp>
        <p:nvSpPr>
          <p:cNvPr id="9" name="TextBox 8">
            <a:extLst>
              <a:ext uri="{FF2B5EF4-FFF2-40B4-BE49-F238E27FC236}">
                <a16:creationId xmlns:a16="http://schemas.microsoft.com/office/drawing/2014/main" id="{8BF301B9-B411-D9C9-CEC4-475DA18E7FAC}"/>
              </a:ext>
            </a:extLst>
          </p:cNvPr>
          <p:cNvSpPr txBox="1"/>
          <p:nvPr/>
        </p:nvSpPr>
        <p:spPr>
          <a:xfrm>
            <a:off x="9927708" y="4090184"/>
            <a:ext cx="777778" cy="584775"/>
          </a:xfrm>
          <a:prstGeom prst="rect">
            <a:avLst/>
          </a:prstGeom>
          <a:noFill/>
        </p:spPr>
        <p:txBody>
          <a:bodyPr wrap="none" rtlCol="0">
            <a:spAutoFit/>
          </a:bodyPr>
          <a:lstStyle/>
          <a:p>
            <a:pPr algn="ctr"/>
            <a:r>
              <a:rPr lang="en-US" sz="3200" b="1">
                <a:solidFill>
                  <a:schemeClr val="accent5"/>
                </a:solidFill>
                <a:latin typeface="Helvetica" pitchFamily="2" charset="0"/>
              </a:rPr>
              <a:t>9%</a:t>
            </a:r>
          </a:p>
        </p:txBody>
      </p:sp>
      <p:sp>
        <p:nvSpPr>
          <p:cNvPr id="10" name="TextBox 9">
            <a:extLst>
              <a:ext uri="{FF2B5EF4-FFF2-40B4-BE49-F238E27FC236}">
                <a16:creationId xmlns:a16="http://schemas.microsoft.com/office/drawing/2014/main" id="{748BA12E-DE61-50A6-B099-0015F35A5DC4}"/>
              </a:ext>
            </a:extLst>
          </p:cNvPr>
          <p:cNvSpPr txBox="1"/>
          <p:nvPr/>
        </p:nvSpPr>
        <p:spPr>
          <a:xfrm>
            <a:off x="9043872" y="4595009"/>
            <a:ext cx="2557580" cy="646331"/>
          </a:xfrm>
          <a:prstGeom prst="rect">
            <a:avLst/>
          </a:prstGeom>
          <a:noFill/>
        </p:spPr>
        <p:txBody>
          <a:bodyPr wrap="square" rtlCol="0">
            <a:spAutoFit/>
          </a:bodyPr>
          <a:lstStyle/>
          <a:p>
            <a:pPr algn="ctr"/>
            <a:r>
              <a:rPr lang="en-US">
                <a:solidFill>
                  <a:schemeClr val="accent5"/>
                </a:solidFill>
                <a:latin typeface="Helvetica" pitchFamily="2" charset="0"/>
              </a:rPr>
              <a:t>Higher Ticket Value from Leads</a:t>
            </a:r>
          </a:p>
        </p:txBody>
      </p:sp>
      <p:cxnSp>
        <p:nvCxnSpPr>
          <p:cNvPr id="12" name="Straight Connector 11">
            <a:extLst>
              <a:ext uri="{FF2B5EF4-FFF2-40B4-BE49-F238E27FC236}">
                <a16:creationId xmlns:a16="http://schemas.microsoft.com/office/drawing/2014/main" id="{5C0092DE-F368-9C2E-BCE4-DBCB17CB6189}"/>
              </a:ext>
            </a:extLst>
          </p:cNvPr>
          <p:cNvCxnSpPr>
            <a:cxnSpLocks/>
          </p:cNvCxnSpPr>
          <p:nvPr/>
        </p:nvCxnSpPr>
        <p:spPr>
          <a:xfrm>
            <a:off x="9398689" y="3671249"/>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64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14790"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Window Manufacturer Generates Over $7 Million in Revenue From fullthrottle.ai-Identified Households</a:t>
            </a: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14790" y="4030508"/>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14790" y="4409921"/>
            <a:ext cx="11147425" cy="626646"/>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A regional </a:t>
            </a:r>
            <a:r>
              <a:rPr lang="en-US" sz="1400">
                <a:solidFill>
                  <a:schemeClr val="bg1"/>
                </a:solidFill>
                <a:latin typeface="Helvetica" pitchFamily="2" charset="0"/>
              </a:rPr>
              <a:t>window</a:t>
            </a:r>
            <a:r>
              <a:rPr lang="en-US" sz="1400" b="0" i="0">
                <a:solidFill>
                  <a:schemeClr val="bg1"/>
                </a:solidFill>
                <a:effectLst/>
                <a:latin typeface="Helvetica" pitchFamily="2" charset="0"/>
              </a:rPr>
              <a:t> </a:t>
            </a:r>
            <a:r>
              <a:rPr lang="en-US" sz="1400">
                <a:solidFill>
                  <a:schemeClr val="bg1"/>
                </a:solidFill>
                <a:latin typeface="Helvetica" pitchFamily="2" charset="0"/>
              </a:rPr>
              <a:t>manufacturer</a:t>
            </a:r>
            <a:r>
              <a:rPr lang="en-US" sz="1400" b="0" i="0">
                <a:solidFill>
                  <a:schemeClr val="bg1"/>
                </a:solidFill>
                <a:effectLst/>
                <a:latin typeface="Helvetica" pitchFamily="2" charset="0"/>
              </a:rPr>
              <a:t> had a goal to increase transactions and track lead appointments. They sought to increase online conversions and track their lead appointment success rate by leveraging their website as a marketing tool.</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14790" y="4967133"/>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14790" y="5341783"/>
            <a:ext cx="10823575" cy="1289050"/>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rPr>
              <a:t>The company utilized a lookback marketing campaign that was deployed to their identified website visitors’ households. The </a:t>
            </a:r>
            <a:r>
              <a:rPr lang="en-US" sz="1400" b="0" i="0">
                <a:solidFill>
                  <a:schemeClr val="bg1"/>
                </a:solidFill>
                <a:effectLst/>
                <a:latin typeface="Helvetica" pitchFamily="2" charset="0"/>
              </a:rPr>
              <a:t>window manufacturer saw a 14.27% conversion rate in their first quarter using fullthrottle.ai™.</a:t>
            </a:r>
          </a:p>
          <a:p>
            <a:pPr marL="0" indent="0" algn="l">
              <a:buNone/>
            </a:pPr>
            <a:r>
              <a:rPr lang="en-US" sz="1400" b="0" i="0">
                <a:solidFill>
                  <a:schemeClr val="bg1"/>
                </a:solidFill>
                <a:effectLst/>
                <a:latin typeface="Helvetica" pitchFamily="2" charset="0"/>
              </a:rPr>
              <a:t>With the help of fullthrottle.ai’s marketing attribution platform, this client was able to adjust overall marketing efforts and timing for their seasonal business based on average shopping timeline and sales-based attribution insights.</a:t>
            </a:r>
          </a:p>
          <a:p>
            <a:pPr marL="0" indent="0" algn="l">
              <a:buNone/>
            </a:pPr>
            <a:endParaRPr lang="en-US" sz="1400" b="0" i="0">
              <a:solidFill>
                <a:schemeClr val="bg1"/>
              </a:solidFill>
              <a:effectLst/>
              <a:latin typeface="Helvetica" pitchFamily="2" charset="0"/>
            </a:endParaRPr>
          </a:p>
          <a:p>
            <a:pPr marL="0" indent="0" algn="l">
              <a:buNone/>
            </a:pPr>
            <a:endParaRPr lang="en-US" sz="1400" b="0" i="0">
              <a:solidFill>
                <a:schemeClr val="bg1"/>
              </a:solidFill>
              <a:effectLst/>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1479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0157C149-F137-2542-3B61-3723CE028455}"/>
              </a:ext>
            </a:extLst>
          </p:cNvPr>
          <p:cNvSpPr/>
          <p:nvPr/>
        </p:nvSpPr>
        <p:spPr>
          <a:xfrm>
            <a:off x="5171553" y="1764430"/>
            <a:ext cx="5027524" cy="2090118"/>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B8675F-3F0F-5C84-6E74-F8F10BCA9D62}"/>
              </a:ext>
            </a:extLst>
          </p:cNvPr>
          <p:cNvSpPr txBox="1"/>
          <p:nvPr/>
        </p:nvSpPr>
        <p:spPr>
          <a:xfrm>
            <a:off x="6448278" y="3480582"/>
            <a:ext cx="585417" cy="276999"/>
          </a:xfrm>
          <a:prstGeom prst="rect">
            <a:avLst/>
          </a:prstGeom>
          <a:noFill/>
        </p:spPr>
        <p:txBody>
          <a:bodyPr wrap="none" rtlCol="0">
            <a:spAutoFit/>
          </a:bodyPr>
          <a:lstStyle/>
          <a:p>
            <a:pPr algn="ctr"/>
            <a:r>
              <a:rPr lang="en-US" sz="1200" b="1">
                <a:solidFill>
                  <a:schemeClr val="bg1"/>
                </a:solidFill>
                <a:latin typeface="Helvetica" pitchFamily="2" charset="0"/>
              </a:rPr>
              <a:t>Sales</a:t>
            </a:r>
          </a:p>
        </p:txBody>
      </p:sp>
      <p:cxnSp>
        <p:nvCxnSpPr>
          <p:cNvPr id="9" name="Straight Connector 8">
            <a:extLst>
              <a:ext uri="{FF2B5EF4-FFF2-40B4-BE49-F238E27FC236}">
                <a16:creationId xmlns:a16="http://schemas.microsoft.com/office/drawing/2014/main" id="{51D1C946-D3C4-18A8-A783-17A44EBD584C}"/>
              </a:ext>
            </a:extLst>
          </p:cNvPr>
          <p:cNvCxnSpPr>
            <a:cxnSpLocks/>
          </p:cNvCxnSpPr>
          <p:nvPr/>
        </p:nvCxnSpPr>
        <p:spPr>
          <a:xfrm>
            <a:off x="5175250" y="3311678"/>
            <a:ext cx="502880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BA049EF-6350-24F1-675C-776F74FF17FD}"/>
              </a:ext>
            </a:extLst>
          </p:cNvPr>
          <p:cNvSpPr/>
          <p:nvPr/>
        </p:nvSpPr>
        <p:spPr>
          <a:xfrm>
            <a:off x="5546686" y="2750468"/>
            <a:ext cx="571915" cy="559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F9BEF0-1F98-AB3B-D543-9A80D2498A44}"/>
              </a:ext>
            </a:extLst>
          </p:cNvPr>
          <p:cNvSpPr/>
          <p:nvPr/>
        </p:nvSpPr>
        <p:spPr>
          <a:xfrm>
            <a:off x="6968654" y="2632481"/>
            <a:ext cx="571915" cy="677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127E35-AA89-5FD2-4DE1-E95C721CA1D1}"/>
              </a:ext>
            </a:extLst>
          </p:cNvPr>
          <p:cNvSpPr/>
          <p:nvPr/>
        </p:nvSpPr>
        <p:spPr>
          <a:xfrm>
            <a:off x="8474981" y="2251119"/>
            <a:ext cx="571915" cy="10587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AA8EB42-584E-86A0-83BE-7F5002B7BDC0}"/>
              </a:ext>
            </a:extLst>
          </p:cNvPr>
          <p:cNvSpPr txBox="1"/>
          <p:nvPr/>
        </p:nvSpPr>
        <p:spPr>
          <a:xfrm>
            <a:off x="8485239" y="1987500"/>
            <a:ext cx="570271" cy="276999"/>
          </a:xfrm>
          <a:prstGeom prst="rect">
            <a:avLst/>
          </a:prstGeom>
          <a:noFill/>
        </p:spPr>
        <p:txBody>
          <a:bodyPr wrap="square" rtlCol="0">
            <a:spAutoFit/>
          </a:bodyPr>
          <a:lstStyle/>
          <a:p>
            <a:pPr algn="ctr"/>
            <a:r>
              <a:rPr lang="en-US" sz="1200">
                <a:solidFill>
                  <a:schemeClr val="bg1"/>
                </a:solidFill>
                <a:latin typeface="Helvetica" pitchFamily="2" charset="0"/>
              </a:rPr>
              <a:t>390</a:t>
            </a:r>
          </a:p>
        </p:txBody>
      </p:sp>
      <p:sp>
        <p:nvSpPr>
          <p:cNvPr id="26" name="Rectangle 25">
            <a:extLst>
              <a:ext uri="{FF2B5EF4-FFF2-40B4-BE49-F238E27FC236}">
                <a16:creationId xmlns:a16="http://schemas.microsoft.com/office/drawing/2014/main" id="{F394D36A-E224-DB2D-8B12-4E2E2F3A3D5C}"/>
              </a:ext>
            </a:extLst>
          </p:cNvPr>
          <p:cNvSpPr/>
          <p:nvPr/>
        </p:nvSpPr>
        <p:spPr>
          <a:xfrm>
            <a:off x="6096000" y="2602985"/>
            <a:ext cx="571915" cy="706855"/>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7" name="TextBox 26">
            <a:extLst>
              <a:ext uri="{FF2B5EF4-FFF2-40B4-BE49-F238E27FC236}">
                <a16:creationId xmlns:a16="http://schemas.microsoft.com/office/drawing/2014/main" id="{191B1203-6988-2551-45E3-94B6A2C1D012}"/>
              </a:ext>
            </a:extLst>
          </p:cNvPr>
          <p:cNvSpPr txBox="1"/>
          <p:nvPr/>
        </p:nvSpPr>
        <p:spPr>
          <a:xfrm>
            <a:off x="7908927" y="3480582"/>
            <a:ext cx="1220206" cy="276999"/>
          </a:xfrm>
          <a:prstGeom prst="rect">
            <a:avLst/>
          </a:prstGeom>
          <a:noFill/>
        </p:spPr>
        <p:txBody>
          <a:bodyPr wrap="none" rtlCol="0">
            <a:spAutoFit/>
          </a:bodyPr>
          <a:lstStyle/>
          <a:p>
            <a:pPr algn="ctr"/>
            <a:r>
              <a:rPr lang="en-US" sz="1200" b="1">
                <a:solidFill>
                  <a:schemeClr val="bg1"/>
                </a:solidFill>
                <a:latin typeface="Helvetica" pitchFamily="2" charset="0"/>
              </a:rPr>
              <a:t>Appointments</a:t>
            </a:r>
          </a:p>
        </p:txBody>
      </p:sp>
      <p:sp>
        <p:nvSpPr>
          <p:cNvPr id="28" name="Rectangle 27">
            <a:extLst>
              <a:ext uri="{FF2B5EF4-FFF2-40B4-BE49-F238E27FC236}">
                <a16:creationId xmlns:a16="http://schemas.microsoft.com/office/drawing/2014/main" id="{AC9EC289-63B6-D9F6-C155-FCEFB63A904D}"/>
              </a:ext>
            </a:extLst>
          </p:cNvPr>
          <p:cNvSpPr/>
          <p:nvPr/>
        </p:nvSpPr>
        <p:spPr>
          <a:xfrm>
            <a:off x="7538517" y="2563656"/>
            <a:ext cx="571915" cy="746184"/>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9" name="Rectangle 28">
            <a:extLst>
              <a:ext uri="{FF2B5EF4-FFF2-40B4-BE49-F238E27FC236}">
                <a16:creationId xmlns:a16="http://schemas.microsoft.com/office/drawing/2014/main" id="{27017342-5C63-B40C-B9E9-FFF3EEDC4A20}"/>
              </a:ext>
            </a:extLst>
          </p:cNvPr>
          <p:cNvSpPr/>
          <p:nvPr/>
        </p:nvSpPr>
        <p:spPr>
          <a:xfrm>
            <a:off x="9045575" y="2170365"/>
            <a:ext cx="571915" cy="1139475"/>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3" name="TextBox 32">
            <a:extLst>
              <a:ext uri="{FF2B5EF4-FFF2-40B4-BE49-F238E27FC236}">
                <a16:creationId xmlns:a16="http://schemas.microsoft.com/office/drawing/2014/main" id="{9B416166-F62E-BB95-F7E8-51CCDA17EFEE}"/>
              </a:ext>
            </a:extLst>
          </p:cNvPr>
          <p:cNvSpPr txBox="1"/>
          <p:nvPr/>
        </p:nvSpPr>
        <p:spPr>
          <a:xfrm>
            <a:off x="9040641" y="1895062"/>
            <a:ext cx="570271" cy="276999"/>
          </a:xfrm>
          <a:prstGeom prst="rect">
            <a:avLst/>
          </a:prstGeom>
          <a:noFill/>
        </p:spPr>
        <p:txBody>
          <a:bodyPr wrap="square" rtlCol="0">
            <a:spAutoFit/>
          </a:bodyPr>
          <a:lstStyle/>
          <a:p>
            <a:pPr algn="ctr"/>
            <a:r>
              <a:rPr lang="en-US" sz="1200">
                <a:solidFill>
                  <a:schemeClr val="bg1"/>
                </a:solidFill>
                <a:latin typeface="Helvetica" pitchFamily="2" charset="0"/>
              </a:rPr>
              <a:t>414</a:t>
            </a:r>
          </a:p>
        </p:txBody>
      </p:sp>
      <p:sp>
        <p:nvSpPr>
          <p:cNvPr id="34" name="TextBox 33">
            <a:extLst>
              <a:ext uri="{FF2B5EF4-FFF2-40B4-BE49-F238E27FC236}">
                <a16:creationId xmlns:a16="http://schemas.microsoft.com/office/drawing/2014/main" id="{B4E37676-EA78-4325-6D25-3A0F67746422}"/>
              </a:ext>
            </a:extLst>
          </p:cNvPr>
          <p:cNvSpPr txBox="1"/>
          <p:nvPr/>
        </p:nvSpPr>
        <p:spPr>
          <a:xfrm>
            <a:off x="6970254" y="2368500"/>
            <a:ext cx="570271" cy="276999"/>
          </a:xfrm>
          <a:prstGeom prst="rect">
            <a:avLst/>
          </a:prstGeom>
          <a:noFill/>
        </p:spPr>
        <p:txBody>
          <a:bodyPr wrap="square" rtlCol="0">
            <a:spAutoFit/>
          </a:bodyPr>
          <a:lstStyle/>
          <a:p>
            <a:pPr algn="ctr"/>
            <a:r>
              <a:rPr lang="en-US" sz="1200">
                <a:solidFill>
                  <a:schemeClr val="bg1"/>
                </a:solidFill>
                <a:latin typeface="Helvetica" pitchFamily="2" charset="0"/>
              </a:rPr>
              <a:t>250</a:t>
            </a:r>
          </a:p>
        </p:txBody>
      </p:sp>
      <p:sp>
        <p:nvSpPr>
          <p:cNvPr id="35" name="TextBox 34">
            <a:extLst>
              <a:ext uri="{FF2B5EF4-FFF2-40B4-BE49-F238E27FC236}">
                <a16:creationId xmlns:a16="http://schemas.microsoft.com/office/drawing/2014/main" id="{4E7FEB51-9B11-FB97-4FE0-FF055DEF4CAC}"/>
              </a:ext>
            </a:extLst>
          </p:cNvPr>
          <p:cNvSpPr txBox="1"/>
          <p:nvPr/>
        </p:nvSpPr>
        <p:spPr>
          <a:xfrm>
            <a:off x="7540170" y="2276062"/>
            <a:ext cx="570271" cy="276999"/>
          </a:xfrm>
          <a:prstGeom prst="rect">
            <a:avLst/>
          </a:prstGeom>
          <a:noFill/>
        </p:spPr>
        <p:txBody>
          <a:bodyPr wrap="square" rtlCol="0">
            <a:spAutoFit/>
          </a:bodyPr>
          <a:lstStyle/>
          <a:p>
            <a:pPr algn="ctr"/>
            <a:r>
              <a:rPr lang="en-US" sz="1200">
                <a:solidFill>
                  <a:schemeClr val="bg1"/>
                </a:solidFill>
                <a:latin typeface="Helvetica" pitchFamily="2" charset="0"/>
              </a:rPr>
              <a:t>265</a:t>
            </a:r>
          </a:p>
        </p:txBody>
      </p:sp>
      <p:sp>
        <p:nvSpPr>
          <p:cNvPr id="36" name="TextBox 35">
            <a:extLst>
              <a:ext uri="{FF2B5EF4-FFF2-40B4-BE49-F238E27FC236}">
                <a16:creationId xmlns:a16="http://schemas.microsoft.com/office/drawing/2014/main" id="{80F04263-2FC4-70C1-8C18-261008A91BBD}"/>
              </a:ext>
            </a:extLst>
          </p:cNvPr>
          <p:cNvSpPr txBox="1"/>
          <p:nvPr/>
        </p:nvSpPr>
        <p:spPr>
          <a:xfrm>
            <a:off x="5526084" y="2470098"/>
            <a:ext cx="570271" cy="276999"/>
          </a:xfrm>
          <a:prstGeom prst="rect">
            <a:avLst/>
          </a:prstGeom>
          <a:noFill/>
        </p:spPr>
        <p:txBody>
          <a:bodyPr wrap="square" rtlCol="0">
            <a:spAutoFit/>
          </a:bodyPr>
          <a:lstStyle/>
          <a:p>
            <a:pPr algn="ctr"/>
            <a:r>
              <a:rPr lang="en-US" sz="1200">
                <a:solidFill>
                  <a:schemeClr val="bg1"/>
                </a:solidFill>
                <a:latin typeface="Helvetica" pitchFamily="2" charset="0"/>
              </a:rPr>
              <a:t>218</a:t>
            </a:r>
          </a:p>
        </p:txBody>
      </p:sp>
      <p:sp>
        <p:nvSpPr>
          <p:cNvPr id="37" name="TextBox 36">
            <a:extLst>
              <a:ext uri="{FF2B5EF4-FFF2-40B4-BE49-F238E27FC236}">
                <a16:creationId xmlns:a16="http://schemas.microsoft.com/office/drawing/2014/main" id="{BBECE8F2-B5BE-6FA1-4B16-33064276CD0C}"/>
              </a:ext>
            </a:extLst>
          </p:cNvPr>
          <p:cNvSpPr txBox="1"/>
          <p:nvPr/>
        </p:nvSpPr>
        <p:spPr>
          <a:xfrm>
            <a:off x="6096000" y="2319604"/>
            <a:ext cx="570271" cy="276999"/>
          </a:xfrm>
          <a:prstGeom prst="rect">
            <a:avLst/>
          </a:prstGeom>
          <a:noFill/>
        </p:spPr>
        <p:txBody>
          <a:bodyPr wrap="square" rtlCol="0">
            <a:spAutoFit/>
          </a:bodyPr>
          <a:lstStyle/>
          <a:p>
            <a:pPr algn="ctr"/>
            <a:r>
              <a:rPr lang="en-US" sz="1200">
                <a:solidFill>
                  <a:schemeClr val="bg1"/>
                </a:solidFill>
                <a:latin typeface="Helvetica" pitchFamily="2" charset="0"/>
              </a:rPr>
              <a:t>263</a:t>
            </a:r>
          </a:p>
        </p:txBody>
      </p:sp>
      <p:sp>
        <p:nvSpPr>
          <p:cNvPr id="38" name="Rectangle 37">
            <a:extLst>
              <a:ext uri="{FF2B5EF4-FFF2-40B4-BE49-F238E27FC236}">
                <a16:creationId xmlns:a16="http://schemas.microsoft.com/office/drawing/2014/main" id="{4EC4EE8D-C37B-4C04-AB35-4A9E979D3C7E}"/>
              </a:ext>
            </a:extLst>
          </p:cNvPr>
          <p:cNvSpPr/>
          <p:nvPr/>
        </p:nvSpPr>
        <p:spPr>
          <a:xfrm>
            <a:off x="6222227" y="3505200"/>
            <a:ext cx="230339" cy="225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276E103-25BF-8911-6A92-BD53016A513F}"/>
              </a:ext>
            </a:extLst>
          </p:cNvPr>
          <p:cNvSpPr/>
          <p:nvPr/>
        </p:nvSpPr>
        <p:spPr>
          <a:xfrm>
            <a:off x="7673008" y="3505200"/>
            <a:ext cx="230339" cy="225287"/>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26F008E3-2473-756A-C343-FD3DB526978A}"/>
              </a:ext>
            </a:extLst>
          </p:cNvPr>
          <p:cNvSpPr/>
          <p:nvPr/>
        </p:nvSpPr>
        <p:spPr>
          <a:xfrm>
            <a:off x="1588195" y="1781299"/>
            <a:ext cx="2830283" cy="20900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FC30BEE-D91A-74BF-4E89-A08C7918892D}"/>
              </a:ext>
            </a:extLst>
          </p:cNvPr>
          <p:cNvSpPr txBox="1"/>
          <p:nvPr/>
        </p:nvSpPr>
        <p:spPr>
          <a:xfrm>
            <a:off x="2218585" y="2338422"/>
            <a:ext cx="1574470" cy="584775"/>
          </a:xfrm>
          <a:prstGeom prst="rect">
            <a:avLst/>
          </a:prstGeom>
          <a:noFill/>
        </p:spPr>
        <p:txBody>
          <a:bodyPr wrap="none" rtlCol="0">
            <a:spAutoFit/>
          </a:bodyPr>
          <a:lstStyle/>
          <a:p>
            <a:pPr algn="ctr"/>
            <a:r>
              <a:rPr lang="en-US" sz="3200" b="1">
                <a:solidFill>
                  <a:schemeClr val="accent5"/>
                </a:solidFill>
                <a:latin typeface="Helvetica" pitchFamily="2" charset="0"/>
              </a:rPr>
              <a:t>14.27%</a:t>
            </a:r>
          </a:p>
        </p:txBody>
      </p:sp>
      <p:sp>
        <p:nvSpPr>
          <p:cNvPr id="42" name="TextBox 41">
            <a:extLst>
              <a:ext uri="{FF2B5EF4-FFF2-40B4-BE49-F238E27FC236}">
                <a16:creationId xmlns:a16="http://schemas.microsoft.com/office/drawing/2014/main" id="{9974DAF0-3ED3-B381-917E-A5882B063456}"/>
              </a:ext>
            </a:extLst>
          </p:cNvPr>
          <p:cNvSpPr txBox="1"/>
          <p:nvPr/>
        </p:nvSpPr>
        <p:spPr>
          <a:xfrm>
            <a:off x="1687472" y="2843247"/>
            <a:ext cx="2636685" cy="646331"/>
          </a:xfrm>
          <a:prstGeom prst="rect">
            <a:avLst/>
          </a:prstGeom>
          <a:noFill/>
        </p:spPr>
        <p:txBody>
          <a:bodyPr wrap="square" rtlCol="0">
            <a:spAutoFit/>
          </a:bodyPr>
          <a:lstStyle/>
          <a:p>
            <a:pPr algn="ctr"/>
            <a:r>
              <a:rPr lang="en-US">
                <a:solidFill>
                  <a:schemeClr val="accent5"/>
                </a:solidFill>
                <a:latin typeface="Helvetica" pitchFamily="2" charset="0"/>
              </a:rPr>
              <a:t>Conversion Rate After One Quarter</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3471932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69557" y="679450"/>
            <a:ext cx="11196926" cy="1030288"/>
          </a:xfrm>
          <a:prstGeom prst="rect">
            <a:avLst/>
          </a:prstGeom>
        </p:spPr>
        <p:txBody>
          <a:bodyPr lIns="91440" tIns="45720" rIns="91440" bIns="45720" anchor="t"/>
          <a:lstStyle/>
          <a:p>
            <a:pPr algn="l"/>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r>
              <a:rPr lang="en-US" sz="3200" b="1">
                <a:solidFill>
                  <a:schemeClr val="bg1"/>
                </a:solidFill>
                <a:latin typeface="Helvetica" pitchFamily="2" charset="0"/>
                <a:cs typeface="Arial"/>
              </a:rPr>
              <a:t> Boosts Lead Conversion Rate for HVAC Company</a:t>
            </a: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69557" y="2063750"/>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69557" y="2598738"/>
            <a:ext cx="7618153" cy="806614"/>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An HVAC company based in a single market, wanted to increase its number of leads that result in sales. They wanted to not only generate quality leads, but to also identify which of these leads were converting into actual dollars.</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69557" y="3449638"/>
            <a:ext cx="2138363"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69557" y="3997325"/>
            <a:ext cx="7974013" cy="2295525"/>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The HVAC company partnered with </a:t>
            </a:r>
            <a:r>
              <a:rPr lang="en-US" sz="1400" err="1">
                <a:solidFill>
                  <a:schemeClr val="bg1"/>
                </a:solidFill>
                <a:latin typeface="Helvetica" pitchFamily="2" charset="0"/>
                <a:cs typeface="Arial"/>
              </a:rPr>
              <a:t>fullthrottle.ai</a:t>
            </a:r>
            <a:r>
              <a:rPr lang="en-US" sz="1400">
                <a:solidFill>
                  <a:schemeClr val="bg1"/>
                </a:solidFill>
                <a:latin typeface="Helvetica" pitchFamily="2" charset="0"/>
                <a:cs typeface="Arial"/>
              </a:rPr>
              <a:t>® to identify and resolve their website visitors into first-party addressable households, thereby generating a pool of potential leads.</a:t>
            </a:r>
          </a:p>
          <a:p>
            <a:pPr marL="0" indent="0" algn="l">
              <a:buNone/>
            </a:pPr>
            <a:r>
              <a:rPr lang="en-US" sz="1400">
                <a:solidFill>
                  <a:schemeClr val="bg1"/>
                </a:solidFill>
                <a:latin typeface="Helvetica" pitchFamily="2" charset="0"/>
                <a:cs typeface="Arial"/>
              </a:rPr>
              <a:t>By delivering display and social ads as well as direct mail to these </a:t>
            </a:r>
            <a:r>
              <a:rPr lang="en-US" sz="1400" err="1">
                <a:solidFill>
                  <a:schemeClr val="bg1"/>
                </a:solidFill>
                <a:latin typeface="Helvetica" pitchFamily="2" charset="0"/>
                <a:cs typeface="Arial"/>
              </a:rPr>
              <a:t>fullthrottle.ai</a:t>
            </a:r>
            <a:r>
              <a:rPr lang="en-US" sz="1400">
                <a:solidFill>
                  <a:schemeClr val="bg1"/>
                </a:solidFill>
                <a:latin typeface="Helvetica" pitchFamily="2" charset="0"/>
                <a:cs typeface="Arial"/>
              </a:rPr>
              <a:t>-identified households, the company could immerse their audience through various channels, reinforcing their presence and enhancing the chances of conversion.</a:t>
            </a:r>
          </a:p>
          <a:p>
            <a:pPr marL="0" indent="0" algn="l">
              <a:buNone/>
            </a:pPr>
            <a:r>
              <a:rPr lang="en-US" sz="1400">
                <a:solidFill>
                  <a:schemeClr val="bg1"/>
                </a:solidFill>
                <a:latin typeface="Helvetica" pitchFamily="2" charset="0"/>
                <a:cs typeface="Arial"/>
              </a:rPr>
              <a:t>Using fullthrottle.ai’s platform to view and match identified households to actual sales, the HVAC company had a clear picture of which leads were turning into dollars.</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69557"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A87040DB-C81D-7832-272A-63C2CEF0F01E}"/>
              </a:ext>
            </a:extLst>
          </p:cNvPr>
          <p:cNvSpPr/>
          <p:nvPr/>
        </p:nvSpPr>
        <p:spPr>
          <a:xfrm>
            <a:off x="8979595" y="2107776"/>
            <a:ext cx="2830283" cy="20900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6392E5-DAAA-E91A-DEF1-8F121AF79964}"/>
              </a:ext>
            </a:extLst>
          </p:cNvPr>
          <p:cNvSpPr txBox="1"/>
          <p:nvPr/>
        </p:nvSpPr>
        <p:spPr>
          <a:xfrm>
            <a:off x="9894519" y="2607749"/>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30%</a:t>
            </a:r>
          </a:p>
        </p:txBody>
      </p:sp>
      <p:sp>
        <p:nvSpPr>
          <p:cNvPr id="5" name="TextBox 4">
            <a:extLst>
              <a:ext uri="{FF2B5EF4-FFF2-40B4-BE49-F238E27FC236}">
                <a16:creationId xmlns:a16="http://schemas.microsoft.com/office/drawing/2014/main" id="{9A89DDBC-1B31-0849-9436-88CB554EAA29}"/>
              </a:ext>
            </a:extLst>
          </p:cNvPr>
          <p:cNvSpPr txBox="1"/>
          <p:nvPr/>
        </p:nvSpPr>
        <p:spPr>
          <a:xfrm>
            <a:off x="9078872" y="3112574"/>
            <a:ext cx="2636685" cy="646331"/>
          </a:xfrm>
          <a:prstGeom prst="rect">
            <a:avLst/>
          </a:prstGeom>
          <a:noFill/>
        </p:spPr>
        <p:txBody>
          <a:bodyPr wrap="square" rtlCol="0">
            <a:spAutoFit/>
          </a:bodyPr>
          <a:lstStyle/>
          <a:p>
            <a:pPr algn="ctr"/>
            <a:r>
              <a:rPr lang="en-US">
                <a:solidFill>
                  <a:schemeClr val="accent5"/>
                </a:solidFill>
                <a:latin typeface="Helvetica" pitchFamily="2" charset="0"/>
              </a:rPr>
              <a:t>Conversion </a:t>
            </a:r>
          </a:p>
          <a:p>
            <a:pPr algn="ctr"/>
            <a:r>
              <a:rPr lang="en-US">
                <a:solidFill>
                  <a:schemeClr val="accent5"/>
                </a:solidFill>
                <a:latin typeface="Helvetica" pitchFamily="2" charset="0"/>
              </a:rPr>
              <a:t>Increase</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112953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38150"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HVAC Holding Company Sees Higher Project Values and Record ROI with fullthrottle.ai™</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38150" y="2398713"/>
            <a:ext cx="8372475" cy="801687"/>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An HVAC </a:t>
            </a:r>
            <a:r>
              <a:rPr lang="en-US" sz="1400">
                <a:solidFill>
                  <a:schemeClr val="bg1"/>
                </a:solidFill>
                <a:latin typeface="Helvetica" pitchFamily="2" charset="0"/>
              </a:rPr>
              <a:t>holding</a:t>
            </a:r>
            <a:r>
              <a:rPr lang="en-US" sz="1400" b="0" i="0">
                <a:solidFill>
                  <a:schemeClr val="bg1"/>
                </a:solidFill>
                <a:effectLst/>
                <a:latin typeface="Helvetica" pitchFamily="2" charset="0"/>
              </a:rPr>
              <a:t> </a:t>
            </a:r>
            <a:r>
              <a:rPr lang="en-US" sz="1400">
                <a:solidFill>
                  <a:schemeClr val="bg1"/>
                </a:solidFill>
                <a:latin typeface="Helvetica" pitchFamily="2" charset="0"/>
              </a:rPr>
              <a:t>company</a:t>
            </a:r>
            <a:r>
              <a:rPr lang="en-US" sz="1400" b="0" i="0">
                <a:solidFill>
                  <a:schemeClr val="bg1"/>
                </a:solidFill>
                <a:effectLst/>
                <a:latin typeface="Helvetica" pitchFamily="2" charset="0"/>
              </a:rPr>
              <a:t> was looking for a way to help their 15 operating companies stand out among the crowd. They wanted to use cutting-edge advertising technology to provide overwhelming value and boost sales and revenue within their brands.</a:t>
            </a:r>
            <a:endParaRPr lang="en-US" sz="1400">
              <a:solidFill>
                <a:schemeClr val="bg1"/>
              </a:solidFill>
              <a:latin typeface="Helvetica" pitchFamily="2" charset="0"/>
            </a:endParaRP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38150" y="3932238"/>
            <a:ext cx="8115300" cy="2616200"/>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The company used fullthrottle.ai’s </a:t>
            </a:r>
            <a:r>
              <a:rPr lang="en-US" sz="1400" b="1">
                <a:solidFill>
                  <a:schemeClr val="bg1"/>
                </a:solidFill>
                <a:latin typeface="Helvetica" pitchFamily="2" charset="0"/>
                <a:cs typeface="Arial"/>
              </a:rPr>
              <a:t>Audience Generation </a:t>
            </a:r>
            <a:r>
              <a:rPr lang="en-US" sz="1400">
                <a:solidFill>
                  <a:schemeClr val="bg1"/>
                </a:solidFill>
                <a:latin typeface="Helvetica" pitchFamily="2" charset="0"/>
                <a:cs typeface="Arial"/>
              </a:rPr>
              <a:t>and </a:t>
            </a:r>
            <a:r>
              <a:rPr lang="en-US" sz="1400" b="1">
                <a:solidFill>
                  <a:schemeClr val="bg1"/>
                </a:solidFill>
                <a:latin typeface="Helvetica" pitchFamily="2" charset="0"/>
                <a:cs typeface="Arial"/>
              </a:rPr>
              <a:t>Immersive Household</a:t>
            </a:r>
            <a:r>
              <a:rPr lang="en-US" sz="1400" baseline="30000">
                <a:solidFill>
                  <a:schemeClr val="bg1"/>
                </a:solidFill>
                <a:latin typeface="Helvetica" pitchFamily="2" charset="0"/>
                <a:cs typeface="Arial"/>
              </a:rPr>
              <a:t>® </a:t>
            </a:r>
            <a:r>
              <a:rPr lang="en-US" sz="1400">
                <a:solidFill>
                  <a:schemeClr val="bg1"/>
                </a:solidFill>
                <a:latin typeface="Helvetica" pitchFamily="2" charset="0"/>
                <a:cs typeface="Arial"/>
              </a:rPr>
              <a:t>Advertising combined with SmartMail, direct mail, and digital marketing campaigns for their HVAC operating companies that were distributed across the country. </a:t>
            </a:r>
          </a:p>
          <a:p>
            <a:pPr marL="0" indent="0" algn="l">
              <a:buNone/>
            </a:pPr>
            <a:r>
              <a:rPr lang="en-US" sz="1400">
                <a:solidFill>
                  <a:schemeClr val="bg1"/>
                </a:solidFill>
                <a:latin typeface="Helvetica" pitchFamily="2" charset="0"/>
                <a:cs typeface="Arial"/>
              </a:rPr>
              <a:t>The holding company was able to target website visitors that fullthrottle.ai’s AI buyer propensity model identified as being closest to a purchase decision, proving timely and relevant communication.</a:t>
            </a:r>
          </a:p>
          <a:p>
            <a:pPr marL="0" indent="0" algn="l">
              <a:buNone/>
            </a:pPr>
            <a:r>
              <a:rPr lang="en-US" sz="1400">
                <a:solidFill>
                  <a:schemeClr val="bg1"/>
                </a:solidFill>
                <a:latin typeface="Helvetica" pitchFamily="2" charset="0"/>
                <a:cs typeface="Arial"/>
              </a:rPr>
              <a:t>The HVAC holding company started with eight operating companies using fullthrottle.ai™ in their first month and rolled out to 14 of their HVAC operating companies by their fourth month with fullthrottle.ai™ after seeing higher project values and record ROI.</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3815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38150"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38150" y="3402541"/>
            <a:ext cx="2402979"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 &amp; Results:</a:t>
            </a:r>
          </a:p>
        </p:txBody>
      </p:sp>
      <p:sp>
        <p:nvSpPr>
          <p:cNvPr id="5" name="Rounded Rectangle 4">
            <a:extLst>
              <a:ext uri="{FF2B5EF4-FFF2-40B4-BE49-F238E27FC236}">
                <a16:creationId xmlns:a16="http://schemas.microsoft.com/office/drawing/2014/main" id="{D33E96E7-6817-D7FC-A431-C46D38323092}"/>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4B8E44-B4D3-4D15-4494-F2DA2B1D2CA1}"/>
              </a:ext>
            </a:extLst>
          </p:cNvPr>
          <p:cNvSpPr txBox="1"/>
          <p:nvPr/>
        </p:nvSpPr>
        <p:spPr>
          <a:xfrm>
            <a:off x="9712107" y="2272661"/>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$22.9</a:t>
            </a:r>
          </a:p>
        </p:txBody>
      </p:sp>
      <p:sp>
        <p:nvSpPr>
          <p:cNvPr id="8" name="TextBox 7">
            <a:extLst>
              <a:ext uri="{FF2B5EF4-FFF2-40B4-BE49-F238E27FC236}">
                <a16:creationId xmlns:a16="http://schemas.microsoft.com/office/drawing/2014/main" id="{1D976B1A-884B-4C50-7268-9795B5F54CEB}"/>
              </a:ext>
            </a:extLst>
          </p:cNvPr>
          <p:cNvSpPr txBox="1"/>
          <p:nvPr/>
        </p:nvSpPr>
        <p:spPr>
          <a:xfrm>
            <a:off x="9033946" y="2777486"/>
            <a:ext cx="2565301" cy="369332"/>
          </a:xfrm>
          <a:prstGeom prst="rect">
            <a:avLst/>
          </a:prstGeom>
          <a:noFill/>
        </p:spPr>
        <p:txBody>
          <a:bodyPr wrap="square" rtlCol="0">
            <a:spAutoFit/>
          </a:bodyPr>
          <a:lstStyle/>
          <a:p>
            <a:pPr algn="ctr"/>
            <a:r>
              <a:rPr lang="en-US">
                <a:solidFill>
                  <a:schemeClr val="accent5"/>
                </a:solidFill>
                <a:latin typeface="Helvetica" pitchFamily="2" charset="0"/>
              </a:rPr>
              <a:t>Million in Revenue</a:t>
            </a:r>
            <a:endParaRPr lang="en-US" baseline="30000">
              <a:solidFill>
                <a:schemeClr val="accent5"/>
              </a:solidFill>
              <a:latin typeface="Helvetica" pitchFamily="2" charset="0"/>
            </a:endParaRPr>
          </a:p>
        </p:txBody>
      </p:sp>
      <p:sp>
        <p:nvSpPr>
          <p:cNvPr id="9" name="TextBox 8">
            <a:extLst>
              <a:ext uri="{FF2B5EF4-FFF2-40B4-BE49-F238E27FC236}">
                <a16:creationId xmlns:a16="http://schemas.microsoft.com/office/drawing/2014/main" id="{28E44AB9-5891-92BF-9750-DBAAB901F867}"/>
              </a:ext>
            </a:extLst>
          </p:cNvPr>
          <p:cNvSpPr txBox="1"/>
          <p:nvPr/>
        </p:nvSpPr>
        <p:spPr>
          <a:xfrm>
            <a:off x="9529363" y="4202324"/>
            <a:ext cx="1574470" cy="584775"/>
          </a:xfrm>
          <a:prstGeom prst="rect">
            <a:avLst/>
          </a:prstGeom>
          <a:noFill/>
        </p:spPr>
        <p:txBody>
          <a:bodyPr wrap="none" rtlCol="0">
            <a:spAutoFit/>
          </a:bodyPr>
          <a:lstStyle/>
          <a:p>
            <a:pPr algn="ctr"/>
            <a:r>
              <a:rPr lang="en-US" sz="3200" b="1">
                <a:solidFill>
                  <a:schemeClr val="accent5"/>
                </a:solidFill>
                <a:latin typeface="Helvetica" pitchFamily="2" charset="0"/>
              </a:rPr>
              <a:t>3,420%</a:t>
            </a:r>
          </a:p>
        </p:txBody>
      </p:sp>
      <p:sp>
        <p:nvSpPr>
          <p:cNvPr id="10" name="TextBox 9">
            <a:extLst>
              <a:ext uri="{FF2B5EF4-FFF2-40B4-BE49-F238E27FC236}">
                <a16:creationId xmlns:a16="http://schemas.microsoft.com/office/drawing/2014/main" id="{44D1BF28-AC62-2FA9-C87C-F8308B6E2095}"/>
              </a:ext>
            </a:extLst>
          </p:cNvPr>
          <p:cNvSpPr txBox="1"/>
          <p:nvPr/>
        </p:nvSpPr>
        <p:spPr>
          <a:xfrm>
            <a:off x="9043872" y="4707149"/>
            <a:ext cx="2557580" cy="369332"/>
          </a:xfrm>
          <a:prstGeom prst="rect">
            <a:avLst/>
          </a:prstGeom>
          <a:noFill/>
        </p:spPr>
        <p:txBody>
          <a:bodyPr wrap="square" rtlCol="0">
            <a:spAutoFit/>
          </a:bodyPr>
          <a:lstStyle/>
          <a:p>
            <a:pPr algn="ctr"/>
            <a:r>
              <a:rPr lang="en-US">
                <a:solidFill>
                  <a:schemeClr val="accent5"/>
                </a:solidFill>
                <a:latin typeface="Helvetica" pitchFamily="2" charset="0"/>
              </a:rPr>
              <a:t>Return on Investment</a:t>
            </a:r>
          </a:p>
        </p:txBody>
      </p:sp>
      <p:cxnSp>
        <p:nvCxnSpPr>
          <p:cNvPr id="12" name="Straight Connector 11">
            <a:extLst>
              <a:ext uri="{FF2B5EF4-FFF2-40B4-BE49-F238E27FC236}">
                <a16:creationId xmlns:a16="http://schemas.microsoft.com/office/drawing/2014/main" id="{89EB56F8-7016-2604-6908-3908694ED787}"/>
              </a:ext>
            </a:extLst>
          </p:cNvPr>
          <p:cNvCxnSpPr>
            <a:cxnSpLocks/>
          </p:cNvCxnSpPr>
          <p:nvPr/>
        </p:nvCxnSpPr>
        <p:spPr>
          <a:xfrm>
            <a:off x="9398689" y="3671249"/>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8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74750" y="679450"/>
            <a:ext cx="10682288"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Kitchen Remodeling Company Increased Revenue by 69.7% in One Month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74750" y="2063750"/>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74750" y="2533422"/>
            <a:ext cx="7555047" cy="774049"/>
          </a:xfrm>
          <a:prstGeom prst="rect">
            <a:avLst/>
          </a:prstGeom>
        </p:spPr>
        <p:txBody>
          <a:bodyPr lIns="91440" tIns="45720" rIns="91440" bIns="45720" anchor="t">
            <a:normAutofit/>
          </a:bodyPr>
          <a:lstStyle/>
          <a:p>
            <a:pPr marL="0" indent="0" algn="l">
              <a:buNone/>
            </a:pPr>
            <a:r>
              <a:rPr lang="en-US" sz="1400">
                <a:solidFill>
                  <a:schemeClr val="bg1"/>
                </a:solidFill>
                <a:latin typeface="Helvetica" pitchFamily="2" charset="0"/>
                <a:cs typeface="Arial"/>
              </a:rPr>
              <a:t>A Northeastern kitchen remodeling company wanted to generate new leads and increase sales from their existing target audience. </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74750" y="3313113"/>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74751" y="3793897"/>
            <a:ext cx="7416260" cy="2541587"/>
          </a:xfrm>
          <a:prstGeom prst="rect">
            <a:avLst/>
          </a:prstGeom>
        </p:spPr>
        <p:txBody>
          <a:bodyPr lIns="91440" tIns="45720" rIns="91440" bIns="45720" anchor="t"/>
          <a:lstStyle/>
          <a:p>
            <a:pPr marL="0" indent="0" algn="l">
              <a:buNone/>
            </a:pPr>
            <a:r>
              <a:rPr lang="en-US" sz="1400">
                <a:solidFill>
                  <a:schemeClr val="bg1"/>
                </a:solidFill>
                <a:latin typeface="Helvetica" pitchFamily="2" charset="0"/>
              </a:rPr>
              <a:t>f</a:t>
            </a:r>
            <a:r>
              <a:rPr lang="en-US" sz="1400" b="0" i="0">
                <a:solidFill>
                  <a:schemeClr val="bg1"/>
                </a:solidFill>
                <a:effectLst/>
                <a:latin typeface="Helvetica" pitchFamily="2" charset="0"/>
              </a:rPr>
              <a:t>ullthrottle.ai’s omnichannel reporting offered an unprecedented look into exactly what marketing campaigns the company’s shoppers received, and which channels were driving bottom-line revenue, so the company was able to optimize their campaigns towards their in-market shoppers and target audience.</a:t>
            </a:r>
          </a:p>
          <a:p>
            <a:pPr marL="0" indent="0" algn="l">
              <a:buNone/>
            </a:pPr>
            <a:r>
              <a:rPr lang="en-US" sz="1400" b="0" i="0">
                <a:solidFill>
                  <a:schemeClr val="bg1"/>
                </a:solidFill>
                <a:effectLst/>
                <a:latin typeface="Helvetica" pitchFamily="2" charset="0"/>
              </a:rPr>
              <a:t>Within just one month of </a:t>
            </a:r>
            <a:r>
              <a:rPr lang="en-US" sz="1400">
                <a:solidFill>
                  <a:schemeClr val="bg1"/>
                </a:solidFill>
                <a:latin typeface="Helvetica" pitchFamily="2" charset="0"/>
              </a:rPr>
              <a:t>using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a:t>
            </a:r>
            <a:r>
              <a:rPr lang="en-US" sz="1400" b="0" i="0">
                <a:solidFill>
                  <a:schemeClr val="bg1"/>
                </a:solidFill>
                <a:effectLst/>
                <a:latin typeface="Helvetica" pitchFamily="2" charset="0"/>
              </a:rPr>
              <a:t>the company saw an increase in their total revenue by 69.7%. This additional revenue came solely through new leads generated by fullthrottle.ai’s AdTech and the ticket value for a converted lead identified by fullthrottle.ai’s platform was 27.8% higher than the </a:t>
            </a:r>
            <a:r>
              <a:rPr lang="en-US" sz="1400">
                <a:solidFill>
                  <a:schemeClr val="bg1"/>
                </a:solidFill>
                <a:latin typeface="Helvetica" pitchFamily="2" charset="0"/>
              </a:rPr>
              <a:t>kitchen</a:t>
            </a:r>
            <a:r>
              <a:rPr lang="en-US" sz="1400" b="0" i="0">
                <a:solidFill>
                  <a:schemeClr val="bg1"/>
                </a:solidFill>
                <a:effectLst/>
                <a:latin typeface="Helvetica" pitchFamily="2" charset="0"/>
              </a:rPr>
              <a:t> </a:t>
            </a:r>
            <a:r>
              <a:rPr lang="en-US" sz="1400">
                <a:solidFill>
                  <a:schemeClr val="bg1"/>
                </a:solidFill>
                <a:latin typeface="Helvetica" pitchFamily="2" charset="0"/>
              </a:rPr>
              <a:t>remodeling</a:t>
            </a:r>
            <a:r>
              <a:rPr lang="en-US" sz="1400" b="0" i="0">
                <a:solidFill>
                  <a:schemeClr val="bg1"/>
                </a:solidFill>
                <a:effectLst/>
                <a:latin typeface="Helvetica" pitchFamily="2" charset="0"/>
              </a:rPr>
              <a:t> </a:t>
            </a:r>
            <a:r>
              <a:rPr lang="en-US" sz="1400">
                <a:solidFill>
                  <a:schemeClr val="bg1"/>
                </a:solidFill>
                <a:latin typeface="Helvetica" pitchFamily="2" charset="0"/>
              </a:rPr>
              <a:t>company’s</a:t>
            </a:r>
            <a:r>
              <a:rPr lang="en-US" sz="1400" b="0" i="0">
                <a:solidFill>
                  <a:schemeClr val="bg1"/>
                </a:solidFill>
                <a:effectLst/>
                <a:latin typeface="Helvetica" pitchFamily="2" charset="0"/>
              </a:rPr>
              <a:t> average</a:t>
            </a:r>
            <a:r>
              <a:rPr lang="en-US" sz="1400">
                <a:solidFill>
                  <a:schemeClr val="bg1"/>
                </a:solidFill>
                <a:latin typeface="Helvetica" pitchFamily="2" charset="0"/>
              </a:rPr>
              <a:t>.</a:t>
            </a:r>
            <a:endParaRPr lang="en-US" sz="1400" b="0" i="0">
              <a:solidFill>
                <a:schemeClr val="bg1"/>
              </a:solidFill>
              <a:effectLst/>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7475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3" name="Rounded Rectangle 2">
            <a:extLst>
              <a:ext uri="{FF2B5EF4-FFF2-40B4-BE49-F238E27FC236}">
                <a16:creationId xmlns:a16="http://schemas.microsoft.com/office/drawing/2014/main" id="{03FC68A2-9B66-D2B2-C011-8AFB6AD4527A}"/>
              </a:ext>
            </a:extLst>
          </p:cNvPr>
          <p:cNvSpPr/>
          <p:nvPr/>
        </p:nvSpPr>
        <p:spPr>
          <a:xfrm>
            <a:off x="8979595" y="2128796"/>
            <a:ext cx="2830283" cy="20900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0FF76E6-EDE2-8FCB-B358-430A008A0943}"/>
              </a:ext>
            </a:extLst>
          </p:cNvPr>
          <p:cNvSpPr txBox="1"/>
          <p:nvPr/>
        </p:nvSpPr>
        <p:spPr>
          <a:xfrm>
            <a:off x="9723800" y="2471118"/>
            <a:ext cx="1346844" cy="584775"/>
          </a:xfrm>
          <a:prstGeom prst="rect">
            <a:avLst/>
          </a:prstGeom>
          <a:noFill/>
        </p:spPr>
        <p:txBody>
          <a:bodyPr wrap="none" rtlCol="0">
            <a:spAutoFit/>
          </a:bodyPr>
          <a:lstStyle/>
          <a:p>
            <a:pPr algn="ctr"/>
            <a:r>
              <a:rPr lang="en-US" sz="3200" b="1">
                <a:solidFill>
                  <a:schemeClr val="accent5"/>
                </a:solidFill>
                <a:latin typeface="Helvetica" pitchFamily="2" charset="0"/>
              </a:rPr>
              <a:t>27.8%</a:t>
            </a:r>
          </a:p>
        </p:txBody>
      </p:sp>
      <p:sp>
        <p:nvSpPr>
          <p:cNvPr id="5" name="TextBox 4">
            <a:extLst>
              <a:ext uri="{FF2B5EF4-FFF2-40B4-BE49-F238E27FC236}">
                <a16:creationId xmlns:a16="http://schemas.microsoft.com/office/drawing/2014/main" id="{808D0D86-744D-4762-A287-F7604F977BE6}"/>
              </a:ext>
            </a:extLst>
          </p:cNvPr>
          <p:cNvSpPr txBox="1"/>
          <p:nvPr/>
        </p:nvSpPr>
        <p:spPr>
          <a:xfrm>
            <a:off x="9078872" y="2975943"/>
            <a:ext cx="2636685" cy="923330"/>
          </a:xfrm>
          <a:prstGeom prst="rect">
            <a:avLst/>
          </a:prstGeom>
          <a:noFill/>
        </p:spPr>
        <p:txBody>
          <a:bodyPr wrap="square" rtlCol="0">
            <a:spAutoFit/>
          </a:bodyPr>
          <a:lstStyle/>
          <a:p>
            <a:pPr algn="ctr"/>
            <a:r>
              <a:rPr lang="en-US">
                <a:solidFill>
                  <a:schemeClr val="accent5"/>
                </a:solidFill>
                <a:latin typeface="Helvetica" pitchFamily="2" charset="0"/>
              </a:rPr>
              <a:t>Higher Ticket Value from </a:t>
            </a:r>
            <a:r>
              <a:rPr lang="en-US" err="1">
                <a:solidFill>
                  <a:schemeClr val="accent5"/>
                </a:solidFill>
                <a:latin typeface="Helvetica" pitchFamily="2" charset="0"/>
              </a:rPr>
              <a:t>fullthrottle.ai</a:t>
            </a:r>
            <a:r>
              <a:rPr lang="en-US" baseline="30000">
                <a:solidFill>
                  <a:schemeClr val="accent5"/>
                </a:solidFill>
                <a:latin typeface="Helvetica" pitchFamily="2" charset="0"/>
              </a:rPr>
              <a:t>®</a:t>
            </a:r>
            <a:r>
              <a:rPr lang="en-US">
                <a:solidFill>
                  <a:schemeClr val="accent5"/>
                </a:solidFill>
                <a:latin typeface="Helvetica" pitchFamily="2" charset="0"/>
              </a:rPr>
              <a:t> Identified Leads</a:t>
            </a:r>
            <a:endParaRPr lang="en-US" baseline="30000">
              <a:solidFill>
                <a:schemeClr val="accent5"/>
              </a:solidFill>
              <a:latin typeface="Helvetica" pitchFamily="2" charset="0"/>
            </a:endParaRPr>
          </a:p>
        </p:txBody>
      </p:sp>
    </p:spTree>
    <p:extLst>
      <p:ext uri="{BB962C8B-B14F-4D97-AF65-F5344CB8AC3E}">
        <p14:creationId xmlns:p14="http://schemas.microsoft.com/office/powerpoint/2010/main" val="297650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18451" y="679450"/>
            <a:ext cx="11081291"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Lindus Construction Finds High-Conversion Audience Using fullthrottle.ai™</a:t>
            </a: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18451" y="1943830"/>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Spotlight:</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18451" y="2401328"/>
            <a:ext cx="6773863" cy="1031875"/>
          </a:xfrm>
          <a:prstGeom prst="rect">
            <a:avLst/>
          </a:prstGeom>
        </p:spPr>
        <p:txBody>
          <a:bodyPr lIns="91440" tIns="45720" rIns="91440" bIns="45720" anchor="t"/>
          <a:lstStyle/>
          <a:p>
            <a:pPr marL="0" indent="0" algn="l">
              <a:buNone/>
            </a:pPr>
            <a:r>
              <a:rPr lang="en-US" sz="1400">
                <a:solidFill>
                  <a:schemeClr val="bg1"/>
                </a:solidFill>
                <a:latin typeface="Helvetica" pitchFamily="2" charset="0"/>
                <a:cs typeface="Arial"/>
              </a:rPr>
              <a:t>Lindus Construction used </a:t>
            </a:r>
            <a:r>
              <a:rPr lang="en-US" sz="1400" err="1">
                <a:solidFill>
                  <a:schemeClr val="bg1"/>
                </a:solidFill>
                <a:latin typeface="Helvetica" pitchFamily="2" charset="0"/>
                <a:cs typeface="Arial"/>
              </a:rPr>
              <a:t>fullthrottle.ai</a:t>
            </a:r>
            <a:r>
              <a:rPr lang="en-US" sz="1400" baseline="30000">
                <a:solidFill>
                  <a:schemeClr val="bg1"/>
                </a:solidFill>
                <a:latin typeface="Helvetica" pitchFamily="2" charset="0"/>
                <a:cs typeface="Arial"/>
              </a:rPr>
              <a:t>®</a:t>
            </a:r>
            <a:r>
              <a:rPr lang="en-US" sz="1400">
                <a:solidFill>
                  <a:schemeClr val="bg1"/>
                </a:solidFill>
                <a:latin typeface="Helvetica" pitchFamily="2" charset="0"/>
                <a:cs typeface="Arial"/>
              </a:rPr>
              <a:t> to identify nearly 3,000 households engaged on their website. They used our platform to send omnichannel marketing to those households closest to a purchase decision, leading to 177 high-ticket conversions over a single quarter. </a:t>
            </a:r>
            <a:endParaRPr lang="en-US">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18451" y="3564303"/>
            <a:ext cx="2138363"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Features Used:</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18451"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12" name="Text Placeholder 6">
            <a:extLst>
              <a:ext uri="{FF2B5EF4-FFF2-40B4-BE49-F238E27FC236}">
                <a16:creationId xmlns:a16="http://schemas.microsoft.com/office/drawing/2014/main" id="{74391292-3DCA-81AA-F181-31F2AB91600C}"/>
              </a:ext>
            </a:extLst>
          </p:cNvPr>
          <p:cNvSpPr txBox="1">
            <a:spLocks/>
          </p:cNvSpPr>
          <p:nvPr/>
        </p:nvSpPr>
        <p:spPr>
          <a:xfrm>
            <a:off x="418451" y="4007021"/>
            <a:ext cx="6545626" cy="192984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400" b="1">
                <a:solidFill>
                  <a:schemeClr val="bg1"/>
                </a:solidFill>
                <a:latin typeface="Helvetica" pitchFamily="2" charset="0"/>
                <a:cs typeface="Arial"/>
              </a:rPr>
              <a:t>Audience Generation</a:t>
            </a:r>
          </a:p>
          <a:p>
            <a:pPr marL="285750" indent="-285750" algn="l">
              <a:buFont typeface="Arial" panose="020B0604020202020204" pitchFamily="34" charset="0"/>
              <a:buChar char="•"/>
            </a:pPr>
            <a:r>
              <a:rPr lang="en-US" sz="1400" b="1" err="1">
                <a:solidFill>
                  <a:schemeClr val="bg1"/>
                </a:solidFill>
                <a:latin typeface="Helvetica" pitchFamily="2" charset="0"/>
                <a:cs typeface="Arial"/>
              </a:rPr>
              <a:t>SmartMail</a:t>
            </a:r>
            <a:endParaRPr lang="en-US" sz="1400" b="1">
              <a:solidFill>
                <a:schemeClr val="bg1"/>
              </a:solidFill>
              <a:latin typeface="Helvetica" pitchFamily="2" charset="0"/>
              <a:cs typeface="Arial"/>
            </a:endParaRPr>
          </a:p>
          <a:p>
            <a:pPr marL="285750" indent="-285750" algn="l">
              <a:buFont typeface="Arial" panose="020B0604020202020204" pitchFamily="34" charset="0"/>
              <a:buChar char="•"/>
            </a:pPr>
            <a:r>
              <a:rPr lang="en-US" sz="1400" b="1">
                <a:solidFill>
                  <a:schemeClr val="bg1"/>
                </a:solidFill>
                <a:latin typeface="Helvetica" pitchFamily="2" charset="0"/>
                <a:cs typeface="Arial"/>
              </a:rPr>
              <a:t>Addressable Video</a:t>
            </a:r>
          </a:p>
          <a:p>
            <a:pPr marL="285750" indent="-285750" algn="l">
              <a:buFont typeface="Arial" panose="020B0604020202020204" pitchFamily="34" charset="0"/>
              <a:buChar char="•"/>
            </a:pPr>
            <a:r>
              <a:rPr lang="en-US" sz="1400" b="1">
                <a:solidFill>
                  <a:schemeClr val="bg1"/>
                </a:solidFill>
                <a:latin typeface="Helvetica" pitchFamily="2" charset="0"/>
                <a:cs typeface="Arial"/>
              </a:rPr>
              <a:t>Immersive Household®</a:t>
            </a:r>
          </a:p>
          <a:p>
            <a:pPr marL="285750" indent="-285750" algn="l">
              <a:buFont typeface="Arial" panose="020B0604020202020204" pitchFamily="34" charset="0"/>
              <a:buChar char="•"/>
            </a:pPr>
            <a:r>
              <a:rPr lang="en-US" sz="1400" b="1">
                <a:solidFill>
                  <a:schemeClr val="bg1"/>
                </a:solidFill>
                <a:latin typeface="Helvetica" pitchFamily="2" charset="0"/>
                <a:cs typeface="Arial"/>
              </a:rPr>
              <a:t>Social Media</a:t>
            </a:r>
          </a:p>
          <a:p>
            <a:pPr marL="285750" indent="-285750" algn="l">
              <a:buFont typeface="Arial" panose="020B0604020202020204" pitchFamily="34" charset="0"/>
              <a:buChar char="•"/>
            </a:pPr>
            <a:r>
              <a:rPr lang="en-US" sz="1400" b="1">
                <a:solidFill>
                  <a:schemeClr val="bg1"/>
                </a:solidFill>
                <a:latin typeface="Helvetica" pitchFamily="2" charset="0"/>
                <a:cs typeface="Arial"/>
              </a:rPr>
              <a:t>Digital Display Ads</a:t>
            </a:r>
          </a:p>
          <a:p>
            <a:pPr marL="285750" indent="-285750" algn="l">
              <a:buFont typeface="Arial" panose="020B0604020202020204" pitchFamily="34" charset="0"/>
              <a:buChar char="•"/>
            </a:pPr>
            <a:endParaRPr lang="en-US" sz="1400" b="1">
              <a:solidFill>
                <a:schemeClr val="bg1"/>
              </a:solidFill>
              <a:latin typeface="Helvetica" pitchFamily="2" charset="0"/>
              <a:cs typeface="Arial"/>
            </a:endParaRPr>
          </a:p>
        </p:txBody>
      </p:sp>
      <p:grpSp>
        <p:nvGrpSpPr>
          <p:cNvPr id="13" name="Group 12">
            <a:extLst>
              <a:ext uri="{FF2B5EF4-FFF2-40B4-BE49-F238E27FC236}">
                <a16:creationId xmlns:a16="http://schemas.microsoft.com/office/drawing/2014/main" id="{D81618A9-3FF9-3F77-ED3D-A8383F4FA296}"/>
              </a:ext>
            </a:extLst>
          </p:cNvPr>
          <p:cNvGrpSpPr/>
          <p:nvPr/>
        </p:nvGrpSpPr>
        <p:grpSpPr>
          <a:xfrm>
            <a:off x="1336179" y="8445824"/>
            <a:ext cx="4661535" cy="959485"/>
            <a:chOff x="1336179" y="8445824"/>
            <a:chExt cx="4661535" cy="959485"/>
          </a:xfrm>
        </p:grpSpPr>
        <p:grpSp>
          <p:nvGrpSpPr>
            <p:cNvPr id="14" name="Group 13">
              <a:extLst>
                <a:ext uri="{FF2B5EF4-FFF2-40B4-BE49-F238E27FC236}">
                  <a16:creationId xmlns:a16="http://schemas.microsoft.com/office/drawing/2014/main" id="{69FD68B5-898A-F747-ADC8-46F2C423AE22}"/>
                </a:ext>
              </a:extLst>
            </p:cNvPr>
            <p:cNvGrpSpPr/>
            <p:nvPr/>
          </p:nvGrpSpPr>
          <p:grpSpPr>
            <a:xfrm>
              <a:off x="1336179" y="8452809"/>
              <a:ext cx="692785" cy="812165"/>
              <a:chOff x="1336179" y="8452809"/>
              <a:chExt cx="692785" cy="812165"/>
            </a:xfrm>
          </p:grpSpPr>
          <p:pic>
            <p:nvPicPr>
              <p:cNvPr id="32" name="Picture 31" descr="A group of people connected to a mail&#10;&#10;Description automatically generated">
                <a:extLst>
                  <a:ext uri="{FF2B5EF4-FFF2-40B4-BE49-F238E27FC236}">
                    <a16:creationId xmlns:a16="http://schemas.microsoft.com/office/drawing/2014/main" id="{93C52093-41C6-DEC6-4491-4F9A84E39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784" y="8452809"/>
                <a:ext cx="673100" cy="558800"/>
              </a:xfrm>
              <a:prstGeom prst="rect">
                <a:avLst/>
              </a:prstGeom>
            </p:spPr>
          </p:pic>
          <p:sp>
            <p:nvSpPr>
              <p:cNvPr id="33" name="Text Box 7">
                <a:extLst>
                  <a:ext uri="{FF2B5EF4-FFF2-40B4-BE49-F238E27FC236}">
                    <a16:creationId xmlns:a16="http://schemas.microsoft.com/office/drawing/2014/main" id="{D1B100EC-B7CF-C06A-30D9-77834E2E0451}"/>
                  </a:ext>
                </a:extLst>
              </p:cNvPr>
              <p:cNvSpPr txBox="1"/>
              <p:nvPr/>
            </p:nvSpPr>
            <p:spPr>
              <a:xfrm>
                <a:off x="1336179" y="9027484"/>
                <a:ext cx="692785" cy="237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err="1">
                    <a:solidFill>
                      <a:srgbClr val="373D4A"/>
                    </a:solidFill>
                    <a:latin typeface="Helvetica" panose="020B0604020202020204" pitchFamily="34" charset="0"/>
                    <a:ea typeface="Aptos" panose="020B0004020202020204" pitchFamily="34" charset="0"/>
                    <a:cs typeface="Times New Roman" panose="02020603050405020304" pitchFamily="18" charset="0"/>
                  </a:rPr>
                  <a:t>SmartMail</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96ABCC4-5AC3-FCE3-0AC7-BFF71C9D9CC1}"/>
                </a:ext>
              </a:extLst>
            </p:cNvPr>
            <p:cNvGrpSpPr/>
            <p:nvPr/>
          </p:nvGrpSpPr>
          <p:grpSpPr>
            <a:xfrm>
              <a:off x="2059444" y="8473129"/>
              <a:ext cx="692785" cy="932180"/>
              <a:chOff x="2059444" y="8473129"/>
              <a:chExt cx="692785" cy="932180"/>
            </a:xfrm>
          </p:grpSpPr>
          <p:pic>
            <p:nvPicPr>
              <p:cNvPr id="30" name="Picture 29" descr="A blue and white icon with people in the center&#10;&#10;Description automatically generated with medium confidence">
                <a:extLst>
                  <a:ext uri="{FF2B5EF4-FFF2-40B4-BE49-F238E27FC236}">
                    <a16:creationId xmlns:a16="http://schemas.microsoft.com/office/drawing/2014/main" id="{46828435-B7C7-713B-0B08-8D3D1B969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4" y="8473129"/>
                <a:ext cx="381000" cy="533400"/>
              </a:xfrm>
              <a:prstGeom prst="rect">
                <a:avLst/>
              </a:prstGeom>
            </p:spPr>
          </p:pic>
          <p:sp>
            <p:nvSpPr>
              <p:cNvPr id="31" name="Text Box 7">
                <a:extLst>
                  <a:ext uri="{FF2B5EF4-FFF2-40B4-BE49-F238E27FC236}">
                    <a16:creationId xmlns:a16="http://schemas.microsoft.com/office/drawing/2014/main" id="{606B5AE7-E13B-D7F9-8AA9-16E38FAF6D92}"/>
                  </a:ext>
                </a:extLst>
              </p:cNvPr>
              <p:cNvSpPr txBox="1"/>
              <p:nvPr/>
            </p:nvSpPr>
            <p:spPr>
              <a:xfrm>
                <a:off x="2059444" y="9037644"/>
                <a:ext cx="692785" cy="3676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Audience Generation</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1D857F27-4E28-157C-FC55-31211F06F209}"/>
                </a:ext>
              </a:extLst>
            </p:cNvPr>
            <p:cNvGrpSpPr/>
            <p:nvPr/>
          </p:nvGrpSpPr>
          <p:grpSpPr>
            <a:xfrm>
              <a:off x="2746514" y="8495989"/>
              <a:ext cx="799465" cy="887730"/>
              <a:chOff x="2746514" y="8495989"/>
              <a:chExt cx="799465" cy="887730"/>
            </a:xfrm>
          </p:grpSpPr>
          <p:pic>
            <p:nvPicPr>
              <p:cNvPr id="28" name="Picture 27" descr="A video player on a computer&#10;&#10;Description automatically generated">
                <a:extLst>
                  <a:ext uri="{FF2B5EF4-FFF2-40B4-BE49-F238E27FC236}">
                    <a16:creationId xmlns:a16="http://schemas.microsoft.com/office/drawing/2014/main" id="{BD44BA03-A2A5-EE27-61D8-58737C50A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314" y="8495989"/>
                <a:ext cx="698500" cy="482600"/>
              </a:xfrm>
              <a:prstGeom prst="rect">
                <a:avLst/>
              </a:prstGeom>
            </p:spPr>
          </p:pic>
          <p:sp>
            <p:nvSpPr>
              <p:cNvPr id="29" name="Text Box 7">
                <a:extLst>
                  <a:ext uri="{FF2B5EF4-FFF2-40B4-BE49-F238E27FC236}">
                    <a16:creationId xmlns:a16="http://schemas.microsoft.com/office/drawing/2014/main" id="{71D47702-27B4-FEB2-CCE7-BD6D61639549}"/>
                  </a:ext>
                </a:extLst>
              </p:cNvPr>
              <p:cNvSpPr txBox="1"/>
              <p:nvPr/>
            </p:nvSpPr>
            <p:spPr>
              <a:xfrm>
                <a:off x="2746514" y="903319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Addressable Video</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33AC8925-9418-67BA-E5F6-3AEE2A6BA706}"/>
                </a:ext>
              </a:extLst>
            </p:cNvPr>
            <p:cNvGrpSpPr/>
            <p:nvPr/>
          </p:nvGrpSpPr>
          <p:grpSpPr>
            <a:xfrm>
              <a:off x="3688854" y="8482654"/>
              <a:ext cx="863600" cy="907415"/>
              <a:chOff x="3688854" y="8482654"/>
              <a:chExt cx="863600" cy="907415"/>
            </a:xfrm>
          </p:grpSpPr>
          <p:pic>
            <p:nvPicPr>
              <p:cNvPr id="26" name="Picture 25" descr="A graphic of a house with a person in the middle&#10;&#10;Description automatically generated">
                <a:extLst>
                  <a:ext uri="{FF2B5EF4-FFF2-40B4-BE49-F238E27FC236}">
                    <a16:creationId xmlns:a16="http://schemas.microsoft.com/office/drawing/2014/main" id="{97FAB9C8-825A-2187-DEDA-C29FE3ABB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854" y="8482654"/>
                <a:ext cx="863600" cy="508000"/>
              </a:xfrm>
              <a:prstGeom prst="rect">
                <a:avLst/>
              </a:prstGeom>
            </p:spPr>
          </p:pic>
          <p:sp>
            <p:nvSpPr>
              <p:cNvPr id="27" name="Text Box 7">
                <a:extLst>
                  <a:ext uri="{FF2B5EF4-FFF2-40B4-BE49-F238E27FC236}">
                    <a16:creationId xmlns:a16="http://schemas.microsoft.com/office/drawing/2014/main" id="{BC985059-3390-FB14-3CC3-BF4BD984E25E}"/>
                  </a:ext>
                </a:extLst>
              </p:cNvPr>
              <p:cNvSpPr txBox="1"/>
              <p:nvPr/>
            </p:nvSpPr>
            <p:spPr>
              <a:xfrm>
                <a:off x="3690124" y="903954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Immersive Household</a:t>
                </a:r>
                <a:r>
                  <a:rPr lang="en-US" sz="800" kern="100" baseline="30000">
                    <a:solidFill>
                      <a:srgbClr val="373D4A"/>
                    </a:solidFill>
                    <a:latin typeface="Helvetica" panose="020B0604020202020204" pitchFamily="34" charset="0"/>
                    <a:ea typeface="Aptos" panose="020B0004020202020204" pitchFamily="34" charset="0"/>
                    <a:cs typeface="Times New Roman" panose="02020603050405020304" pitchFamily="18" charset="0"/>
                  </a:rPr>
                  <a:t>®</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54523801-2F72-10DC-D027-A8EC65D92F4C}"/>
                </a:ext>
              </a:extLst>
            </p:cNvPr>
            <p:cNvGrpSpPr/>
            <p:nvPr/>
          </p:nvGrpSpPr>
          <p:grpSpPr>
            <a:xfrm>
              <a:off x="4508639" y="8445824"/>
              <a:ext cx="799465" cy="937260"/>
              <a:chOff x="4508639" y="8445824"/>
              <a:chExt cx="799465" cy="937260"/>
            </a:xfrm>
          </p:grpSpPr>
          <p:pic>
            <p:nvPicPr>
              <p:cNvPr id="24" name="Picture 23" descr="A group of people with hearts&#10;&#10;Description automatically generated">
                <a:extLst>
                  <a:ext uri="{FF2B5EF4-FFF2-40B4-BE49-F238E27FC236}">
                    <a16:creationId xmlns:a16="http://schemas.microsoft.com/office/drawing/2014/main" id="{5EFFF77C-9B81-842A-2254-80E4FD8D0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1684" y="8445824"/>
                <a:ext cx="330200" cy="571500"/>
              </a:xfrm>
              <a:prstGeom prst="rect">
                <a:avLst/>
              </a:prstGeom>
            </p:spPr>
          </p:pic>
          <p:sp>
            <p:nvSpPr>
              <p:cNvPr id="25" name="Text Box 7">
                <a:extLst>
                  <a:ext uri="{FF2B5EF4-FFF2-40B4-BE49-F238E27FC236}">
                    <a16:creationId xmlns:a16="http://schemas.microsoft.com/office/drawing/2014/main" id="{4FD20245-E40D-352B-1DAC-57756DFBAA03}"/>
                  </a:ext>
                </a:extLst>
              </p:cNvPr>
              <p:cNvSpPr txBox="1"/>
              <p:nvPr/>
            </p:nvSpPr>
            <p:spPr>
              <a:xfrm>
                <a:off x="4508639" y="903256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Social </a:t>
                </a:r>
                <a:b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b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Media</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63F45721-A9EC-C16C-AE97-061A23952080}"/>
                </a:ext>
              </a:extLst>
            </p:cNvPr>
            <p:cNvGrpSpPr/>
            <p:nvPr/>
          </p:nvGrpSpPr>
          <p:grpSpPr>
            <a:xfrm>
              <a:off x="5198249" y="8502339"/>
              <a:ext cx="799465" cy="883285"/>
              <a:chOff x="5198249" y="8502339"/>
              <a:chExt cx="799465" cy="883285"/>
            </a:xfrm>
          </p:grpSpPr>
          <p:pic>
            <p:nvPicPr>
              <p:cNvPr id="21" name="Picture 20" descr="A computer screen with a picture&#10;&#10;Description automatically generated">
                <a:extLst>
                  <a:ext uri="{FF2B5EF4-FFF2-40B4-BE49-F238E27FC236}">
                    <a16:creationId xmlns:a16="http://schemas.microsoft.com/office/drawing/2014/main" id="{BE80EEF7-98FF-7643-8A91-D95C6DCFBF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464" y="8502339"/>
                <a:ext cx="685800" cy="469900"/>
              </a:xfrm>
              <a:prstGeom prst="rect">
                <a:avLst/>
              </a:prstGeom>
            </p:spPr>
          </p:pic>
          <p:sp>
            <p:nvSpPr>
              <p:cNvPr id="22" name="Text Box 7">
                <a:extLst>
                  <a:ext uri="{FF2B5EF4-FFF2-40B4-BE49-F238E27FC236}">
                    <a16:creationId xmlns:a16="http://schemas.microsoft.com/office/drawing/2014/main" id="{D0EB114F-A326-9972-8F49-627A09760FBC}"/>
                  </a:ext>
                </a:extLst>
              </p:cNvPr>
              <p:cNvSpPr txBox="1"/>
              <p:nvPr/>
            </p:nvSpPr>
            <p:spPr>
              <a:xfrm>
                <a:off x="5198249" y="903510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Digital Display Ads</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grpSp>
        <p:nvGrpSpPr>
          <p:cNvPr id="34" name="Group 33">
            <a:extLst>
              <a:ext uri="{FF2B5EF4-FFF2-40B4-BE49-F238E27FC236}">
                <a16:creationId xmlns:a16="http://schemas.microsoft.com/office/drawing/2014/main" id="{D81618A9-3FF9-3F77-ED3D-A8383F4FA296}"/>
              </a:ext>
            </a:extLst>
          </p:cNvPr>
          <p:cNvGrpSpPr/>
          <p:nvPr/>
        </p:nvGrpSpPr>
        <p:grpSpPr>
          <a:xfrm>
            <a:off x="1336179" y="8445824"/>
            <a:ext cx="4661535" cy="959485"/>
            <a:chOff x="1336179" y="8445824"/>
            <a:chExt cx="4661535" cy="959485"/>
          </a:xfrm>
        </p:grpSpPr>
        <p:grpSp>
          <p:nvGrpSpPr>
            <p:cNvPr id="35" name="Group 34">
              <a:extLst>
                <a:ext uri="{FF2B5EF4-FFF2-40B4-BE49-F238E27FC236}">
                  <a16:creationId xmlns:a16="http://schemas.microsoft.com/office/drawing/2014/main" id="{69FD68B5-898A-F747-ADC8-46F2C423AE22}"/>
                </a:ext>
              </a:extLst>
            </p:cNvPr>
            <p:cNvGrpSpPr/>
            <p:nvPr/>
          </p:nvGrpSpPr>
          <p:grpSpPr>
            <a:xfrm>
              <a:off x="1336179" y="8452809"/>
              <a:ext cx="692785" cy="812165"/>
              <a:chOff x="1336179" y="8452809"/>
              <a:chExt cx="692785" cy="812165"/>
            </a:xfrm>
          </p:grpSpPr>
          <p:pic>
            <p:nvPicPr>
              <p:cNvPr id="51" name="Picture 50" descr="A group of people connected to a mail&#10;&#10;Description automatically generated">
                <a:extLst>
                  <a:ext uri="{FF2B5EF4-FFF2-40B4-BE49-F238E27FC236}">
                    <a16:creationId xmlns:a16="http://schemas.microsoft.com/office/drawing/2014/main" id="{93C52093-41C6-DEC6-4491-4F9A84E39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784" y="8452809"/>
                <a:ext cx="673100" cy="558800"/>
              </a:xfrm>
              <a:prstGeom prst="rect">
                <a:avLst/>
              </a:prstGeom>
            </p:spPr>
          </p:pic>
          <p:sp>
            <p:nvSpPr>
              <p:cNvPr id="52" name="Text Box 7">
                <a:extLst>
                  <a:ext uri="{FF2B5EF4-FFF2-40B4-BE49-F238E27FC236}">
                    <a16:creationId xmlns:a16="http://schemas.microsoft.com/office/drawing/2014/main" id="{D1B100EC-B7CF-C06A-30D9-77834E2E0451}"/>
                  </a:ext>
                </a:extLst>
              </p:cNvPr>
              <p:cNvSpPr txBox="1"/>
              <p:nvPr/>
            </p:nvSpPr>
            <p:spPr>
              <a:xfrm>
                <a:off x="1336179" y="9027484"/>
                <a:ext cx="692785" cy="237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err="1">
                    <a:solidFill>
                      <a:srgbClr val="373D4A"/>
                    </a:solidFill>
                    <a:latin typeface="Helvetica" panose="020B0604020202020204" pitchFamily="34" charset="0"/>
                    <a:ea typeface="Aptos" panose="020B0004020202020204" pitchFamily="34" charset="0"/>
                    <a:cs typeface="Times New Roman" panose="02020603050405020304" pitchFamily="18" charset="0"/>
                  </a:rPr>
                  <a:t>SmartMail</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36" name="Group 35">
              <a:extLst>
                <a:ext uri="{FF2B5EF4-FFF2-40B4-BE49-F238E27FC236}">
                  <a16:creationId xmlns:a16="http://schemas.microsoft.com/office/drawing/2014/main" id="{296ABCC4-5AC3-FCE3-0AC7-BFF71C9D9CC1}"/>
                </a:ext>
              </a:extLst>
            </p:cNvPr>
            <p:cNvGrpSpPr/>
            <p:nvPr/>
          </p:nvGrpSpPr>
          <p:grpSpPr>
            <a:xfrm>
              <a:off x="2059444" y="8473129"/>
              <a:ext cx="692785" cy="932180"/>
              <a:chOff x="2059444" y="8473129"/>
              <a:chExt cx="692785" cy="932180"/>
            </a:xfrm>
          </p:grpSpPr>
          <p:pic>
            <p:nvPicPr>
              <p:cNvPr id="49" name="Picture 48" descr="A blue and white icon with people in the center&#10;&#10;Description automatically generated with medium confidence">
                <a:extLst>
                  <a:ext uri="{FF2B5EF4-FFF2-40B4-BE49-F238E27FC236}">
                    <a16:creationId xmlns:a16="http://schemas.microsoft.com/office/drawing/2014/main" id="{46828435-B7C7-713B-0B08-8D3D1B969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4" y="8473129"/>
                <a:ext cx="381000" cy="533400"/>
              </a:xfrm>
              <a:prstGeom prst="rect">
                <a:avLst/>
              </a:prstGeom>
            </p:spPr>
          </p:pic>
          <p:sp>
            <p:nvSpPr>
              <p:cNvPr id="50" name="Text Box 7">
                <a:extLst>
                  <a:ext uri="{FF2B5EF4-FFF2-40B4-BE49-F238E27FC236}">
                    <a16:creationId xmlns:a16="http://schemas.microsoft.com/office/drawing/2014/main" id="{606B5AE7-E13B-D7F9-8AA9-16E38FAF6D92}"/>
                  </a:ext>
                </a:extLst>
              </p:cNvPr>
              <p:cNvSpPr txBox="1"/>
              <p:nvPr/>
            </p:nvSpPr>
            <p:spPr>
              <a:xfrm>
                <a:off x="2059444" y="9037644"/>
                <a:ext cx="692785" cy="3676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Audience Generation</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1D857F27-4E28-157C-FC55-31211F06F209}"/>
                </a:ext>
              </a:extLst>
            </p:cNvPr>
            <p:cNvGrpSpPr/>
            <p:nvPr/>
          </p:nvGrpSpPr>
          <p:grpSpPr>
            <a:xfrm>
              <a:off x="2746514" y="8495989"/>
              <a:ext cx="799465" cy="887730"/>
              <a:chOff x="2746514" y="8495989"/>
              <a:chExt cx="799465" cy="887730"/>
            </a:xfrm>
          </p:grpSpPr>
          <p:pic>
            <p:nvPicPr>
              <p:cNvPr id="47" name="Picture 46" descr="A video player on a computer&#10;&#10;Description automatically generated">
                <a:extLst>
                  <a:ext uri="{FF2B5EF4-FFF2-40B4-BE49-F238E27FC236}">
                    <a16:creationId xmlns:a16="http://schemas.microsoft.com/office/drawing/2014/main" id="{BD44BA03-A2A5-EE27-61D8-58737C50A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314" y="8495989"/>
                <a:ext cx="698500" cy="482600"/>
              </a:xfrm>
              <a:prstGeom prst="rect">
                <a:avLst/>
              </a:prstGeom>
            </p:spPr>
          </p:pic>
          <p:sp>
            <p:nvSpPr>
              <p:cNvPr id="48" name="Text Box 7">
                <a:extLst>
                  <a:ext uri="{FF2B5EF4-FFF2-40B4-BE49-F238E27FC236}">
                    <a16:creationId xmlns:a16="http://schemas.microsoft.com/office/drawing/2014/main" id="{71D47702-27B4-FEB2-CCE7-BD6D61639549}"/>
                  </a:ext>
                </a:extLst>
              </p:cNvPr>
              <p:cNvSpPr txBox="1"/>
              <p:nvPr/>
            </p:nvSpPr>
            <p:spPr>
              <a:xfrm>
                <a:off x="2746514" y="903319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Addressable Video</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33AC8925-9418-67BA-E5F6-3AEE2A6BA706}"/>
                </a:ext>
              </a:extLst>
            </p:cNvPr>
            <p:cNvGrpSpPr/>
            <p:nvPr/>
          </p:nvGrpSpPr>
          <p:grpSpPr>
            <a:xfrm>
              <a:off x="3688854" y="8482654"/>
              <a:ext cx="863600" cy="907415"/>
              <a:chOff x="3688854" y="8482654"/>
              <a:chExt cx="863600" cy="907415"/>
            </a:xfrm>
          </p:grpSpPr>
          <p:pic>
            <p:nvPicPr>
              <p:cNvPr id="45" name="Picture 44" descr="A graphic of a house with a person in the middle&#10;&#10;Description automatically generated">
                <a:extLst>
                  <a:ext uri="{FF2B5EF4-FFF2-40B4-BE49-F238E27FC236}">
                    <a16:creationId xmlns:a16="http://schemas.microsoft.com/office/drawing/2014/main" id="{97FAB9C8-825A-2187-DEDA-C29FE3ABB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854" y="8482654"/>
                <a:ext cx="863600" cy="508000"/>
              </a:xfrm>
              <a:prstGeom prst="rect">
                <a:avLst/>
              </a:prstGeom>
            </p:spPr>
          </p:pic>
          <p:sp>
            <p:nvSpPr>
              <p:cNvPr id="46" name="Text Box 7">
                <a:extLst>
                  <a:ext uri="{FF2B5EF4-FFF2-40B4-BE49-F238E27FC236}">
                    <a16:creationId xmlns:a16="http://schemas.microsoft.com/office/drawing/2014/main" id="{BC985059-3390-FB14-3CC3-BF4BD984E25E}"/>
                  </a:ext>
                </a:extLst>
              </p:cNvPr>
              <p:cNvSpPr txBox="1"/>
              <p:nvPr/>
            </p:nvSpPr>
            <p:spPr>
              <a:xfrm>
                <a:off x="3690124" y="903954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Immersive Household</a:t>
                </a:r>
                <a:r>
                  <a:rPr lang="en-US" sz="800" kern="100" baseline="30000">
                    <a:solidFill>
                      <a:srgbClr val="373D4A"/>
                    </a:solidFill>
                    <a:latin typeface="Helvetica" panose="020B0604020202020204" pitchFamily="34" charset="0"/>
                    <a:ea typeface="Aptos" panose="020B0004020202020204" pitchFamily="34" charset="0"/>
                    <a:cs typeface="Times New Roman" panose="02020603050405020304" pitchFamily="18" charset="0"/>
                  </a:rPr>
                  <a:t>®</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54523801-2F72-10DC-D027-A8EC65D92F4C}"/>
                </a:ext>
              </a:extLst>
            </p:cNvPr>
            <p:cNvGrpSpPr/>
            <p:nvPr/>
          </p:nvGrpSpPr>
          <p:grpSpPr>
            <a:xfrm>
              <a:off x="4508639" y="8445824"/>
              <a:ext cx="799465" cy="937260"/>
              <a:chOff x="4508639" y="8445824"/>
              <a:chExt cx="799465" cy="937260"/>
            </a:xfrm>
          </p:grpSpPr>
          <p:pic>
            <p:nvPicPr>
              <p:cNvPr id="43" name="Picture 42" descr="A group of people with hearts&#10;&#10;Description automatically generated">
                <a:extLst>
                  <a:ext uri="{FF2B5EF4-FFF2-40B4-BE49-F238E27FC236}">
                    <a16:creationId xmlns:a16="http://schemas.microsoft.com/office/drawing/2014/main" id="{5EFFF77C-9B81-842A-2254-80E4FD8D0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1684" y="8445824"/>
                <a:ext cx="330200" cy="571500"/>
              </a:xfrm>
              <a:prstGeom prst="rect">
                <a:avLst/>
              </a:prstGeom>
            </p:spPr>
          </p:pic>
          <p:sp>
            <p:nvSpPr>
              <p:cNvPr id="44" name="Text Box 7">
                <a:extLst>
                  <a:ext uri="{FF2B5EF4-FFF2-40B4-BE49-F238E27FC236}">
                    <a16:creationId xmlns:a16="http://schemas.microsoft.com/office/drawing/2014/main" id="{4FD20245-E40D-352B-1DAC-57756DFBAA03}"/>
                  </a:ext>
                </a:extLst>
              </p:cNvPr>
              <p:cNvSpPr txBox="1"/>
              <p:nvPr/>
            </p:nvSpPr>
            <p:spPr>
              <a:xfrm>
                <a:off x="4508639" y="903256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Social </a:t>
                </a:r>
                <a:b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b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Media</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3F45721-A9EC-C16C-AE97-061A23952080}"/>
                </a:ext>
              </a:extLst>
            </p:cNvPr>
            <p:cNvGrpSpPr/>
            <p:nvPr/>
          </p:nvGrpSpPr>
          <p:grpSpPr>
            <a:xfrm>
              <a:off x="5198249" y="8502339"/>
              <a:ext cx="799465" cy="883285"/>
              <a:chOff x="5198249" y="8502339"/>
              <a:chExt cx="799465" cy="883285"/>
            </a:xfrm>
          </p:grpSpPr>
          <p:pic>
            <p:nvPicPr>
              <p:cNvPr id="41" name="Picture 40" descr="A computer screen with a picture&#10;&#10;Description automatically generated">
                <a:extLst>
                  <a:ext uri="{FF2B5EF4-FFF2-40B4-BE49-F238E27FC236}">
                    <a16:creationId xmlns:a16="http://schemas.microsoft.com/office/drawing/2014/main" id="{BE80EEF7-98FF-7643-8A91-D95C6DCFBF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464" y="8502339"/>
                <a:ext cx="685800" cy="469900"/>
              </a:xfrm>
              <a:prstGeom prst="rect">
                <a:avLst/>
              </a:prstGeom>
            </p:spPr>
          </p:pic>
          <p:sp>
            <p:nvSpPr>
              <p:cNvPr id="42" name="Text Box 7">
                <a:extLst>
                  <a:ext uri="{FF2B5EF4-FFF2-40B4-BE49-F238E27FC236}">
                    <a16:creationId xmlns:a16="http://schemas.microsoft.com/office/drawing/2014/main" id="{D0EB114F-A326-9972-8F49-627A09760FBC}"/>
                  </a:ext>
                </a:extLst>
              </p:cNvPr>
              <p:cNvSpPr txBox="1"/>
              <p:nvPr/>
            </p:nvSpPr>
            <p:spPr>
              <a:xfrm>
                <a:off x="5198249" y="903510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Digital Display Ads</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grpSp>
      </p:grpSp>
      <p:pic>
        <p:nvPicPr>
          <p:cNvPr id="53" name="Picture 52" descr="A group of people connected to a mail&#10;&#10;Description automatically generated">
            <a:extLst>
              <a:ext uri="{FF2B5EF4-FFF2-40B4-BE49-F238E27FC236}">
                <a16:creationId xmlns:a16="http://schemas.microsoft.com/office/drawing/2014/main" id="{93C52093-41C6-DEC6-4491-4F9A84E39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784" y="8452809"/>
            <a:ext cx="673100" cy="558800"/>
          </a:xfrm>
          <a:prstGeom prst="rect">
            <a:avLst/>
          </a:prstGeom>
        </p:spPr>
      </p:pic>
      <p:sp>
        <p:nvSpPr>
          <p:cNvPr id="54" name="Text Box 7">
            <a:extLst>
              <a:ext uri="{FF2B5EF4-FFF2-40B4-BE49-F238E27FC236}">
                <a16:creationId xmlns:a16="http://schemas.microsoft.com/office/drawing/2014/main" id="{D1B100EC-B7CF-C06A-30D9-77834E2E0451}"/>
              </a:ext>
            </a:extLst>
          </p:cNvPr>
          <p:cNvSpPr txBox="1"/>
          <p:nvPr/>
        </p:nvSpPr>
        <p:spPr>
          <a:xfrm>
            <a:off x="1336179" y="9027484"/>
            <a:ext cx="692785" cy="237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err="1">
                <a:solidFill>
                  <a:srgbClr val="373D4A"/>
                </a:solidFill>
                <a:latin typeface="Helvetica" panose="020B0604020202020204" pitchFamily="34" charset="0"/>
                <a:ea typeface="Aptos" panose="020B0004020202020204" pitchFamily="34" charset="0"/>
                <a:cs typeface="Times New Roman" panose="02020603050405020304" pitchFamily="18" charset="0"/>
              </a:rPr>
              <a:t>SmartMail</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55" name="Picture 54" descr="A blue and white icon with people in the center&#10;&#10;Description automatically generated with medium confidence">
            <a:extLst>
              <a:ext uri="{FF2B5EF4-FFF2-40B4-BE49-F238E27FC236}">
                <a16:creationId xmlns:a16="http://schemas.microsoft.com/office/drawing/2014/main" id="{46828435-B7C7-713B-0B08-8D3D1B969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4" y="8473129"/>
            <a:ext cx="381000" cy="533400"/>
          </a:xfrm>
          <a:prstGeom prst="rect">
            <a:avLst/>
          </a:prstGeom>
        </p:spPr>
      </p:pic>
      <p:sp>
        <p:nvSpPr>
          <p:cNvPr id="56" name="Text Box 7">
            <a:extLst>
              <a:ext uri="{FF2B5EF4-FFF2-40B4-BE49-F238E27FC236}">
                <a16:creationId xmlns:a16="http://schemas.microsoft.com/office/drawing/2014/main" id="{606B5AE7-E13B-D7F9-8AA9-16E38FAF6D92}"/>
              </a:ext>
            </a:extLst>
          </p:cNvPr>
          <p:cNvSpPr txBox="1"/>
          <p:nvPr/>
        </p:nvSpPr>
        <p:spPr>
          <a:xfrm>
            <a:off x="2059444" y="9037644"/>
            <a:ext cx="692785" cy="3676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Audience Generation</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57" name="Picture 56" descr="A video player on a computer&#10;&#10;Description automatically generated">
            <a:extLst>
              <a:ext uri="{FF2B5EF4-FFF2-40B4-BE49-F238E27FC236}">
                <a16:creationId xmlns:a16="http://schemas.microsoft.com/office/drawing/2014/main" id="{BD44BA03-A2A5-EE27-61D8-58737C50A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314" y="8495989"/>
            <a:ext cx="698500" cy="482600"/>
          </a:xfrm>
          <a:prstGeom prst="rect">
            <a:avLst/>
          </a:prstGeom>
        </p:spPr>
      </p:pic>
      <p:sp>
        <p:nvSpPr>
          <p:cNvPr id="58" name="Text Box 7">
            <a:extLst>
              <a:ext uri="{FF2B5EF4-FFF2-40B4-BE49-F238E27FC236}">
                <a16:creationId xmlns:a16="http://schemas.microsoft.com/office/drawing/2014/main" id="{71D47702-27B4-FEB2-CCE7-BD6D61639549}"/>
              </a:ext>
            </a:extLst>
          </p:cNvPr>
          <p:cNvSpPr txBox="1"/>
          <p:nvPr/>
        </p:nvSpPr>
        <p:spPr>
          <a:xfrm>
            <a:off x="2746514" y="903319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Addressable Video</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59" name="Picture 58" descr="A graphic of a house with a person in the middle&#10;&#10;Description automatically generated">
            <a:extLst>
              <a:ext uri="{FF2B5EF4-FFF2-40B4-BE49-F238E27FC236}">
                <a16:creationId xmlns:a16="http://schemas.microsoft.com/office/drawing/2014/main" id="{97FAB9C8-825A-2187-DEDA-C29FE3ABB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854" y="8482654"/>
            <a:ext cx="863600" cy="508000"/>
          </a:xfrm>
          <a:prstGeom prst="rect">
            <a:avLst/>
          </a:prstGeom>
        </p:spPr>
      </p:pic>
      <p:sp>
        <p:nvSpPr>
          <p:cNvPr id="60" name="Text Box 7">
            <a:extLst>
              <a:ext uri="{FF2B5EF4-FFF2-40B4-BE49-F238E27FC236}">
                <a16:creationId xmlns:a16="http://schemas.microsoft.com/office/drawing/2014/main" id="{BC985059-3390-FB14-3CC3-BF4BD984E25E}"/>
              </a:ext>
            </a:extLst>
          </p:cNvPr>
          <p:cNvSpPr txBox="1"/>
          <p:nvPr/>
        </p:nvSpPr>
        <p:spPr>
          <a:xfrm>
            <a:off x="3690124" y="9039549"/>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Immersive Household</a:t>
            </a:r>
            <a:r>
              <a:rPr lang="en-US" sz="800" kern="100" baseline="30000">
                <a:solidFill>
                  <a:srgbClr val="373D4A"/>
                </a:solidFill>
                <a:latin typeface="Helvetica" panose="020B0604020202020204" pitchFamily="34" charset="0"/>
                <a:ea typeface="Aptos" panose="020B0004020202020204" pitchFamily="34" charset="0"/>
                <a:cs typeface="Times New Roman" panose="02020603050405020304" pitchFamily="18" charset="0"/>
              </a:rPr>
              <a:t>®</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61" name="Picture 60" descr="A group of people with hearts&#10;&#10;Description automatically generated">
            <a:extLst>
              <a:ext uri="{FF2B5EF4-FFF2-40B4-BE49-F238E27FC236}">
                <a16:creationId xmlns:a16="http://schemas.microsoft.com/office/drawing/2014/main" id="{5EFFF77C-9B81-842A-2254-80E4FD8D0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1684" y="8445824"/>
            <a:ext cx="330200" cy="571500"/>
          </a:xfrm>
          <a:prstGeom prst="rect">
            <a:avLst/>
          </a:prstGeom>
        </p:spPr>
      </p:pic>
      <p:sp>
        <p:nvSpPr>
          <p:cNvPr id="62" name="Text Box 7">
            <a:extLst>
              <a:ext uri="{FF2B5EF4-FFF2-40B4-BE49-F238E27FC236}">
                <a16:creationId xmlns:a16="http://schemas.microsoft.com/office/drawing/2014/main" id="{4FD20245-E40D-352B-1DAC-57756DFBAA03}"/>
              </a:ext>
            </a:extLst>
          </p:cNvPr>
          <p:cNvSpPr txBox="1"/>
          <p:nvPr/>
        </p:nvSpPr>
        <p:spPr>
          <a:xfrm>
            <a:off x="4508639" y="903256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Social </a:t>
            </a:r>
            <a:b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b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Media</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pic>
        <p:nvPicPr>
          <p:cNvPr id="63" name="Picture 62" descr="A computer screen with a picture&#10;&#10;Description automatically generated">
            <a:extLst>
              <a:ext uri="{FF2B5EF4-FFF2-40B4-BE49-F238E27FC236}">
                <a16:creationId xmlns:a16="http://schemas.microsoft.com/office/drawing/2014/main" id="{BE80EEF7-98FF-7643-8A91-D95C6DCFBF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464" y="8502339"/>
            <a:ext cx="685800" cy="469900"/>
          </a:xfrm>
          <a:prstGeom prst="rect">
            <a:avLst/>
          </a:prstGeom>
        </p:spPr>
      </p:pic>
      <p:sp>
        <p:nvSpPr>
          <p:cNvPr id="64" name="Text Box 7">
            <a:extLst>
              <a:ext uri="{FF2B5EF4-FFF2-40B4-BE49-F238E27FC236}">
                <a16:creationId xmlns:a16="http://schemas.microsoft.com/office/drawing/2014/main" id="{D0EB114F-A326-9972-8F49-627A09760FBC}"/>
              </a:ext>
            </a:extLst>
          </p:cNvPr>
          <p:cNvSpPr txBox="1"/>
          <p:nvPr/>
        </p:nvSpPr>
        <p:spPr>
          <a:xfrm>
            <a:off x="5198249" y="9035104"/>
            <a:ext cx="799465" cy="35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r>
              <a:rPr lang="en-US" sz="800" kern="100">
                <a:solidFill>
                  <a:srgbClr val="373D4A"/>
                </a:solidFill>
                <a:latin typeface="Helvetica" panose="020B0604020202020204" pitchFamily="34" charset="0"/>
                <a:ea typeface="Aptos" panose="020B0004020202020204" pitchFamily="34" charset="0"/>
                <a:cs typeface="Times New Roman" panose="02020603050405020304" pitchFamily="18" charset="0"/>
              </a:rPr>
              <a:t>Digital Display Ads</a:t>
            </a:r>
            <a:endParaRPr lang="en-US" sz="1200" kern="100">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D4F52F4-3C55-042A-E0C7-66F0ECCD5C54}"/>
              </a:ext>
            </a:extLst>
          </p:cNvPr>
          <p:cNvSpPr txBox="1"/>
          <p:nvPr/>
        </p:nvSpPr>
        <p:spPr>
          <a:xfrm>
            <a:off x="5059376" y="3912285"/>
            <a:ext cx="644505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Helvetica" pitchFamily="2" charset="0"/>
                <a:cs typeface="Arial"/>
              </a:rPr>
              <a:t>"</a:t>
            </a:r>
            <a:r>
              <a:rPr lang="en-US" sz="1400" i="1" err="1">
                <a:solidFill>
                  <a:schemeClr val="bg1"/>
                </a:solidFill>
                <a:latin typeface="Helvetica" pitchFamily="2" charset="0"/>
                <a:cs typeface="Arial"/>
              </a:rPr>
              <a:t>fullthrottle.ai</a:t>
            </a:r>
            <a:r>
              <a:rPr lang="en-US" sz="1400" i="1" baseline="30000">
                <a:solidFill>
                  <a:schemeClr val="bg1"/>
                </a:solidFill>
                <a:latin typeface="Helvetica" pitchFamily="2" charset="0"/>
                <a:cs typeface="Arial"/>
              </a:rPr>
              <a:t>®</a:t>
            </a:r>
            <a:r>
              <a:rPr lang="en-US" sz="1400" i="1">
                <a:solidFill>
                  <a:schemeClr val="bg1"/>
                </a:solidFill>
                <a:latin typeface="Helvetica" pitchFamily="2" charset="0"/>
                <a:cs typeface="Arial"/>
              </a:rPr>
              <a:t> has transformed our marketing strategy by revealing opportunities to engage with individuals we may not have reached otherwise. Their innovative approach has not only helped us identify new prospects but also empowered us to effectively mine our database, allowing us to nurture existing relationships and maximize our outreach potential. Thanks to </a:t>
            </a:r>
            <a:r>
              <a:rPr lang="en-US" sz="1400" i="1" err="1">
                <a:solidFill>
                  <a:schemeClr val="bg1"/>
                </a:solidFill>
                <a:latin typeface="Helvetica" pitchFamily="2" charset="0"/>
                <a:cs typeface="Arial"/>
              </a:rPr>
              <a:t>fullthrottle.ai</a:t>
            </a:r>
            <a:r>
              <a:rPr lang="en-US" sz="1400" i="1">
                <a:solidFill>
                  <a:schemeClr val="bg1"/>
                </a:solidFill>
                <a:latin typeface="Helvetica" pitchFamily="2" charset="0"/>
                <a:cs typeface="Arial"/>
              </a:rPr>
              <a:t>®, we’re connecting with our audience like never before! </a:t>
            </a:r>
            <a:endParaRPr lang="en-US" sz="1400">
              <a:solidFill>
                <a:schemeClr val="bg1"/>
              </a:solidFill>
              <a:latin typeface="Helvetica" pitchFamily="2" charset="0"/>
              <a:cs typeface="Arial"/>
            </a:endParaRPr>
          </a:p>
        </p:txBody>
      </p:sp>
      <p:sp>
        <p:nvSpPr>
          <p:cNvPr id="4" name="Rounded Rectangle 3">
            <a:extLst>
              <a:ext uri="{FF2B5EF4-FFF2-40B4-BE49-F238E27FC236}">
                <a16:creationId xmlns:a16="http://schemas.microsoft.com/office/drawing/2014/main" id="{D2F6BC3F-38E0-CA50-6E33-522FEAED0FF5}"/>
              </a:ext>
            </a:extLst>
          </p:cNvPr>
          <p:cNvSpPr/>
          <p:nvPr/>
        </p:nvSpPr>
        <p:spPr>
          <a:xfrm>
            <a:off x="4941041" y="3657600"/>
            <a:ext cx="6682687" cy="2324746"/>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AI-generated content may be incorrect.">
            <a:extLst>
              <a:ext uri="{FF2B5EF4-FFF2-40B4-BE49-F238E27FC236}">
                <a16:creationId xmlns:a16="http://schemas.microsoft.com/office/drawing/2014/main" id="{746089AA-3FBE-DF1D-537D-7658804E1014}"/>
              </a:ext>
            </a:extLst>
          </p:cNvPr>
          <p:cNvPicPr>
            <a:picLocks noChangeAspect="1"/>
          </p:cNvPicPr>
          <p:nvPr/>
        </p:nvPicPr>
        <p:blipFill>
          <a:blip r:embed="rId8"/>
          <a:srcRect t="25782" b="24930"/>
          <a:stretch>
            <a:fillRect/>
          </a:stretch>
        </p:blipFill>
        <p:spPr>
          <a:xfrm>
            <a:off x="7772204" y="5341447"/>
            <a:ext cx="1019397" cy="502441"/>
          </a:xfrm>
          <a:prstGeom prst="rect">
            <a:avLst/>
          </a:prstGeom>
        </p:spPr>
      </p:pic>
    </p:spTree>
    <p:extLst>
      <p:ext uri="{BB962C8B-B14F-4D97-AF65-F5344CB8AC3E}">
        <p14:creationId xmlns:p14="http://schemas.microsoft.com/office/powerpoint/2010/main" val="105599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3057993" y="3391863"/>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Retail</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660462" y="2883355"/>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380209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4A2FC-EEA5-A84D-D6E6-9682DD2CD53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0C28891-C4EE-2CAC-EF54-3BEB0DB9C588}"/>
              </a:ext>
            </a:extLst>
          </p:cNvPr>
          <p:cNvSpPr>
            <a:spLocks noGrp="1"/>
          </p:cNvSpPr>
          <p:nvPr>
            <p:ph type="body" sz="quarter" idx="10"/>
          </p:nvPr>
        </p:nvSpPr>
        <p:spPr>
          <a:xfrm>
            <a:off x="755435" y="3898818"/>
            <a:ext cx="2139696" cy="344312"/>
          </a:xfrm>
        </p:spPr>
        <p:txBody>
          <a:bodyPr lIns="91440" tIns="45720" rIns="91440" bIns="45720" anchor="t">
            <a:normAutofit lnSpcReduction="10000"/>
          </a:bodyPr>
          <a:lstStyle/>
          <a:p>
            <a:pPr algn="l"/>
            <a:r>
              <a:rPr lang="en-US" dirty="0">
                <a:latin typeface="Helvetica Neue"/>
              </a:rPr>
              <a:t>Challenge:</a:t>
            </a:r>
            <a:endParaRPr lang="en-US" dirty="0"/>
          </a:p>
        </p:txBody>
      </p:sp>
      <p:sp>
        <p:nvSpPr>
          <p:cNvPr id="7" name="Text Placeholder 6">
            <a:extLst>
              <a:ext uri="{FF2B5EF4-FFF2-40B4-BE49-F238E27FC236}">
                <a16:creationId xmlns:a16="http://schemas.microsoft.com/office/drawing/2014/main" id="{46E0F71A-75AB-1F98-142C-3F696F04AA3E}"/>
              </a:ext>
            </a:extLst>
          </p:cNvPr>
          <p:cNvSpPr>
            <a:spLocks noGrp="1"/>
          </p:cNvSpPr>
          <p:nvPr>
            <p:ph type="body" sz="quarter" idx="11"/>
          </p:nvPr>
        </p:nvSpPr>
        <p:spPr>
          <a:xfrm>
            <a:off x="754253" y="4235875"/>
            <a:ext cx="10677430" cy="690076"/>
          </a:xfrm>
        </p:spPr>
        <p:txBody>
          <a:bodyPr lIns="91440" tIns="45720" rIns="91440" bIns="45720" anchor="t"/>
          <a:lstStyle/>
          <a:p>
            <a:pPr algn="l"/>
            <a:r>
              <a:rPr lang="en-US" sz="1400" dirty="0">
                <a:latin typeface="Arial"/>
              </a:rPr>
              <a:t>An automotive dealership faced challenges with generating high quality leads and increasing conversions. Operating in a single market, they needed an effective solution to boost both lead volume and the quality of prospects, resulting in a direct impact on their overall conversions and service revenue.</a:t>
            </a:r>
            <a:endParaRPr lang="en-US" dirty="0"/>
          </a:p>
        </p:txBody>
      </p:sp>
      <p:sp>
        <p:nvSpPr>
          <p:cNvPr id="10" name="Text Placeholder 9">
            <a:extLst>
              <a:ext uri="{FF2B5EF4-FFF2-40B4-BE49-F238E27FC236}">
                <a16:creationId xmlns:a16="http://schemas.microsoft.com/office/drawing/2014/main" id="{CB7EFBCA-43CB-2ECD-15C6-EA38C82BAC73}"/>
              </a:ext>
            </a:extLst>
          </p:cNvPr>
          <p:cNvSpPr>
            <a:spLocks noGrp="1"/>
          </p:cNvSpPr>
          <p:nvPr>
            <p:ph type="body" sz="quarter" idx="14"/>
          </p:nvPr>
        </p:nvSpPr>
        <p:spPr>
          <a:xfrm>
            <a:off x="763007" y="5002521"/>
            <a:ext cx="2383315" cy="344312"/>
          </a:xfrm>
        </p:spPr>
        <p:txBody>
          <a:bodyPr lIns="91440" tIns="45720" rIns="91440" bIns="45720" anchor="t">
            <a:normAutofit lnSpcReduction="10000"/>
          </a:bodyPr>
          <a:lstStyle/>
          <a:p>
            <a:pPr algn="l"/>
            <a:r>
              <a:rPr lang="en-US" dirty="0">
                <a:latin typeface="Helvetica Neue"/>
              </a:rPr>
              <a:t>Tactics &amp; Results:</a:t>
            </a:r>
            <a:endParaRPr lang="en-US" dirty="0"/>
          </a:p>
        </p:txBody>
      </p:sp>
      <p:sp>
        <p:nvSpPr>
          <p:cNvPr id="11" name="Text Placeholder 10">
            <a:extLst>
              <a:ext uri="{FF2B5EF4-FFF2-40B4-BE49-F238E27FC236}">
                <a16:creationId xmlns:a16="http://schemas.microsoft.com/office/drawing/2014/main" id="{EBDACCE2-AE89-0C24-ABA2-E6E7C7DD1C85}"/>
              </a:ext>
            </a:extLst>
          </p:cNvPr>
          <p:cNvSpPr>
            <a:spLocks noGrp="1"/>
          </p:cNvSpPr>
          <p:nvPr>
            <p:ph type="body" sz="quarter" idx="15"/>
          </p:nvPr>
        </p:nvSpPr>
        <p:spPr>
          <a:xfrm>
            <a:off x="759760" y="5345255"/>
            <a:ext cx="11246032" cy="1564023"/>
          </a:xfrm>
        </p:spPr>
        <p:txBody>
          <a:bodyPr lIns="91440" tIns="45720" rIns="91440" bIns="45720" anchor="t"/>
          <a:lstStyle/>
          <a:p>
            <a:pPr algn="l"/>
            <a:r>
              <a:rPr lang="en-US" sz="1400">
                <a:latin typeface="Arial"/>
              </a:rPr>
              <a:t>Using fullthrottle.ai's </a:t>
            </a:r>
            <a:r>
              <a:rPr lang="en-US" sz="1400" b="1">
                <a:latin typeface="Arial"/>
              </a:rPr>
              <a:t>Lead Generation</a:t>
            </a:r>
            <a:r>
              <a:rPr lang="en-US" sz="1400">
                <a:latin typeface="Arial"/>
              </a:rPr>
              <a:t>, the client saw impressive results over a four-month campaign, driving significant value for their service department. They were able to average </a:t>
            </a:r>
            <a:r>
              <a:rPr lang="en-US" sz="1400" b="1">
                <a:latin typeface="Arial"/>
              </a:rPr>
              <a:t>3 net-new leads per day</a:t>
            </a:r>
            <a:r>
              <a:rPr lang="en-US" sz="1400">
                <a:latin typeface="Arial"/>
              </a:rPr>
              <a:t> in a one-month period, and 43% of the new leads submitted translated into services showcasing the </a:t>
            </a:r>
            <a:r>
              <a:rPr lang="en-US" sz="1400" b="1">
                <a:latin typeface="Arial"/>
              </a:rPr>
              <a:t>high quality of the leads </a:t>
            </a:r>
            <a:r>
              <a:rPr lang="en-US" sz="1400">
                <a:latin typeface="Arial"/>
              </a:rPr>
              <a:t>generated.</a:t>
            </a:r>
          </a:p>
          <a:p>
            <a:pPr algn="l"/>
            <a:r>
              <a:rPr lang="en-US" sz="1400">
                <a:latin typeface="Arial"/>
              </a:rPr>
              <a:t>By performing a match-back analysis covering the campaign duration, fullthrottle.ai™ confirmed the direct correlation between targeted advertising efforts and lead generation, providing the client with quantifiable proof of their ROI.</a:t>
            </a:r>
          </a:p>
        </p:txBody>
      </p:sp>
      <p:sp>
        <p:nvSpPr>
          <p:cNvPr id="17" name="Title 16">
            <a:extLst>
              <a:ext uri="{FF2B5EF4-FFF2-40B4-BE49-F238E27FC236}">
                <a16:creationId xmlns:a16="http://schemas.microsoft.com/office/drawing/2014/main" id="{0F77E15A-9934-2E72-C8B8-25C143A816A0}"/>
              </a:ext>
            </a:extLst>
          </p:cNvPr>
          <p:cNvSpPr>
            <a:spLocks noGrp="1"/>
          </p:cNvSpPr>
          <p:nvPr>
            <p:ph type="title"/>
          </p:nvPr>
        </p:nvSpPr>
        <p:spPr>
          <a:xfrm>
            <a:off x="759738" y="679981"/>
            <a:ext cx="10682962" cy="1029325"/>
          </a:xfrm>
        </p:spPr>
        <p:txBody>
          <a:bodyPr lIns="91440" tIns="45720" rIns="91440" bIns="45720" anchor="t"/>
          <a:lstStyle/>
          <a:p>
            <a:pPr algn="l"/>
            <a:r>
              <a:rPr lang="en-US" sz="3200" dirty="0">
                <a:latin typeface="Arial"/>
                <a:cs typeface="Arial"/>
              </a:rPr>
              <a:t>Automotive Dealership Boosts Lead Quality and Service Revenue with</a:t>
            </a:r>
            <a:r>
              <a:rPr lang="en-US" sz="3200" dirty="0">
                <a:solidFill>
                  <a:srgbClr val="343D4B"/>
                </a:solidFill>
                <a:latin typeface="Arial"/>
                <a:cs typeface="Arial"/>
              </a:rPr>
              <a:t> </a:t>
            </a:r>
            <a:r>
              <a:rPr lang="en-US" sz="3200" dirty="0">
                <a:solidFill>
                  <a:srgbClr val="1C97A6"/>
                </a:solidFill>
                <a:latin typeface="Arial"/>
                <a:cs typeface="Arial"/>
              </a:rPr>
              <a:t>fullthrottle.ai</a:t>
            </a:r>
            <a:r>
              <a:rPr lang="en-US" sz="3200" dirty="0">
                <a:solidFill>
                  <a:srgbClr val="1C97A6"/>
                </a:solidFill>
                <a:latin typeface="Helvetica Neue"/>
                <a:cs typeface="Arial"/>
              </a:rPr>
              <a:t>™</a:t>
            </a:r>
            <a:endParaRPr lang="en-US" sz="4000" dirty="0"/>
          </a:p>
        </p:txBody>
      </p:sp>
      <p:sp>
        <p:nvSpPr>
          <p:cNvPr id="23" name="Title 16">
            <a:extLst>
              <a:ext uri="{FF2B5EF4-FFF2-40B4-BE49-F238E27FC236}">
                <a16:creationId xmlns:a16="http://schemas.microsoft.com/office/drawing/2014/main" id="{BCE1282E-66A7-6A4C-9498-25AA16F73A23}"/>
              </a:ext>
            </a:extLst>
          </p:cNvPr>
          <p:cNvSpPr txBox="1">
            <a:spLocks/>
          </p:cNvSpPr>
          <p:nvPr/>
        </p:nvSpPr>
        <p:spPr>
          <a:xfrm>
            <a:off x="755563"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rgbClr val="1C97A6"/>
                </a:solidFill>
                <a:latin typeface="Arial"/>
                <a:cs typeface="Arial"/>
              </a:rPr>
              <a:t>Case Study:</a:t>
            </a:r>
            <a:endParaRPr lang="en-US" sz="2000">
              <a:solidFill>
                <a:srgbClr val="1C97A6"/>
              </a:solidFill>
            </a:endParaRPr>
          </a:p>
          <a:p>
            <a:endParaRPr lang="en-US" sz="2000">
              <a:solidFill>
                <a:srgbClr val="1C97A6"/>
              </a:solidFill>
            </a:endParaRPr>
          </a:p>
        </p:txBody>
      </p:sp>
      <p:pic>
        <p:nvPicPr>
          <p:cNvPr id="29" name="Picture 28" descr="A car on a lift&#10;&#10;Description automatically generated">
            <a:extLst>
              <a:ext uri="{FF2B5EF4-FFF2-40B4-BE49-F238E27FC236}">
                <a16:creationId xmlns:a16="http://schemas.microsoft.com/office/drawing/2014/main" id="{DFD8B75F-0146-7983-F76B-A43018A89C83}"/>
              </a:ext>
            </a:extLst>
          </p:cNvPr>
          <p:cNvPicPr>
            <a:picLocks noChangeAspect="1"/>
          </p:cNvPicPr>
          <p:nvPr/>
        </p:nvPicPr>
        <p:blipFill>
          <a:blip r:embed="rId2"/>
          <a:srcRect/>
          <a:stretch/>
        </p:blipFill>
        <p:spPr>
          <a:xfrm>
            <a:off x="5058756" y="1769301"/>
            <a:ext cx="2075929" cy="2075929"/>
          </a:xfrm>
          <a:prstGeom prst="rect">
            <a:avLst/>
          </a:prstGeom>
        </p:spPr>
      </p:pic>
      <p:pic>
        <p:nvPicPr>
          <p:cNvPr id="30" name="Picture 29" descr="A person standing next to a car&#10;&#10;Description automatically generated">
            <a:extLst>
              <a:ext uri="{FF2B5EF4-FFF2-40B4-BE49-F238E27FC236}">
                <a16:creationId xmlns:a16="http://schemas.microsoft.com/office/drawing/2014/main" id="{D0668625-9B52-23BE-3341-294824D02CB1}"/>
              </a:ext>
            </a:extLst>
          </p:cNvPr>
          <p:cNvPicPr>
            <a:picLocks noChangeAspect="1"/>
          </p:cNvPicPr>
          <p:nvPr/>
        </p:nvPicPr>
        <p:blipFill>
          <a:blip r:embed="rId3"/>
          <a:srcRect/>
          <a:stretch/>
        </p:blipFill>
        <p:spPr>
          <a:xfrm>
            <a:off x="7544361" y="1766499"/>
            <a:ext cx="2075929" cy="2075929"/>
          </a:xfrm>
          <a:prstGeom prst="rect">
            <a:avLst/>
          </a:prstGeom>
        </p:spPr>
      </p:pic>
      <p:pic>
        <p:nvPicPr>
          <p:cNvPr id="31" name="Picture 30" descr="A poster of a marketing campaign&#10;&#10;Description automatically generated">
            <a:extLst>
              <a:ext uri="{FF2B5EF4-FFF2-40B4-BE49-F238E27FC236}">
                <a16:creationId xmlns:a16="http://schemas.microsoft.com/office/drawing/2014/main" id="{7A349CC7-DE27-440E-374E-226D3D2E5AE6}"/>
              </a:ext>
            </a:extLst>
          </p:cNvPr>
          <p:cNvPicPr>
            <a:picLocks noChangeAspect="1"/>
          </p:cNvPicPr>
          <p:nvPr/>
        </p:nvPicPr>
        <p:blipFill>
          <a:blip r:embed="rId4"/>
          <a:srcRect/>
          <a:stretch/>
        </p:blipFill>
        <p:spPr>
          <a:xfrm>
            <a:off x="2573150" y="1766500"/>
            <a:ext cx="2075929" cy="2075929"/>
          </a:xfrm>
          <a:prstGeom prst="rect">
            <a:avLst/>
          </a:prstGeom>
        </p:spPr>
      </p:pic>
    </p:spTree>
    <p:extLst>
      <p:ext uri="{BB962C8B-B14F-4D97-AF65-F5344CB8AC3E}">
        <p14:creationId xmlns:p14="http://schemas.microsoft.com/office/powerpoint/2010/main" val="713546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509664" y="679450"/>
            <a:ext cx="10682287" cy="1030288"/>
          </a:xfrm>
          <a:prstGeom prst="rect">
            <a:avLst/>
          </a:prstGeom>
        </p:spPr>
        <p:txBody>
          <a:bodyPr lIns="91440" tIns="45720" rIns="91440" bIns="45720" anchor="t"/>
          <a:lstStyle/>
          <a:p>
            <a:r>
              <a:rPr lang="en-US" sz="3200" b="1">
                <a:solidFill>
                  <a:schemeClr val="bg1"/>
                </a:solidFill>
                <a:latin typeface="Helvetica" pitchFamily="2" charset="0"/>
                <a:cs typeface="Arial"/>
              </a:rPr>
              <a:t>National E-Commerce Company Increases Growth by 31% Within Half a Year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a:p>
            <a:endParaRPr lang="en-US" sz="4000" b="1">
              <a:solidFill>
                <a:schemeClr val="bg1"/>
              </a:solidFill>
              <a:latin typeface="Helvetica" pitchFamily="2" charset="0"/>
            </a:endParaRPr>
          </a:p>
        </p:txBody>
      </p:sp>
      <p:sp>
        <p:nvSpPr>
          <p:cNvPr id="14" name="Text Placeholder 5">
            <a:extLst>
              <a:ext uri="{FF2B5EF4-FFF2-40B4-BE49-F238E27FC236}">
                <a16:creationId xmlns:a16="http://schemas.microsoft.com/office/drawing/2014/main" id="{704E7ED1-2225-68E8-D99A-15B170A44B8F}"/>
              </a:ext>
            </a:extLst>
          </p:cNvPr>
          <p:cNvSpPr>
            <a:spLocks noGrp="1"/>
          </p:cNvSpPr>
          <p:nvPr>
            <p:ph type="body" sz="quarter" idx="4294967295"/>
          </p:nvPr>
        </p:nvSpPr>
        <p:spPr>
          <a:xfrm>
            <a:off x="509664" y="3897906"/>
            <a:ext cx="2139950" cy="344487"/>
          </a:xfrm>
          <a:prstGeom prst="rect">
            <a:avLst/>
          </a:prstGeom>
        </p:spPr>
        <p:txBody>
          <a:bodyPr lIns="91440" tIns="45720" rIns="91440" bIns="45720" anchor="t">
            <a:normAutofit/>
          </a:bodyPr>
          <a:lstStyle/>
          <a:p>
            <a:pPr marL="0" indent="0">
              <a:buNone/>
            </a:pPr>
            <a:r>
              <a:rPr lang="en-US" b="1">
                <a:solidFill>
                  <a:schemeClr val="accent4">
                    <a:lumMod val="60000"/>
                    <a:lumOff val="40000"/>
                  </a:schemeClr>
                </a:solidFill>
                <a:latin typeface="Helvetica" pitchFamily="2" charset="0"/>
              </a:rPr>
              <a:t>Challenge:</a:t>
            </a:r>
          </a:p>
        </p:txBody>
      </p:sp>
      <p:sp>
        <p:nvSpPr>
          <p:cNvPr id="15" name="Text Placeholder 6">
            <a:extLst>
              <a:ext uri="{FF2B5EF4-FFF2-40B4-BE49-F238E27FC236}">
                <a16:creationId xmlns:a16="http://schemas.microsoft.com/office/drawing/2014/main" id="{799B4340-CF71-741C-909C-2D260287C553}"/>
              </a:ext>
            </a:extLst>
          </p:cNvPr>
          <p:cNvSpPr>
            <a:spLocks noGrp="1"/>
          </p:cNvSpPr>
          <p:nvPr>
            <p:ph type="body" sz="quarter" idx="4294967295"/>
          </p:nvPr>
        </p:nvSpPr>
        <p:spPr>
          <a:xfrm>
            <a:off x="509664" y="4277318"/>
            <a:ext cx="11264900" cy="679346"/>
          </a:xfrm>
          <a:prstGeom prst="rect">
            <a:avLst/>
          </a:prstGeom>
        </p:spPr>
        <p:txBody>
          <a:bodyPr lIns="91440" tIns="45720" rIns="91440" bIns="45720" anchor="t">
            <a:normAutofit/>
          </a:bodyPr>
          <a:lstStyle/>
          <a:p>
            <a:pPr marL="0" indent="0">
              <a:buNone/>
            </a:pPr>
            <a:r>
              <a:rPr lang="en-US" sz="1400" b="0" i="0">
                <a:solidFill>
                  <a:schemeClr val="bg1"/>
                </a:solidFill>
                <a:effectLst/>
                <a:latin typeface="Helvetica" pitchFamily="2" charset="0"/>
              </a:rPr>
              <a:t>A national bedding e-commerce company wanted to measure and increase post-initial web visit transactional business. They enlisted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to help them gain valuable buyer timeline intel to help grow their business.</a:t>
            </a:r>
            <a:endParaRPr lang="en-US" sz="1400">
              <a:solidFill>
                <a:schemeClr val="bg1"/>
              </a:solidFill>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509664"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pPr algn="l"/>
            <a:endParaRPr lang="en-US" sz="2000">
              <a:solidFill>
                <a:schemeClr val="accent4">
                  <a:lumMod val="60000"/>
                  <a:lumOff val="40000"/>
                </a:schemeClr>
              </a:solidFill>
              <a:latin typeface="Helvetica" pitchFamily="2" charset="0"/>
            </a:endParaRPr>
          </a:p>
        </p:txBody>
      </p:sp>
      <p:sp>
        <p:nvSpPr>
          <p:cNvPr id="16" name="Text Placeholder 9">
            <a:extLst>
              <a:ext uri="{FF2B5EF4-FFF2-40B4-BE49-F238E27FC236}">
                <a16:creationId xmlns:a16="http://schemas.microsoft.com/office/drawing/2014/main" id="{7AF3B5AE-B2EC-BA6B-4F3A-F55DED43D49C}"/>
              </a:ext>
            </a:extLst>
          </p:cNvPr>
          <p:cNvSpPr txBox="1">
            <a:spLocks/>
          </p:cNvSpPr>
          <p:nvPr/>
        </p:nvSpPr>
        <p:spPr>
          <a:xfrm>
            <a:off x="509664" y="4829823"/>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a:solidFill>
                  <a:schemeClr val="accent4">
                    <a:lumMod val="60000"/>
                    <a:lumOff val="40000"/>
                  </a:schemeClr>
                </a:solidFill>
                <a:latin typeface="Helvetica" pitchFamily="2" charset="0"/>
              </a:rPr>
              <a:t>Tactics:</a:t>
            </a:r>
          </a:p>
        </p:txBody>
      </p:sp>
      <p:sp>
        <p:nvSpPr>
          <p:cNvPr id="18" name="Text Placeholder 10">
            <a:extLst>
              <a:ext uri="{FF2B5EF4-FFF2-40B4-BE49-F238E27FC236}">
                <a16:creationId xmlns:a16="http://schemas.microsoft.com/office/drawing/2014/main" id="{FABB69F5-7A34-27E9-1828-CEE121C24FAF}"/>
              </a:ext>
            </a:extLst>
          </p:cNvPr>
          <p:cNvSpPr txBox="1">
            <a:spLocks/>
          </p:cNvSpPr>
          <p:nvPr/>
        </p:nvSpPr>
        <p:spPr>
          <a:xfrm>
            <a:off x="509664" y="5203872"/>
            <a:ext cx="10943583" cy="131044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a:solidFill>
                  <a:schemeClr val="bg1"/>
                </a:solidFill>
                <a:latin typeface="Helvetica" pitchFamily="2" charset="0"/>
              </a:rPr>
              <a:t>When this e-commerce client initially came to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they believed most of their customers completed a purchase on their first website visit.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showed that over 50% of their website traffic does not do business with them until almost a week after their first visit.</a:t>
            </a:r>
          </a:p>
          <a:p>
            <a:pPr algn="l"/>
            <a:r>
              <a:rPr lang="en-US" sz="1400" err="1">
                <a:solidFill>
                  <a:schemeClr val="bg1"/>
                </a:solidFill>
                <a:latin typeface="Helvetica" pitchFamily="2" charset="0"/>
              </a:rPr>
              <a:t>fullthrottle.ai’s</a:t>
            </a:r>
            <a:r>
              <a:rPr lang="en-US" sz="1400">
                <a:solidFill>
                  <a:schemeClr val="bg1"/>
                </a:solidFill>
                <a:latin typeface="Helvetica" pitchFamily="2" charset="0"/>
              </a:rPr>
              <a:t> transactional data measured incremental sales; web visitors who purchased 3+ days post-initial visit and after household level marketing was deployed. As a result, this e-commerce client saw incremental, month-over-month growth.</a:t>
            </a:r>
          </a:p>
        </p:txBody>
      </p:sp>
      <p:sp>
        <p:nvSpPr>
          <p:cNvPr id="2" name="Rounded Rectangle 1">
            <a:extLst>
              <a:ext uri="{FF2B5EF4-FFF2-40B4-BE49-F238E27FC236}">
                <a16:creationId xmlns:a16="http://schemas.microsoft.com/office/drawing/2014/main" id="{62EC9CD0-B61D-02E9-E2BB-1DDE432E7868}"/>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CBB4FE-8EB0-A27C-CEAA-65BF33BCF458}"/>
              </a:ext>
            </a:extLst>
          </p:cNvPr>
          <p:cNvSpPr txBox="1"/>
          <p:nvPr/>
        </p:nvSpPr>
        <p:spPr>
          <a:xfrm>
            <a:off x="1651603" y="2243139"/>
            <a:ext cx="1574469" cy="584775"/>
          </a:xfrm>
          <a:prstGeom prst="rect">
            <a:avLst/>
          </a:prstGeom>
          <a:noFill/>
        </p:spPr>
        <p:txBody>
          <a:bodyPr wrap="none" rtlCol="0">
            <a:spAutoFit/>
          </a:bodyPr>
          <a:lstStyle/>
          <a:p>
            <a:pPr algn="ctr"/>
            <a:r>
              <a:rPr lang="en-US" sz="3200" b="1">
                <a:solidFill>
                  <a:schemeClr val="accent5"/>
                </a:solidFill>
                <a:latin typeface="Helvetica" pitchFamily="2" charset="0"/>
              </a:rPr>
              <a:t>14.25%</a:t>
            </a:r>
          </a:p>
        </p:txBody>
      </p:sp>
      <p:sp>
        <p:nvSpPr>
          <p:cNvPr id="4" name="TextBox 3">
            <a:extLst>
              <a:ext uri="{FF2B5EF4-FFF2-40B4-BE49-F238E27FC236}">
                <a16:creationId xmlns:a16="http://schemas.microsoft.com/office/drawing/2014/main" id="{E810AC0E-D957-C4EE-F46D-76C820420BAB}"/>
              </a:ext>
            </a:extLst>
          </p:cNvPr>
          <p:cNvSpPr txBox="1"/>
          <p:nvPr/>
        </p:nvSpPr>
        <p:spPr>
          <a:xfrm>
            <a:off x="1206216"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Conversion Rate Increase from 7.28%</a:t>
            </a:r>
          </a:p>
        </p:txBody>
      </p:sp>
      <p:sp>
        <p:nvSpPr>
          <p:cNvPr id="5" name="TextBox 4">
            <a:extLst>
              <a:ext uri="{FF2B5EF4-FFF2-40B4-BE49-F238E27FC236}">
                <a16:creationId xmlns:a16="http://schemas.microsoft.com/office/drawing/2014/main" id="{9516B204-0F90-FD2B-F41A-39F941D188DE}"/>
              </a:ext>
            </a:extLst>
          </p:cNvPr>
          <p:cNvSpPr txBox="1"/>
          <p:nvPr/>
        </p:nvSpPr>
        <p:spPr>
          <a:xfrm>
            <a:off x="9205221" y="2243139"/>
            <a:ext cx="1005404" cy="584775"/>
          </a:xfrm>
          <a:prstGeom prst="rect">
            <a:avLst/>
          </a:prstGeom>
          <a:noFill/>
        </p:spPr>
        <p:txBody>
          <a:bodyPr wrap="none" rtlCol="0">
            <a:spAutoFit/>
          </a:bodyPr>
          <a:lstStyle/>
          <a:p>
            <a:pPr algn="ctr"/>
            <a:r>
              <a:rPr lang="en-US" sz="3200" b="1">
                <a:solidFill>
                  <a:schemeClr val="accent5"/>
                </a:solidFill>
                <a:latin typeface="Helvetica" pitchFamily="2" charset="0"/>
              </a:rPr>
              <a:t>31%</a:t>
            </a:r>
          </a:p>
        </p:txBody>
      </p:sp>
      <p:sp>
        <p:nvSpPr>
          <p:cNvPr id="6" name="TextBox 5">
            <a:extLst>
              <a:ext uri="{FF2B5EF4-FFF2-40B4-BE49-F238E27FC236}">
                <a16:creationId xmlns:a16="http://schemas.microsoft.com/office/drawing/2014/main" id="{BED6ED12-464B-1762-59EF-AB3CBB7E7836}"/>
              </a:ext>
            </a:extLst>
          </p:cNvPr>
          <p:cNvSpPr txBox="1"/>
          <p:nvPr/>
        </p:nvSpPr>
        <p:spPr>
          <a:xfrm>
            <a:off x="8612943" y="2747964"/>
            <a:ext cx="2189961" cy="646331"/>
          </a:xfrm>
          <a:prstGeom prst="rect">
            <a:avLst/>
          </a:prstGeom>
          <a:noFill/>
        </p:spPr>
        <p:txBody>
          <a:bodyPr wrap="square" rtlCol="0">
            <a:spAutoFit/>
          </a:bodyPr>
          <a:lstStyle/>
          <a:p>
            <a:pPr algn="ctr"/>
            <a:r>
              <a:rPr lang="en-US">
                <a:solidFill>
                  <a:schemeClr val="accent5"/>
                </a:solidFill>
                <a:latin typeface="Helvetica" pitchFamily="2" charset="0"/>
              </a:rPr>
              <a:t>Growth Increase in 6 Months</a:t>
            </a:r>
          </a:p>
        </p:txBody>
      </p:sp>
      <p:cxnSp>
        <p:nvCxnSpPr>
          <p:cNvPr id="7" name="Straight Connector 6">
            <a:extLst>
              <a:ext uri="{FF2B5EF4-FFF2-40B4-BE49-F238E27FC236}">
                <a16:creationId xmlns:a16="http://schemas.microsoft.com/office/drawing/2014/main" id="{4653B264-51FF-4BC9-91FF-0E041EBD4E30}"/>
              </a:ext>
            </a:extLst>
          </p:cNvPr>
          <p:cNvCxnSpPr/>
          <p:nvPr/>
        </p:nvCxnSpPr>
        <p:spPr>
          <a:xfrm>
            <a:off x="4293706"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08D91D-99CE-7409-C067-98B3EDBD0F4D}"/>
              </a:ext>
            </a:extLst>
          </p:cNvPr>
          <p:cNvCxnSpPr/>
          <p:nvPr/>
        </p:nvCxnSpPr>
        <p:spPr>
          <a:xfrm>
            <a:off x="800762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7DA561-0E62-B6E5-70AB-5D5FD3A92BC4}"/>
              </a:ext>
            </a:extLst>
          </p:cNvPr>
          <p:cNvSpPr txBox="1"/>
          <p:nvPr/>
        </p:nvSpPr>
        <p:spPr>
          <a:xfrm>
            <a:off x="5504837" y="224313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5,754</a:t>
            </a:r>
          </a:p>
        </p:txBody>
      </p:sp>
      <p:sp>
        <p:nvSpPr>
          <p:cNvPr id="10" name="TextBox 9">
            <a:extLst>
              <a:ext uri="{FF2B5EF4-FFF2-40B4-BE49-F238E27FC236}">
                <a16:creationId xmlns:a16="http://schemas.microsoft.com/office/drawing/2014/main" id="{E90516DB-DC96-405C-7868-CC782E30C888}"/>
              </a:ext>
            </a:extLst>
          </p:cNvPr>
          <p:cNvSpPr txBox="1"/>
          <p:nvPr/>
        </p:nvSpPr>
        <p:spPr>
          <a:xfrm>
            <a:off x="4876709" y="2747964"/>
            <a:ext cx="2465237" cy="646331"/>
          </a:xfrm>
          <a:prstGeom prst="rect">
            <a:avLst/>
          </a:prstGeom>
          <a:noFill/>
        </p:spPr>
        <p:txBody>
          <a:bodyPr wrap="square" rtlCol="0">
            <a:spAutoFit/>
          </a:bodyPr>
          <a:lstStyle/>
          <a:p>
            <a:pPr algn="ctr"/>
            <a:r>
              <a:rPr lang="en-US">
                <a:solidFill>
                  <a:schemeClr val="accent5"/>
                </a:solidFill>
                <a:latin typeface="Helvetica" pitchFamily="2" charset="0"/>
              </a:rPr>
              <a:t>Q2 Sales Increased from 3,961 in Q1</a:t>
            </a:r>
          </a:p>
        </p:txBody>
      </p:sp>
    </p:spTree>
    <p:extLst>
      <p:ext uri="{BB962C8B-B14F-4D97-AF65-F5344CB8AC3E}">
        <p14:creationId xmlns:p14="http://schemas.microsoft.com/office/powerpoint/2010/main" val="933276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49450" y="679450"/>
            <a:ext cx="10682287" cy="588963"/>
          </a:xfrm>
          <a:prstGeom prst="rect">
            <a:avLst/>
          </a:prstGeom>
        </p:spPr>
        <p:txBody>
          <a:bodyPr lIns="91440" tIns="45720" rIns="91440" bIns="45720" anchor="t"/>
          <a:lstStyle/>
          <a:p>
            <a:pPr algn="l"/>
            <a:r>
              <a:rPr lang="en-US" sz="3200" b="1" err="1">
                <a:solidFill>
                  <a:schemeClr val="bg1"/>
                </a:solidFill>
                <a:latin typeface="Helvetica" pitchFamily="2" charset="0"/>
                <a:cs typeface="Arial"/>
              </a:rPr>
              <a:t>fullthrottle.ai</a:t>
            </a:r>
            <a:r>
              <a:rPr lang="en-US" b="1" baseline="30000">
                <a:solidFill>
                  <a:schemeClr val="bg1"/>
                </a:solidFill>
                <a:latin typeface="Helvetica" pitchFamily="2" charset="0"/>
                <a:cs typeface="Arial"/>
              </a:rPr>
              <a:t>®</a:t>
            </a:r>
            <a:r>
              <a:rPr lang="en-US" b="1">
                <a:solidFill>
                  <a:schemeClr val="bg1"/>
                </a:solidFill>
                <a:latin typeface="Helvetica" pitchFamily="2" charset="0"/>
                <a:cs typeface="Arial"/>
              </a:rPr>
              <a:t> </a:t>
            </a:r>
            <a:r>
              <a:rPr lang="en-US" sz="3200" b="1">
                <a:solidFill>
                  <a:schemeClr val="bg1"/>
                </a:solidFill>
                <a:latin typeface="Helvetica" pitchFamily="2" charset="0"/>
                <a:cs typeface="Arial"/>
              </a:rPr>
              <a:t>Boosts Sales for Mattress Retailer</a:t>
            </a:r>
          </a:p>
          <a:p>
            <a:endParaRPr lang="en-US" sz="4000" b="1">
              <a:solidFill>
                <a:schemeClr val="bg1"/>
              </a:solidFill>
              <a:latin typeface="Helvetica" pitchFamily="2" charset="0"/>
            </a:endParaRPr>
          </a:p>
        </p:txBody>
      </p:sp>
      <p:sp>
        <p:nvSpPr>
          <p:cNvPr id="14" name="Text Placeholder 5">
            <a:extLst>
              <a:ext uri="{FF2B5EF4-FFF2-40B4-BE49-F238E27FC236}">
                <a16:creationId xmlns:a16="http://schemas.microsoft.com/office/drawing/2014/main" id="{704E7ED1-2225-68E8-D99A-15B170A44B8F}"/>
              </a:ext>
            </a:extLst>
          </p:cNvPr>
          <p:cNvSpPr>
            <a:spLocks noGrp="1"/>
          </p:cNvSpPr>
          <p:nvPr>
            <p:ph type="body" sz="quarter" idx="4294967295"/>
          </p:nvPr>
        </p:nvSpPr>
        <p:spPr>
          <a:xfrm>
            <a:off x="449450" y="3502025"/>
            <a:ext cx="2139950" cy="344488"/>
          </a:xfrm>
          <a:prstGeom prst="rect">
            <a:avLst/>
          </a:prstGeom>
        </p:spPr>
        <p:txBody>
          <a:bodyPr lIns="91440" tIns="45720" rIns="91440" bIns="45720" anchor="t">
            <a:noAutofit/>
          </a:bodyPr>
          <a:lstStyle/>
          <a:p>
            <a:pPr marL="0" indent="0" algn="l">
              <a:buNone/>
            </a:pPr>
            <a:r>
              <a:rPr lang="en-US" sz="2000" b="1">
                <a:solidFill>
                  <a:schemeClr val="accent4">
                    <a:lumMod val="60000"/>
                    <a:lumOff val="40000"/>
                  </a:schemeClr>
                </a:solidFill>
                <a:latin typeface="Helvetica" pitchFamily="2" charset="0"/>
              </a:rPr>
              <a:t>Challenge:</a:t>
            </a:r>
          </a:p>
        </p:txBody>
      </p:sp>
      <p:sp>
        <p:nvSpPr>
          <p:cNvPr id="15" name="Text Placeholder 6">
            <a:extLst>
              <a:ext uri="{FF2B5EF4-FFF2-40B4-BE49-F238E27FC236}">
                <a16:creationId xmlns:a16="http://schemas.microsoft.com/office/drawing/2014/main" id="{799B4340-CF71-741C-909C-2D260287C553}"/>
              </a:ext>
            </a:extLst>
          </p:cNvPr>
          <p:cNvSpPr>
            <a:spLocks noGrp="1"/>
          </p:cNvSpPr>
          <p:nvPr>
            <p:ph type="body" sz="quarter" idx="4294967295"/>
          </p:nvPr>
        </p:nvSpPr>
        <p:spPr>
          <a:xfrm>
            <a:off x="449450" y="3881438"/>
            <a:ext cx="11264900" cy="769937"/>
          </a:xfrm>
          <a:prstGeom prst="rect">
            <a:avLst/>
          </a:prstGeom>
        </p:spPr>
        <p:txBody>
          <a:bodyPr lIns="91440" tIns="45720" rIns="91440" bIns="45720" anchor="t"/>
          <a:lstStyle/>
          <a:p>
            <a:pPr marL="0" indent="0" algn="l">
              <a:buNone/>
            </a:pPr>
            <a:r>
              <a:rPr lang="en-US" sz="1400" b="0" i="0">
                <a:solidFill>
                  <a:schemeClr val="bg1"/>
                </a:solidFill>
                <a:effectLst/>
                <a:latin typeface="Helvetica" pitchFamily="2" charset="0"/>
              </a:rPr>
              <a:t>A large mattress retailer wanted to verify if their marketing was directly attributing to sales. Before teaming up with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tying sales dollars to marketing was a challenge. Old analysis tools, including those using third-party cookies, weren’t giving them the details or visibility into attribution they needed.</a:t>
            </a:r>
            <a:endParaRPr lang="en-US" sz="1200">
              <a:solidFill>
                <a:schemeClr val="bg1"/>
              </a:solidFill>
              <a:latin typeface="Helvetica" pitchFamily="2" charset="0"/>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4945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16" name="Text Placeholder 9">
            <a:extLst>
              <a:ext uri="{FF2B5EF4-FFF2-40B4-BE49-F238E27FC236}">
                <a16:creationId xmlns:a16="http://schemas.microsoft.com/office/drawing/2014/main" id="{7AF3B5AE-B2EC-BA6B-4F3A-F55DED43D49C}"/>
              </a:ext>
            </a:extLst>
          </p:cNvPr>
          <p:cNvSpPr txBox="1">
            <a:spLocks/>
          </p:cNvSpPr>
          <p:nvPr/>
        </p:nvSpPr>
        <p:spPr>
          <a:xfrm>
            <a:off x="449450" y="4714350"/>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a:t>
            </a:r>
          </a:p>
        </p:txBody>
      </p:sp>
      <p:sp>
        <p:nvSpPr>
          <p:cNvPr id="18" name="Text Placeholder 10">
            <a:extLst>
              <a:ext uri="{FF2B5EF4-FFF2-40B4-BE49-F238E27FC236}">
                <a16:creationId xmlns:a16="http://schemas.microsoft.com/office/drawing/2014/main" id="{FABB69F5-7A34-27E9-1828-CEE121C24FAF}"/>
              </a:ext>
            </a:extLst>
          </p:cNvPr>
          <p:cNvSpPr txBox="1">
            <a:spLocks/>
          </p:cNvSpPr>
          <p:nvPr/>
        </p:nvSpPr>
        <p:spPr>
          <a:xfrm>
            <a:off x="449450" y="5088398"/>
            <a:ext cx="11259586" cy="167619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b="0" i="0">
                <a:solidFill>
                  <a:schemeClr val="bg1"/>
                </a:solidFill>
                <a:effectLst/>
                <a:latin typeface="Helvetica" pitchFamily="2" charset="0"/>
              </a:rPr>
              <a:t>In just their first quarter of using </a:t>
            </a: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their sales spiked by 21.82%, tracking back to households in their main markets. On average,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 identifies 6,217 households a month for this retailer.</a:t>
            </a:r>
          </a:p>
          <a:p>
            <a:pPr algn="l"/>
            <a:r>
              <a:rPr lang="en-US" sz="1400" b="0" i="0">
                <a:solidFill>
                  <a:schemeClr val="bg1"/>
                </a:solidFill>
                <a:effectLst/>
                <a:latin typeface="Helvetica" pitchFamily="2" charset="0"/>
              </a:rPr>
              <a:t>They started advertising in their first year with just three markets, tacking on another three before the year was out after seeing success in their campaigns. By their second year, they had exploded into 10 markets, doubling down on marketing in the spots they already knew well. This strategy paid off, with a half-million dollar sales increase — all tracked back to audiences identified and targeted by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a:t>
            </a:r>
          </a:p>
        </p:txBody>
      </p:sp>
      <p:sp>
        <p:nvSpPr>
          <p:cNvPr id="11" name="Rounded Rectangle 10">
            <a:extLst>
              <a:ext uri="{FF2B5EF4-FFF2-40B4-BE49-F238E27FC236}">
                <a16:creationId xmlns:a16="http://schemas.microsoft.com/office/drawing/2014/main" id="{177EDD12-D169-67C5-1A0D-8766FB2C0457}"/>
              </a:ext>
            </a:extLst>
          </p:cNvPr>
          <p:cNvSpPr/>
          <p:nvPr/>
        </p:nvSpPr>
        <p:spPr>
          <a:xfrm>
            <a:off x="585789" y="1549589"/>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D3E79-7A30-2752-1AB3-79B8BDF441A3}"/>
              </a:ext>
            </a:extLst>
          </p:cNvPr>
          <p:cNvSpPr txBox="1"/>
          <p:nvPr/>
        </p:nvSpPr>
        <p:spPr>
          <a:xfrm>
            <a:off x="1834345" y="1778190"/>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6,217</a:t>
            </a:r>
          </a:p>
        </p:txBody>
      </p:sp>
      <p:sp>
        <p:nvSpPr>
          <p:cNvPr id="13" name="TextBox 12">
            <a:extLst>
              <a:ext uri="{FF2B5EF4-FFF2-40B4-BE49-F238E27FC236}">
                <a16:creationId xmlns:a16="http://schemas.microsoft.com/office/drawing/2014/main" id="{CDE3A469-07C7-F237-5F9D-2669E2724F1F}"/>
              </a:ext>
            </a:extLst>
          </p:cNvPr>
          <p:cNvSpPr txBox="1"/>
          <p:nvPr/>
        </p:nvSpPr>
        <p:spPr>
          <a:xfrm>
            <a:off x="1206216" y="2283015"/>
            <a:ext cx="2465237" cy="646331"/>
          </a:xfrm>
          <a:prstGeom prst="rect">
            <a:avLst/>
          </a:prstGeom>
          <a:noFill/>
        </p:spPr>
        <p:txBody>
          <a:bodyPr wrap="square" rtlCol="0">
            <a:spAutoFit/>
          </a:bodyPr>
          <a:lstStyle/>
          <a:p>
            <a:pPr algn="ctr"/>
            <a:r>
              <a:rPr lang="en-US">
                <a:solidFill>
                  <a:schemeClr val="accent5"/>
                </a:solidFill>
                <a:latin typeface="Helvetica" pitchFamily="2" charset="0"/>
              </a:rPr>
              <a:t>Identified Households Per Month on Average</a:t>
            </a:r>
          </a:p>
        </p:txBody>
      </p:sp>
      <p:sp>
        <p:nvSpPr>
          <p:cNvPr id="19" name="TextBox 18">
            <a:extLst>
              <a:ext uri="{FF2B5EF4-FFF2-40B4-BE49-F238E27FC236}">
                <a16:creationId xmlns:a16="http://schemas.microsoft.com/office/drawing/2014/main" id="{D2059920-599B-63BE-3F0E-0F3D2B2C7E8A}"/>
              </a:ext>
            </a:extLst>
          </p:cNvPr>
          <p:cNvSpPr txBox="1"/>
          <p:nvPr/>
        </p:nvSpPr>
        <p:spPr>
          <a:xfrm>
            <a:off x="8920690" y="1778190"/>
            <a:ext cx="1574470" cy="584775"/>
          </a:xfrm>
          <a:prstGeom prst="rect">
            <a:avLst/>
          </a:prstGeom>
          <a:noFill/>
        </p:spPr>
        <p:txBody>
          <a:bodyPr wrap="none" rtlCol="0">
            <a:spAutoFit/>
          </a:bodyPr>
          <a:lstStyle/>
          <a:p>
            <a:pPr algn="ctr"/>
            <a:r>
              <a:rPr lang="en-US" sz="3200" b="1">
                <a:solidFill>
                  <a:schemeClr val="accent5"/>
                </a:solidFill>
                <a:latin typeface="Helvetica" pitchFamily="2" charset="0"/>
              </a:rPr>
              <a:t>21.82%</a:t>
            </a:r>
          </a:p>
        </p:txBody>
      </p:sp>
      <p:sp>
        <p:nvSpPr>
          <p:cNvPr id="20" name="TextBox 19">
            <a:extLst>
              <a:ext uri="{FF2B5EF4-FFF2-40B4-BE49-F238E27FC236}">
                <a16:creationId xmlns:a16="http://schemas.microsoft.com/office/drawing/2014/main" id="{89ABC6F3-1D06-D1D2-1CF1-CBD5C8AE778E}"/>
              </a:ext>
            </a:extLst>
          </p:cNvPr>
          <p:cNvSpPr txBox="1"/>
          <p:nvPr/>
        </p:nvSpPr>
        <p:spPr>
          <a:xfrm>
            <a:off x="8612943" y="2283015"/>
            <a:ext cx="2189961" cy="646331"/>
          </a:xfrm>
          <a:prstGeom prst="rect">
            <a:avLst/>
          </a:prstGeom>
          <a:noFill/>
        </p:spPr>
        <p:txBody>
          <a:bodyPr wrap="square" rtlCol="0">
            <a:spAutoFit/>
          </a:bodyPr>
          <a:lstStyle/>
          <a:p>
            <a:pPr algn="ctr"/>
            <a:r>
              <a:rPr lang="en-US">
                <a:solidFill>
                  <a:schemeClr val="accent5"/>
                </a:solidFill>
                <a:latin typeface="Helvetica" pitchFamily="2" charset="0"/>
              </a:rPr>
              <a:t>Sales </a:t>
            </a:r>
            <a:br>
              <a:rPr lang="en-US">
                <a:solidFill>
                  <a:schemeClr val="accent5"/>
                </a:solidFill>
                <a:latin typeface="Helvetica" pitchFamily="2" charset="0"/>
              </a:rPr>
            </a:br>
            <a:r>
              <a:rPr lang="en-US">
                <a:solidFill>
                  <a:schemeClr val="accent5"/>
                </a:solidFill>
                <a:latin typeface="Helvetica" pitchFamily="2" charset="0"/>
              </a:rPr>
              <a:t>Increase</a:t>
            </a:r>
          </a:p>
        </p:txBody>
      </p:sp>
      <p:cxnSp>
        <p:nvCxnSpPr>
          <p:cNvPr id="21" name="Straight Connector 20">
            <a:extLst>
              <a:ext uri="{FF2B5EF4-FFF2-40B4-BE49-F238E27FC236}">
                <a16:creationId xmlns:a16="http://schemas.microsoft.com/office/drawing/2014/main" id="{F35CC034-C670-9A2A-95B8-97FDC58E0A26}"/>
              </a:ext>
            </a:extLst>
          </p:cNvPr>
          <p:cNvCxnSpPr/>
          <p:nvPr/>
        </p:nvCxnSpPr>
        <p:spPr>
          <a:xfrm>
            <a:off x="4293706" y="1734912"/>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4E6AA5-320A-777A-5010-29C1ABD6FFF6}"/>
              </a:ext>
            </a:extLst>
          </p:cNvPr>
          <p:cNvCxnSpPr/>
          <p:nvPr/>
        </p:nvCxnSpPr>
        <p:spPr>
          <a:xfrm>
            <a:off x="8007628" y="1734912"/>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07BB761-ED65-2FEF-CE02-A773E5AF3620}"/>
              </a:ext>
            </a:extLst>
          </p:cNvPr>
          <p:cNvSpPr txBox="1"/>
          <p:nvPr/>
        </p:nvSpPr>
        <p:spPr>
          <a:xfrm>
            <a:off x="4958214" y="1778190"/>
            <a:ext cx="2302233" cy="584775"/>
          </a:xfrm>
          <a:prstGeom prst="rect">
            <a:avLst/>
          </a:prstGeom>
          <a:noFill/>
        </p:spPr>
        <p:txBody>
          <a:bodyPr wrap="none" rtlCol="0">
            <a:spAutoFit/>
          </a:bodyPr>
          <a:lstStyle/>
          <a:p>
            <a:pPr algn="ctr"/>
            <a:r>
              <a:rPr lang="en-US" sz="3200" b="1">
                <a:solidFill>
                  <a:schemeClr val="accent5"/>
                </a:solidFill>
                <a:latin typeface="Helvetica" pitchFamily="2" charset="0"/>
              </a:rPr>
              <a:t>10 Markets</a:t>
            </a:r>
          </a:p>
        </p:txBody>
      </p:sp>
      <p:sp>
        <p:nvSpPr>
          <p:cNvPr id="25" name="TextBox 24">
            <a:extLst>
              <a:ext uri="{FF2B5EF4-FFF2-40B4-BE49-F238E27FC236}">
                <a16:creationId xmlns:a16="http://schemas.microsoft.com/office/drawing/2014/main" id="{5AEF96CE-E697-EB0C-B134-8C75E4EB90AA}"/>
              </a:ext>
            </a:extLst>
          </p:cNvPr>
          <p:cNvSpPr txBox="1"/>
          <p:nvPr/>
        </p:nvSpPr>
        <p:spPr>
          <a:xfrm>
            <a:off x="4876709" y="2283015"/>
            <a:ext cx="2465237" cy="646331"/>
          </a:xfrm>
          <a:prstGeom prst="rect">
            <a:avLst/>
          </a:prstGeom>
          <a:noFill/>
        </p:spPr>
        <p:txBody>
          <a:bodyPr wrap="square" rtlCol="0">
            <a:spAutoFit/>
          </a:bodyPr>
          <a:lstStyle/>
          <a:p>
            <a:pPr algn="ctr"/>
            <a:r>
              <a:rPr lang="en-US">
                <a:solidFill>
                  <a:schemeClr val="accent5"/>
                </a:solidFill>
                <a:latin typeface="Helvetica" pitchFamily="2" charset="0"/>
              </a:rPr>
              <a:t>Expanded </a:t>
            </a:r>
          </a:p>
          <a:p>
            <a:pPr algn="ctr"/>
            <a:r>
              <a:rPr lang="en-US">
                <a:solidFill>
                  <a:schemeClr val="accent5"/>
                </a:solidFill>
                <a:latin typeface="Helvetica" pitchFamily="2" charset="0"/>
              </a:rPr>
              <a:t>From 3</a:t>
            </a:r>
          </a:p>
        </p:txBody>
      </p:sp>
    </p:spTree>
    <p:extLst>
      <p:ext uri="{BB962C8B-B14F-4D97-AF65-F5344CB8AC3E}">
        <p14:creationId xmlns:p14="http://schemas.microsoft.com/office/powerpoint/2010/main" val="577644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573437" y="679449"/>
            <a:ext cx="10786821" cy="1288835"/>
          </a:xfrm>
          <a:prstGeom prst="rect">
            <a:avLst/>
          </a:prstGeom>
        </p:spPr>
        <p:txBody>
          <a:bodyPr lIns="91440" tIns="45720" rIns="91440" bIns="45720" anchor="t">
            <a:normAutofit/>
          </a:bodyPr>
          <a:lstStyle/>
          <a:p>
            <a:r>
              <a:rPr lang="en-US" sz="3200" b="1">
                <a:solidFill>
                  <a:schemeClr val="bg1"/>
                </a:solidFill>
                <a:latin typeface="Helvetica" pitchFamily="2" charset="0"/>
                <a:cs typeface="Arial"/>
              </a:rPr>
              <a:t>Furniture Store Gets $1.4 Million Boost in 6 Months With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endParaRPr lang="en-US" b="1" baseline="30000">
              <a:solidFill>
                <a:schemeClr val="bg1"/>
              </a:solidFill>
              <a:latin typeface="Helvetica" pitchFamily="2" charset="0"/>
            </a:endParaRPr>
          </a:p>
          <a:p>
            <a:endParaRPr lang="en-US" sz="4000" b="1">
              <a:solidFill>
                <a:schemeClr val="bg1"/>
              </a:solidFill>
              <a:latin typeface="Helvetica" pitchFamily="2" charset="0"/>
            </a:endParaRPr>
          </a:p>
        </p:txBody>
      </p:sp>
      <p:sp>
        <p:nvSpPr>
          <p:cNvPr id="14" name="Text Placeholder 5">
            <a:extLst>
              <a:ext uri="{FF2B5EF4-FFF2-40B4-BE49-F238E27FC236}">
                <a16:creationId xmlns:a16="http://schemas.microsoft.com/office/drawing/2014/main" id="{704E7ED1-2225-68E8-D99A-15B170A44B8F}"/>
              </a:ext>
            </a:extLst>
          </p:cNvPr>
          <p:cNvSpPr>
            <a:spLocks noGrp="1"/>
          </p:cNvSpPr>
          <p:nvPr>
            <p:ph type="body" sz="quarter" idx="4294967295"/>
          </p:nvPr>
        </p:nvSpPr>
        <p:spPr>
          <a:xfrm>
            <a:off x="573437" y="2011363"/>
            <a:ext cx="2139950" cy="344487"/>
          </a:xfrm>
          <a:prstGeom prst="rect">
            <a:avLst/>
          </a:prstGeom>
        </p:spPr>
        <p:txBody>
          <a:bodyPr lIns="91440" tIns="45720" rIns="91440" bIns="45720" anchor="t">
            <a:noAutofit/>
          </a:bodyPr>
          <a:lstStyle/>
          <a:p>
            <a:pPr marL="0" indent="0">
              <a:buNone/>
            </a:pPr>
            <a:r>
              <a:rPr lang="en-US" sz="2000" b="1">
                <a:solidFill>
                  <a:schemeClr val="accent4">
                    <a:lumMod val="60000"/>
                    <a:lumOff val="40000"/>
                  </a:schemeClr>
                </a:solidFill>
                <a:latin typeface="Helvetica" pitchFamily="2" charset="0"/>
              </a:rPr>
              <a:t>Challenge:</a:t>
            </a:r>
          </a:p>
        </p:txBody>
      </p:sp>
      <p:sp>
        <p:nvSpPr>
          <p:cNvPr id="15" name="Text Placeholder 6">
            <a:extLst>
              <a:ext uri="{FF2B5EF4-FFF2-40B4-BE49-F238E27FC236}">
                <a16:creationId xmlns:a16="http://schemas.microsoft.com/office/drawing/2014/main" id="{799B4340-CF71-741C-909C-2D260287C553}"/>
              </a:ext>
            </a:extLst>
          </p:cNvPr>
          <p:cNvSpPr>
            <a:spLocks noGrp="1"/>
          </p:cNvSpPr>
          <p:nvPr>
            <p:ph type="body" sz="quarter" idx="4294967295"/>
          </p:nvPr>
        </p:nvSpPr>
        <p:spPr>
          <a:xfrm>
            <a:off x="573436" y="2537714"/>
            <a:ext cx="8054267" cy="840918"/>
          </a:xfrm>
          <a:prstGeom prst="rect">
            <a:avLst/>
          </a:prstGeom>
        </p:spPr>
        <p:txBody>
          <a:bodyPr lIns="91440" tIns="45720" rIns="91440" bIns="45720" anchor="t">
            <a:normAutofit/>
          </a:bodyPr>
          <a:lstStyle/>
          <a:p>
            <a:pPr marL="0" indent="0">
              <a:buNone/>
            </a:pPr>
            <a:r>
              <a:rPr lang="en-US" sz="1400">
                <a:solidFill>
                  <a:schemeClr val="bg1"/>
                </a:solidFill>
                <a:latin typeface="Helvetica" pitchFamily="2" charset="0"/>
              </a:rPr>
              <a:t>The goal was simple: increase transactions with a solid ROI. Reaching that goal in such a competitive industry was the tricky part.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provided the insights needed to influence the right shoppers at the right time.</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573437"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pPr algn="l"/>
            <a:endParaRPr lang="en-US" sz="2000">
              <a:solidFill>
                <a:schemeClr val="accent4">
                  <a:lumMod val="60000"/>
                  <a:lumOff val="40000"/>
                </a:schemeClr>
              </a:solidFill>
              <a:latin typeface="Helvetica" pitchFamily="2" charset="0"/>
            </a:endParaRPr>
          </a:p>
        </p:txBody>
      </p:sp>
      <p:sp>
        <p:nvSpPr>
          <p:cNvPr id="16" name="Text Placeholder 9">
            <a:extLst>
              <a:ext uri="{FF2B5EF4-FFF2-40B4-BE49-F238E27FC236}">
                <a16:creationId xmlns:a16="http://schemas.microsoft.com/office/drawing/2014/main" id="{7AF3B5AE-B2EC-BA6B-4F3A-F55DED43D49C}"/>
              </a:ext>
            </a:extLst>
          </p:cNvPr>
          <p:cNvSpPr txBox="1">
            <a:spLocks/>
          </p:cNvSpPr>
          <p:nvPr/>
        </p:nvSpPr>
        <p:spPr>
          <a:xfrm>
            <a:off x="573437" y="3702066"/>
            <a:ext cx="2422644"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 &amp; Results:</a:t>
            </a:r>
          </a:p>
        </p:txBody>
      </p:sp>
      <p:sp>
        <p:nvSpPr>
          <p:cNvPr id="18" name="Text Placeholder 10">
            <a:extLst>
              <a:ext uri="{FF2B5EF4-FFF2-40B4-BE49-F238E27FC236}">
                <a16:creationId xmlns:a16="http://schemas.microsoft.com/office/drawing/2014/main" id="{FABB69F5-7A34-27E9-1828-CEE121C24FAF}"/>
              </a:ext>
            </a:extLst>
          </p:cNvPr>
          <p:cNvSpPr txBox="1">
            <a:spLocks/>
          </p:cNvSpPr>
          <p:nvPr/>
        </p:nvSpPr>
        <p:spPr>
          <a:xfrm>
            <a:off x="573437" y="4321213"/>
            <a:ext cx="8054369" cy="171579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a:solidFill>
                  <a:schemeClr val="bg1"/>
                </a:solidFill>
                <a:latin typeface="Helvetica" pitchFamily="2" charset="0"/>
              </a:rPr>
              <a:t>Using Immersive Household® marketing to influence identified website visitors, </a:t>
            </a:r>
            <a:r>
              <a:rPr lang="en-US" sz="1400" err="1">
                <a:solidFill>
                  <a:schemeClr val="bg1"/>
                </a:solidFill>
                <a:latin typeface="Helvetica" pitchFamily="2" charset="0"/>
              </a:rPr>
              <a:t>fullthrottle.ai</a:t>
            </a:r>
            <a:r>
              <a:rPr lang="en-US" sz="1400" baseline="30000">
                <a:solidFill>
                  <a:schemeClr val="bg1"/>
                </a:solidFill>
                <a:latin typeface="Helvetica" pitchFamily="2" charset="0"/>
              </a:rPr>
              <a:t>®</a:t>
            </a:r>
            <a:r>
              <a:rPr lang="en-US" sz="1400">
                <a:solidFill>
                  <a:schemeClr val="bg1"/>
                </a:solidFill>
                <a:latin typeface="Helvetica" pitchFamily="2" charset="0"/>
              </a:rPr>
              <a:t> helped generate $1.4 million in sales during this period, resulting in a 1,665% return on investment. </a:t>
            </a:r>
          </a:p>
          <a:p>
            <a:pPr algn="l">
              <a:lnSpc>
                <a:spcPct val="100000"/>
              </a:lnSpc>
              <a:spcBef>
                <a:spcPts val="0"/>
              </a:spcBef>
            </a:pPr>
            <a:endParaRPr lang="en-US" sz="1400">
              <a:solidFill>
                <a:schemeClr val="bg1"/>
              </a:solidFill>
              <a:latin typeface="Helvetica" pitchFamily="2" charset="0"/>
            </a:endParaRPr>
          </a:p>
          <a:p>
            <a:pPr algn="l">
              <a:lnSpc>
                <a:spcPct val="100000"/>
              </a:lnSpc>
              <a:spcBef>
                <a:spcPts val="0"/>
              </a:spcBef>
            </a:pPr>
            <a:r>
              <a:rPr lang="en-US" sz="1400">
                <a:solidFill>
                  <a:schemeClr val="bg1"/>
                </a:solidFill>
                <a:latin typeface="Helvetica" pitchFamily="2" charset="0"/>
              </a:rPr>
              <a:t>The client saw a 163% increase in transactions within the first six months from fullthrottle.ai-identified households. This case demonstrates how our platform delivers exceptional results by nurturing interested households all the way to the point of sale.</a:t>
            </a:r>
          </a:p>
        </p:txBody>
      </p:sp>
      <p:sp>
        <p:nvSpPr>
          <p:cNvPr id="2" name="Rounded Rectangle 1">
            <a:extLst>
              <a:ext uri="{FF2B5EF4-FFF2-40B4-BE49-F238E27FC236}">
                <a16:creationId xmlns:a16="http://schemas.microsoft.com/office/drawing/2014/main" id="{88CB2254-861C-1338-1C58-B85726F26345}"/>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5C4493-E880-AFB0-C034-8BBEB130B956}"/>
              </a:ext>
            </a:extLst>
          </p:cNvPr>
          <p:cNvSpPr txBox="1"/>
          <p:nvPr/>
        </p:nvSpPr>
        <p:spPr>
          <a:xfrm>
            <a:off x="9700085" y="2272661"/>
            <a:ext cx="1233031" cy="584775"/>
          </a:xfrm>
          <a:prstGeom prst="rect">
            <a:avLst/>
          </a:prstGeom>
          <a:noFill/>
        </p:spPr>
        <p:txBody>
          <a:bodyPr wrap="none" rtlCol="0">
            <a:spAutoFit/>
          </a:bodyPr>
          <a:lstStyle/>
          <a:p>
            <a:pPr algn="ctr"/>
            <a:r>
              <a:rPr lang="en-US" sz="3200" b="1">
                <a:solidFill>
                  <a:schemeClr val="accent5"/>
                </a:solidFill>
                <a:latin typeface="Helvetica" pitchFamily="2" charset="0"/>
              </a:rPr>
              <a:t>163%</a:t>
            </a:r>
          </a:p>
        </p:txBody>
      </p:sp>
      <p:sp>
        <p:nvSpPr>
          <p:cNvPr id="4" name="TextBox 3">
            <a:extLst>
              <a:ext uri="{FF2B5EF4-FFF2-40B4-BE49-F238E27FC236}">
                <a16:creationId xmlns:a16="http://schemas.microsoft.com/office/drawing/2014/main" id="{6A1943A0-C434-A00A-66E9-E563DF11D7F1}"/>
              </a:ext>
            </a:extLst>
          </p:cNvPr>
          <p:cNvSpPr txBox="1"/>
          <p:nvPr/>
        </p:nvSpPr>
        <p:spPr>
          <a:xfrm>
            <a:off x="9033946" y="2777486"/>
            <a:ext cx="2565301" cy="923330"/>
          </a:xfrm>
          <a:prstGeom prst="rect">
            <a:avLst/>
          </a:prstGeom>
          <a:noFill/>
        </p:spPr>
        <p:txBody>
          <a:bodyPr wrap="square" rtlCol="0">
            <a:spAutoFit/>
          </a:bodyPr>
          <a:lstStyle/>
          <a:p>
            <a:pPr algn="ctr"/>
            <a:r>
              <a:rPr lang="en-US">
                <a:solidFill>
                  <a:schemeClr val="accent5"/>
                </a:solidFill>
                <a:latin typeface="Helvetica" pitchFamily="2" charset="0"/>
              </a:rPr>
              <a:t>Increase in Transactions Within The First 6 Months</a:t>
            </a:r>
            <a:endParaRPr lang="en-US" baseline="30000">
              <a:solidFill>
                <a:schemeClr val="accent5"/>
              </a:solidFill>
              <a:latin typeface="Helvetica" pitchFamily="2" charset="0"/>
            </a:endParaRPr>
          </a:p>
        </p:txBody>
      </p:sp>
      <p:sp>
        <p:nvSpPr>
          <p:cNvPr id="5" name="TextBox 4">
            <a:extLst>
              <a:ext uri="{FF2B5EF4-FFF2-40B4-BE49-F238E27FC236}">
                <a16:creationId xmlns:a16="http://schemas.microsoft.com/office/drawing/2014/main" id="{A0AB8AE1-BB15-B63D-2DA4-2C7C24801D3E}"/>
              </a:ext>
            </a:extLst>
          </p:cNvPr>
          <p:cNvSpPr txBox="1"/>
          <p:nvPr/>
        </p:nvSpPr>
        <p:spPr>
          <a:xfrm>
            <a:off x="9244831" y="4394053"/>
            <a:ext cx="2143537" cy="584775"/>
          </a:xfrm>
          <a:prstGeom prst="rect">
            <a:avLst/>
          </a:prstGeom>
          <a:noFill/>
        </p:spPr>
        <p:txBody>
          <a:bodyPr wrap="none" rtlCol="0">
            <a:spAutoFit/>
          </a:bodyPr>
          <a:lstStyle/>
          <a:p>
            <a:pPr algn="ctr"/>
            <a:r>
              <a:rPr lang="en-US" sz="3200" b="1">
                <a:solidFill>
                  <a:schemeClr val="accent5"/>
                </a:solidFill>
                <a:latin typeface="Helvetica" pitchFamily="2" charset="0"/>
              </a:rPr>
              <a:t>1,665.04%</a:t>
            </a:r>
          </a:p>
        </p:txBody>
      </p:sp>
      <p:sp>
        <p:nvSpPr>
          <p:cNvPr id="6" name="TextBox 5">
            <a:extLst>
              <a:ext uri="{FF2B5EF4-FFF2-40B4-BE49-F238E27FC236}">
                <a16:creationId xmlns:a16="http://schemas.microsoft.com/office/drawing/2014/main" id="{392CEC7D-71A3-1FC3-13D5-A3822F902450}"/>
              </a:ext>
            </a:extLst>
          </p:cNvPr>
          <p:cNvSpPr txBox="1"/>
          <p:nvPr/>
        </p:nvSpPr>
        <p:spPr>
          <a:xfrm>
            <a:off x="9043872" y="4898878"/>
            <a:ext cx="2557580" cy="369332"/>
          </a:xfrm>
          <a:prstGeom prst="rect">
            <a:avLst/>
          </a:prstGeom>
          <a:noFill/>
        </p:spPr>
        <p:txBody>
          <a:bodyPr wrap="square" rtlCol="0">
            <a:spAutoFit/>
          </a:bodyPr>
          <a:lstStyle/>
          <a:p>
            <a:pPr algn="ctr"/>
            <a:r>
              <a:rPr lang="en-US">
                <a:solidFill>
                  <a:schemeClr val="accent5"/>
                </a:solidFill>
                <a:latin typeface="Helvetica" pitchFamily="2" charset="0"/>
              </a:rPr>
              <a:t>Return on Investment</a:t>
            </a:r>
          </a:p>
        </p:txBody>
      </p:sp>
      <p:cxnSp>
        <p:nvCxnSpPr>
          <p:cNvPr id="7" name="Straight Connector 6">
            <a:extLst>
              <a:ext uri="{FF2B5EF4-FFF2-40B4-BE49-F238E27FC236}">
                <a16:creationId xmlns:a16="http://schemas.microsoft.com/office/drawing/2014/main" id="{8E67A88F-A4A2-D636-84BD-B4AD898900C2}"/>
              </a:ext>
            </a:extLst>
          </p:cNvPr>
          <p:cNvCxnSpPr>
            <a:cxnSpLocks/>
          </p:cNvCxnSpPr>
          <p:nvPr/>
        </p:nvCxnSpPr>
        <p:spPr>
          <a:xfrm>
            <a:off x="9398689" y="4025211"/>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38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3052915" y="3339639"/>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Senior Living</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655384" y="2831131"/>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3097510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09714" y="679450"/>
            <a:ext cx="10682287" cy="1296834"/>
          </a:xfrm>
          <a:prstGeom prst="rect">
            <a:avLst/>
          </a:prstGeom>
        </p:spPr>
        <p:txBody>
          <a:bodyPr lIns="91440" tIns="45720" rIns="91440" bIns="45720" anchor="t"/>
          <a:lstStyle/>
          <a:p>
            <a:r>
              <a:rPr lang="en-US" sz="3200" b="1">
                <a:solidFill>
                  <a:schemeClr val="bg1"/>
                </a:solidFill>
                <a:latin typeface="Helvetica" pitchFamily="2" charset="0"/>
                <a:cs typeface="Arial"/>
              </a:rPr>
              <a:t>Senior Living Community’s Lead Generation Soars With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309714" y="3895725"/>
            <a:ext cx="2139950" cy="344488"/>
          </a:xfrm>
          <a:prstGeom prst="rect">
            <a:avLst/>
          </a:prstGeom>
        </p:spPr>
        <p:txBody>
          <a:bodyPr lIns="91440" tIns="45720" rIns="91440" bIns="45720" anchor="t">
            <a:noAutofit/>
          </a:bodyPr>
          <a:lstStyle/>
          <a:p>
            <a:pPr marL="0" indent="0">
              <a:buNone/>
            </a:pPr>
            <a:r>
              <a:rPr lang="en-US" sz="2000"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09714" y="4275138"/>
            <a:ext cx="11147425" cy="636075"/>
          </a:xfrm>
          <a:prstGeom prst="rect">
            <a:avLst/>
          </a:prstGeom>
        </p:spPr>
        <p:txBody>
          <a:bodyPr lIns="91440" tIns="45720" rIns="91440" bIns="45720" anchor="t">
            <a:normAutofit/>
          </a:bodyPr>
          <a:lstStyle/>
          <a:p>
            <a:pPr marL="0" indent="0">
              <a:buNone/>
            </a:pPr>
            <a:r>
              <a:rPr lang="en-US" sz="1400" b="0" i="0">
                <a:solidFill>
                  <a:schemeClr val="bg1"/>
                </a:solidFill>
                <a:effectLst/>
                <a:latin typeface="Helvetica" pitchFamily="2" charset="0"/>
              </a:rPr>
              <a:t>A senior living community grappled with the issue of reaching decision-makers for potential residents who were often not the ones touring the facilities </a:t>
            </a:r>
            <a:r>
              <a:rPr lang="en-US" sz="1400" b="0" i="0" u="none" strike="noStrike">
                <a:solidFill>
                  <a:schemeClr val="bg1"/>
                </a:solidFill>
                <a:effectLst/>
                <a:latin typeface="Helvetica" pitchFamily="2" charset="0"/>
              </a:rPr>
              <a:t>and typically lived outside the local marketing radius.</a:t>
            </a:r>
            <a:r>
              <a:rPr lang="en-US" sz="1400" b="0" i="0">
                <a:solidFill>
                  <a:schemeClr val="bg1"/>
                </a:solidFill>
                <a:effectLst/>
                <a:latin typeface="Helvetica" pitchFamily="2" charset="0"/>
              </a:rPr>
              <a:t>​ </a:t>
            </a:r>
            <a:r>
              <a:rPr lang="en-US" sz="1400" b="0" i="0" u="none" strike="noStrike">
                <a:solidFill>
                  <a:schemeClr val="bg1"/>
                </a:solidFill>
                <a:effectLst/>
                <a:latin typeface="Helvetica" pitchFamily="2" charset="0"/>
              </a:rPr>
              <a:t>The community’s goal was to increase leads for tours and move-ins. </a:t>
            </a:r>
            <a:r>
              <a:rPr lang="en-US" sz="1400" b="0" i="0">
                <a:solidFill>
                  <a:schemeClr val="bg1"/>
                </a:solidFill>
                <a:effectLst/>
                <a:latin typeface="Helvetica" pitchFamily="2" charset="0"/>
              </a:rPr>
              <a:t>​</a:t>
            </a:r>
            <a:endParaRPr lang="en-US" sz="14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309714" y="4764088"/>
            <a:ext cx="2717800" cy="344487"/>
          </a:xfrm>
          <a:prstGeom prst="rect">
            <a:avLst/>
          </a:prstGeom>
        </p:spPr>
        <p:txBody>
          <a:bodyPr lIns="91440" tIns="45720" rIns="91440" bIns="45720" anchor="t">
            <a:noAutofit/>
          </a:bodyPr>
          <a:lstStyle/>
          <a:p>
            <a:pPr marL="0" indent="0">
              <a:buNone/>
            </a:pPr>
            <a:r>
              <a:rPr lang="en-US" sz="2000" b="1">
                <a:solidFill>
                  <a:schemeClr val="accent4">
                    <a:lumMod val="60000"/>
                    <a:lumOff val="40000"/>
                  </a:schemeClr>
                </a:solidFill>
                <a:latin typeface="Helvetica" pitchFamily="2" charset="0"/>
              </a:rPr>
              <a:t>Tactics &amp; Results: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09714" y="5137150"/>
            <a:ext cx="10823575" cy="1389063"/>
          </a:xfrm>
          <a:prstGeom prst="rect">
            <a:avLst/>
          </a:prstGeom>
        </p:spPr>
        <p:txBody>
          <a:bodyPr lIns="91440" tIns="45720" rIns="91440" bIns="45720" anchor="t"/>
          <a:lstStyle/>
          <a:p>
            <a:pPr marL="0" indent="0">
              <a:buNone/>
            </a:pPr>
            <a:r>
              <a:rPr lang="en-US" sz="1400">
                <a:solidFill>
                  <a:schemeClr val="bg1"/>
                </a:solidFill>
                <a:latin typeface="Helvetica" pitchFamily="2" charset="0"/>
                <a:cs typeface="Arial"/>
              </a:rPr>
              <a:t>The community used </a:t>
            </a:r>
            <a:r>
              <a:rPr lang="en-US" sz="1400" err="1">
                <a:solidFill>
                  <a:schemeClr val="bg1"/>
                </a:solidFill>
                <a:latin typeface="Helvetica" pitchFamily="2" charset="0"/>
                <a:cs typeface="Arial"/>
              </a:rPr>
              <a:t>fullthrottle.ai’s</a:t>
            </a:r>
            <a:r>
              <a:rPr lang="en-US" sz="1400">
                <a:solidFill>
                  <a:schemeClr val="bg1"/>
                </a:solidFill>
                <a:latin typeface="Helvetica" pitchFamily="2" charset="0"/>
                <a:cs typeface="Arial"/>
              </a:rPr>
              <a:t> </a:t>
            </a:r>
            <a:r>
              <a:rPr lang="en-US" sz="1400" b="1">
                <a:solidFill>
                  <a:schemeClr val="bg1"/>
                </a:solidFill>
                <a:latin typeface="Helvetica" pitchFamily="2" charset="0"/>
                <a:cs typeface="Arial"/>
              </a:rPr>
              <a:t>Audience Generation </a:t>
            </a:r>
            <a:r>
              <a:rPr lang="en-US" sz="1400">
                <a:solidFill>
                  <a:schemeClr val="bg1"/>
                </a:solidFill>
                <a:latin typeface="Helvetica" pitchFamily="2" charset="0"/>
                <a:cs typeface="Arial"/>
              </a:rPr>
              <a:t>to identify 88,000 in-market households from website visitors. They combined this with </a:t>
            </a:r>
            <a:r>
              <a:rPr lang="en-US" sz="1400" err="1">
                <a:solidFill>
                  <a:schemeClr val="bg1"/>
                </a:solidFill>
                <a:latin typeface="Helvetica" pitchFamily="2" charset="0"/>
                <a:cs typeface="Arial"/>
              </a:rPr>
              <a:t>fullthrottle.ai’s</a:t>
            </a:r>
            <a:r>
              <a:rPr lang="en-US" sz="1400">
                <a:solidFill>
                  <a:schemeClr val="bg1"/>
                </a:solidFill>
                <a:latin typeface="Helvetica" pitchFamily="2" charset="0"/>
                <a:cs typeface="Arial"/>
              </a:rPr>
              <a:t> </a:t>
            </a:r>
            <a:r>
              <a:rPr lang="en-US" sz="1400" b="1">
                <a:solidFill>
                  <a:schemeClr val="bg1"/>
                </a:solidFill>
                <a:latin typeface="Helvetica" pitchFamily="2" charset="0"/>
                <a:cs typeface="Arial"/>
              </a:rPr>
              <a:t>segmentation </a:t>
            </a:r>
            <a:r>
              <a:rPr lang="en-US" sz="1400">
                <a:solidFill>
                  <a:schemeClr val="bg1"/>
                </a:solidFill>
                <a:latin typeface="Helvetica" pitchFamily="2" charset="0"/>
                <a:cs typeface="Arial"/>
              </a:rPr>
              <a:t>tool to segment by type of care – allowing for more strategic &amp; personalized marketing efforts to support their range of offerings. They then delivered a </a:t>
            </a:r>
            <a:r>
              <a:rPr lang="en-US" sz="1400" b="1">
                <a:solidFill>
                  <a:schemeClr val="bg1"/>
                </a:solidFill>
                <a:latin typeface="Helvetica" pitchFamily="2" charset="0"/>
                <a:cs typeface="Arial"/>
              </a:rPr>
              <a:t>SmartMail</a:t>
            </a:r>
            <a:r>
              <a:rPr lang="en-US" sz="1400">
                <a:solidFill>
                  <a:schemeClr val="bg1"/>
                </a:solidFill>
                <a:latin typeface="Helvetica" pitchFamily="2" charset="0"/>
                <a:cs typeface="Arial"/>
              </a:rPr>
              <a:t> direct mail campaign of 30,000 physical mailers over the course of a year.</a:t>
            </a:r>
          </a:p>
          <a:p>
            <a:pPr marL="0" indent="0">
              <a:buNone/>
            </a:pPr>
            <a:r>
              <a:rPr lang="en-US" sz="1400" b="0" i="0" u="none" strike="noStrike">
                <a:solidFill>
                  <a:schemeClr val="bg1"/>
                </a:solidFill>
                <a:effectLst/>
                <a:latin typeface="Helvetica" pitchFamily="2" charset="0"/>
              </a:rPr>
              <a:t>As a result, the community saw a move-in of 217 new community members with a lifetime value of up to $500,000 per resident, all identified and marketed to by </a:t>
            </a:r>
            <a:r>
              <a:rPr lang="en-US" sz="1400" b="0" i="0" u="none" strike="noStrike" err="1">
                <a:solidFill>
                  <a:schemeClr val="bg1"/>
                </a:solidFill>
                <a:effectLst/>
                <a:latin typeface="Helvetica" pitchFamily="2" charset="0"/>
              </a:rPr>
              <a:t>fullthrottle.ai</a:t>
            </a:r>
            <a:r>
              <a:rPr lang="en-US" sz="1400" b="0" i="0" u="none" strike="noStrike" baseline="30000">
                <a:solidFill>
                  <a:schemeClr val="bg1"/>
                </a:solidFill>
                <a:effectLst/>
                <a:latin typeface="Helvetica" pitchFamily="2" charset="0"/>
              </a:rPr>
              <a:t>®</a:t>
            </a:r>
            <a:r>
              <a:rPr lang="en-US" sz="1400" b="0" i="0" u="none" strike="noStrike">
                <a:solidFill>
                  <a:schemeClr val="bg1"/>
                </a:solidFill>
                <a:effectLst/>
                <a:latin typeface="Helvetica" pitchFamily="2" charset="0"/>
              </a:rPr>
              <a:t>. </a:t>
            </a: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09714"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pPr algn="l"/>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64BFC42D-CE06-8955-8BE6-E9CBAB83FEB1}"/>
              </a:ext>
            </a:extLst>
          </p:cNvPr>
          <p:cNvSpPr/>
          <p:nvPr/>
        </p:nvSpPr>
        <p:spPr>
          <a:xfrm>
            <a:off x="585789" y="1918299"/>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93543C-F0B6-3B31-50E8-6B424D6F7879}"/>
              </a:ext>
            </a:extLst>
          </p:cNvPr>
          <p:cNvSpPr txBox="1"/>
          <p:nvPr/>
        </p:nvSpPr>
        <p:spPr>
          <a:xfrm>
            <a:off x="1537791" y="2309130"/>
            <a:ext cx="1802096" cy="584775"/>
          </a:xfrm>
          <a:prstGeom prst="rect">
            <a:avLst/>
          </a:prstGeom>
          <a:noFill/>
        </p:spPr>
        <p:txBody>
          <a:bodyPr wrap="none" rtlCol="0">
            <a:spAutoFit/>
          </a:bodyPr>
          <a:lstStyle/>
          <a:p>
            <a:pPr algn="ctr"/>
            <a:r>
              <a:rPr lang="en-US" sz="3200" b="1">
                <a:solidFill>
                  <a:schemeClr val="accent5"/>
                </a:solidFill>
                <a:latin typeface="Helvetica" pitchFamily="2" charset="0"/>
              </a:rPr>
              <a:t>89,000%</a:t>
            </a:r>
          </a:p>
        </p:txBody>
      </p:sp>
      <p:sp>
        <p:nvSpPr>
          <p:cNvPr id="4" name="TextBox 3">
            <a:extLst>
              <a:ext uri="{FF2B5EF4-FFF2-40B4-BE49-F238E27FC236}">
                <a16:creationId xmlns:a16="http://schemas.microsoft.com/office/drawing/2014/main" id="{223A8F2B-7A96-2A44-3F0C-EE87CF47989A}"/>
              </a:ext>
            </a:extLst>
          </p:cNvPr>
          <p:cNvSpPr txBox="1"/>
          <p:nvPr/>
        </p:nvSpPr>
        <p:spPr>
          <a:xfrm>
            <a:off x="1206216" y="2813955"/>
            <a:ext cx="2465237" cy="369332"/>
          </a:xfrm>
          <a:prstGeom prst="rect">
            <a:avLst/>
          </a:prstGeom>
          <a:noFill/>
        </p:spPr>
        <p:txBody>
          <a:bodyPr wrap="square" rtlCol="0">
            <a:spAutoFit/>
          </a:bodyPr>
          <a:lstStyle/>
          <a:p>
            <a:pPr algn="ctr"/>
            <a:r>
              <a:rPr lang="en-US">
                <a:solidFill>
                  <a:schemeClr val="accent5"/>
                </a:solidFill>
                <a:latin typeface="Helvetica" pitchFamily="2" charset="0"/>
              </a:rPr>
              <a:t>ROI</a:t>
            </a:r>
          </a:p>
        </p:txBody>
      </p:sp>
      <p:sp>
        <p:nvSpPr>
          <p:cNvPr id="5" name="TextBox 4">
            <a:extLst>
              <a:ext uri="{FF2B5EF4-FFF2-40B4-BE49-F238E27FC236}">
                <a16:creationId xmlns:a16="http://schemas.microsoft.com/office/drawing/2014/main" id="{FE81070E-2DD2-26A0-D654-1CDFF67814C8}"/>
              </a:ext>
            </a:extLst>
          </p:cNvPr>
          <p:cNvSpPr txBox="1"/>
          <p:nvPr/>
        </p:nvSpPr>
        <p:spPr>
          <a:xfrm>
            <a:off x="8989621" y="2146900"/>
            <a:ext cx="1436612" cy="584775"/>
          </a:xfrm>
          <a:prstGeom prst="rect">
            <a:avLst/>
          </a:prstGeom>
          <a:noFill/>
        </p:spPr>
        <p:txBody>
          <a:bodyPr wrap="none" rtlCol="0">
            <a:spAutoFit/>
          </a:bodyPr>
          <a:lstStyle/>
          <a:p>
            <a:pPr algn="ctr"/>
            <a:r>
              <a:rPr lang="en-US" sz="3200" b="1">
                <a:solidFill>
                  <a:schemeClr val="accent5"/>
                </a:solidFill>
                <a:latin typeface="Helvetica" pitchFamily="2" charset="0"/>
              </a:rPr>
              <a:t>88,000</a:t>
            </a:r>
          </a:p>
        </p:txBody>
      </p:sp>
      <p:sp>
        <p:nvSpPr>
          <p:cNvPr id="8" name="TextBox 7">
            <a:extLst>
              <a:ext uri="{FF2B5EF4-FFF2-40B4-BE49-F238E27FC236}">
                <a16:creationId xmlns:a16="http://schemas.microsoft.com/office/drawing/2014/main" id="{EA9FC107-004F-98D3-13B7-B62AE272FB6E}"/>
              </a:ext>
            </a:extLst>
          </p:cNvPr>
          <p:cNvSpPr txBox="1"/>
          <p:nvPr/>
        </p:nvSpPr>
        <p:spPr>
          <a:xfrm>
            <a:off x="8612943" y="2651725"/>
            <a:ext cx="2189961" cy="646331"/>
          </a:xfrm>
          <a:prstGeom prst="rect">
            <a:avLst/>
          </a:prstGeom>
          <a:noFill/>
        </p:spPr>
        <p:txBody>
          <a:bodyPr wrap="square" rtlCol="0">
            <a:spAutoFit/>
          </a:bodyPr>
          <a:lstStyle/>
          <a:p>
            <a:pPr algn="ctr"/>
            <a:r>
              <a:rPr lang="en-US">
                <a:solidFill>
                  <a:schemeClr val="accent5"/>
                </a:solidFill>
                <a:latin typeface="Helvetica" pitchFamily="2" charset="0"/>
              </a:rPr>
              <a:t>Identified In-Market Households</a:t>
            </a:r>
          </a:p>
        </p:txBody>
      </p:sp>
      <p:cxnSp>
        <p:nvCxnSpPr>
          <p:cNvPr id="9" name="Straight Connector 8">
            <a:extLst>
              <a:ext uri="{FF2B5EF4-FFF2-40B4-BE49-F238E27FC236}">
                <a16:creationId xmlns:a16="http://schemas.microsoft.com/office/drawing/2014/main" id="{A096114D-9227-7813-22AC-F4CC4E8CF40F}"/>
              </a:ext>
            </a:extLst>
          </p:cNvPr>
          <p:cNvCxnSpPr/>
          <p:nvPr/>
        </p:nvCxnSpPr>
        <p:spPr>
          <a:xfrm>
            <a:off x="4293706" y="2103622"/>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B9AA73A-143E-B51B-644A-08C8420FCD2B}"/>
              </a:ext>
            </a:extLst>
          </p:cNvPr>
          <p:cNvCxnSpPr/>
          <p:nvPr/>
        </p:nvCxnSpPr>
        <p:spPr>
          <a:xfrm>
            <a:off x="8007628" y="2103622"/>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004E34-7B1E-9B2D-C869-008A1C2C07FC}"/>
              </a:ext>
            </a:extLst>
          </p:cNvPr>
          <p:cNvSpPr txBox="1"/>
          <p:nvPr/>
        </p:nvSpPr>
        <p:spPr>
          <a:xfrm>
            <a:off x="5163400" y="2309130"/>
            <a:ext cx="1891865" cy="584775"/>
          </a:xfrm>
          <a:prstGeom prst="rect">
            <a:avLst/>
          </a:prstGeom>
          <a:noFill/>
        </p:spPr>
        <p:txBody>
          <a:bodyPr wrap="none" rtlCol="0">
            <a:spAutoFit/>
          </a:bodyPr>
          <a:lstStyle/>
          <a:p>
            <a:pPr algn="ctr"/>
            <a:r>
              <a:rPr lang="en-US" sz="3200" b="1">
                <a:solidFill>
                  <a:schemeClr val="accent5"/>
                </a:solidFill>
                <a:latin typeface="Helvetica" pitchFamily="2" charset="0"/>
              </a:rPr>
              <a:t>$500,000</a:t>
            </a:r>
          </a:p>
        </p:txBody>
      </p:sp>
      <p:sp>
        <p:nvSpPr>
          <p:cNvPr id="14" name="TextBox 13">
            <a:extLst>
              <a:ext uri="{FF2B5EF4-FFF2-40B4-BE49-F238E27FC236}">
                <a16:creationId xmlns:a16="http://schemas.microsoft.com/office/drawing/2014/main" id="{D03EB230-245B-DD60-31C6-1586BB4FF236}"/>
              </a:ext>
            </a:extLst>
          </p:cNvPr>
          <p:cNvSpPr txBox="1"/>
          <p:nvPr/>
        </p:nvSpPr>
        <p:spPr>
          <a:xfrm>
            <a:off x="4876709" y="2813955"/>
            <a:ext cx="2465237" cy="369332"/>
          </a:xfrm>
          <a:prstGeom prst="rect">
            <a:avLst/>
          </a:prstGeom>
          <a:noFill/>
        </p:spPr>
        <p:txBody>
          <a:bodyPr wrap="square" rtlCol="0">
            <a:spAutoFit/>
          </a:bodyPr>
          <a:lstStyle/>
          <a:p>
            <a:pPr algn="ctr"/>
            <a:r>
              <a:rPr lang="en-US">
                <a:solidFill>
                  <a:schemeClr val="accent5"/>
                </a:solidFill>
                <a:latin typeface="Helvetica" pitchFamily="2" charset="0"/>
              </a:rPr>
              <a:t>Valued Move-Ins</a:t>
            </a:r>
          </a:p>
        </p:txBody>
      </p:sp>
    </p:spTree>
    <p:extLst>
      <p:ext uri="{BB962C8B-B14F-4D97-AF65-F5344CB8AC3E}">
        <p14:creationId xmlns:p14="http://schemas.microsoft.com/office/powerpoint/2010/main" val="2345940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27699" y="679450"/>
            <a:ext cx="10682287" cy="1030288"/>
          </a:xfrm>
          <a:prstGeom prst="rect">
            <a:avLst/>
          </a:prstGeom>
        </p:spPr>
        <p:txBody>
          <a:bodyPr lIns="91440" tIns="45720" rIns="91440" bIns="45720" anchor="t"/>
          <a:lstStyle/>
          <a:p>
            <a:pPr algn="l"/>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r>
              <a:rPr lang="en-US" sz="3200" b="1">
                <a:solidFill>
                  <a:schemeClr val="bg1"/>
                </a:solidFill>
                <a:latin typeface="Helvetica" pitchFamily="2" charset="0"/>
                <a:cs typeface="Arial"/>
              </a:rPr>
              <a:t> Helps Senior Living Communities Generate 70% More Tours</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27699" y="2293202"/>
            <a:ext cx="5224463" cy="1981559"/>
          </a:xfrm>
          <a:prstGeom prst="rect">
            <a:avLst/>
          </a:prstGeom>
        </p:spPr>
        <p:txBody>
          <a:bodyPr lIns="91440" tIns="45720" rIns="91440" bIns="45720" anchor="t">
            <a:normAutofit/>
          </a:bodyPr>
          <a:lstStyle/>
          <a:p>
            <a:pPr marL="0" indent="0" algn="l">
              <a:lnSpc>
                <a:spcPct val="100000"/>
              </a:lnSpc>
              <a:buNone/>
            </a:pPr>
            <a:r>
              <a:rPr lang="en-US" sz="1200" b="0" i="0">
                <a:solidFill>
                  <a:schemeClr val="bg1"/>
                </a:solidFill>
                <a:effectLst/>
                <a:latin typeface="Helvetica" pitchFamily="2" charset="0"/>
              </a:rPr>
              <a:t>Senior living and care marketers spend upwards of $400 per lead –– and most leads don’t even convert. In fact, studies show the conversion rate is only 30%. Lead generation is a contender for being a top challenge for senior living communities –– roughly 50% identify it as their top challenge.</a:t>
            </a:r>
          </a:p>
          <a:p>
            <a:pPr marL="0" indent="0" algn="l">
              <a:lnSpc>
                <a:spcPct val="100000"/>
              </a:lnSpc>
              <a:buNone/>
            </a:pPr>
            <a:r>
              <a:rPr lang="en-US" sz="1200" b="0" i="0">
                <a:solidFill>
                  <a:schemeClr val="bg1"/>
                </a:solidFill>
                <a:effectLst/>
                <a:latin typeface="Helvetica" pitchFamily="2" charset="0"/>
              </a:rPr>
              <a:t>About 80% of senior living marketers use their websites to generate leads, but only 50% view it as effective. This is likely because most website visitors don’t convert on their first visit. However, roughly 75% of consumers researching senior living begin on search engines. Websites should be a top lead source.</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27699"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Use Case:</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27699"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6352645" y="3999474"/>
            <a:ext cx="3695922"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Target the Decision Makers:</a:t>
            </a:r>
          </a:p>
        </p:txBody>
      </p:sp>
      <p:sp>
        <p:nvSpPr>
          <p:cNvPr id="8" name="Text Placeholder 6">
            <a:extLst>
              <a:ext uri="{FF2B5EF4-FFF2-40B4-BE49-F238E27FC236}">
                <a16:creationId xmlns:a16="http://schemas.microsoft.com/office/drawing/2014/main" id="{3A78065D-1E18-0F96-0CFA-A21DEE49E0B3}"/>
              </a:ext>
            </a:extLst>
          </p:cNvPr>
          <p:cNvSpPr txBox="1">
            <a:spLocks/>
          </p:cNvSpPr>
          <p:nvPr/>
        </p:nvSpPr>
        <p:spPr>
          <a:xfrm>
            <a:off x="6352645" y="4407510"/>
            <a:ext cx="5337910" cy="243687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1200" b="0" i="0">
                <a:solidFill>
                  <a:schemeClr val="bg1"/>
                </a:solidFill>
                <a:effectLst/>
                <a:latin typeface="Helvetica" pitchFamily="2" charset="0"/>
              </a:rPr>
              <a:t>Choosing a senior living center is a careful decision, usually made by the entire family. It can take about 25 touchpoints on average before an individual or family chooses an assisted living community. 49.3% of the time, children of the elderly in question are heavily involved in the decision-making process. However, a total of 71.6% are searching for assisted living for someone else.</a:t>
            </a:r>
          </a:p>
          <a:p>
            <a:pPr algn="l">
              <a:lnSpc>
                <a:spcPct val="100000"/>
              </a:lnSpc>
            </a:pPr>
            <a:r>
              <a:rPr lang="en-US" sz="1200" b="0" i="0" err="1">
                <a:solidFill>
                  <a:schemeClr val="bg1"/>
                </a:solidFill>
                <a:effectLst/>
                <a:latin typeface="Helvetica" pitchFamily="2" charset="0"/>
              </a:rPr>
              <a:t>fullthrottle.ai</a:t>
            </a:r>
            <a:r>
              <a:rPr lang="en-US" sz="1200" baseline="30000">
                <a:solidFill>
                  <a:schemeClr val="bg1"/>
                </a:solidFill>
                <a:latin typeface="Helvetica" pitchFamily="2" charset="0"/>
              </a:rPr>
              <a:t>®</a:t>
            </a:r>
            <a:r>
              <a:rPr lang="en-US" sz="1200" b="0" i="0">
                <a:solidFill>
                  <a:schemeClr val="bg1"/>
                </a:solidFill>
                <a:effectLst/>
                <a:latin typeface="Helvetica" pitchFamily="2" charset="0"/>
              </a:rPr>
              <a:t> ensures </a:t>
            </a:r>
            <a:r>
              <a:rPr lang="en-US" sz="1200">
                <a:solidFill>
                  <a:schemeClr val="bg1"/>
                </a:solidFill>
                <a:latin typeface="Helvetica" pitchFamily="2" charset="0"/>
              </a:rPr>
              <a:t>that those</a:t>
            </a:r>
            <a:r>
              <a:rPr lang="en-US" sz="1200" b="0" i="0">
                <a:solidFill>
                  <a:schemeClr val="bg1"/>
                </a:solidFill>
                <a:effectLst/>
                <a:latin typeface="Helvetica" pitchFamily="2" charset="0"/>
              </a:rPr>
              <a:t> households searching on your website are reached with multiple touchpoints at the right times, propelling your audiences (down to a household level) to pick your senior care.</a:t>
            </a:r>
          </a:p>
        </p:txBody>
      </p:sp>
      <p:sp>
        <p:nvSpPr>
          <p:cNvPr id="3" name="Rounded Rectangle 2">
            <a:extLst>
              <a:ext uri="{FF2B5EF4-FFF2-40B4-BE49-F238E27FC236}">
                <a16:creationId xmlns:a16="http://schemas.microsoft.com/office/drawing/2014/main" id="{C1E288F0-2877-24B7-DD2A-2DE4F4E5F085}"/>
              </a:ext>
            </a:extLst>
          </p:cNvPr>
          <p:cNvSpPr/>
          <p:nvPr/>
        </p:nvSpPr>
        <p:spPr>
          <a:xfrm>
            <a:off x="511063" y="4389643"/>
            <a:ext cx="5027524" cy="2090118"/>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ED8998-CFF5-33AB-278A-99A9EDE920AD}"/>
              </a:ext>
            </a:extLst>
          </p:cNvPr>
          <p:cNvSpPr/>
          <p:nvPr/>
        </p:nvSpPr>
        <p:spPr>
          <a:xfrm>
            <a:off x="3354051" y="4853763"/>
            <a:ext cx="234049" cy="1373521"/>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5" name="TextBox 24">
            <a:extLst>
              <a:ext uri="{FF2B5EF4-FFF2-40B4-BE49-F238E27FC236}">
                <a16:creationId xmlns:a16="http://schemas.microsoft.com/office/drawing/2014/main" id="{0E7D3634-E4AE-E4D5-B21B-8E4BE6E8762A}"/>
              </a:ext>
            </a:extLst>
          </p:cNvPr>
          <p:cNvSpPr txBox="1"/>
          <p:nvPr/>
        </p:nvSpPr>
        <p:spPr>
          <a:xfrm>
            <a:off x="683287" y="4495800"/>
            <a:ext cx="2524477" cy="461665"/>
          </a:xfrm>
          <a:prstGeom prst="rect">
            <a:avLst/>
          </a:prstGeom>
          <a:noFill/>
        </p:spPr>
        <p:txBody>
          <a:bodyPr wrap="square" rtlCol="0">
            <a:spAutoFit/>
          </a:bodyPr>
          <a:lstStyle/>
          <a:p>
            <a:r>
              <a:rPr lang="en-US" sz="1200" b="1">
                <a:solidFill>
                  <a:schemeClr val="bg1"/>
                </a:solidFill>
                <a:latin typeface="Helvetica" pitchFamily="2" charset="0"/>
              </a:rPr>
              <a:t>Top Senior Living Community Marketing Challenges</a:t>
            </a:r>
          </a:p>
        </p:txBody>
      </p:sp>
      <p:grpSp>
        <p:nvGrpSpPr>
          <p:cNvPr id="38" name="Group 37">
            <a:extLst>
              <a:ext uri="{FF2B5EF4-FFF2-40B4-BE49-F238E27FC236}">
                <a16:creationId xmlns:a16="http://schemas.microsoft.com/office/drawing/2014/main" id="{F05BFDDD-E0DD-AE70-9BF2-5356BCAEDED9}"/>
              </a:ext>
            </a:extLst>
          </p:cNvPr>
          <p:cNvGrpSpPr/>
          <p:nvPr/>
        </p:nvGrpSpPr>
        <p:grpSpPr>
          <a:xfrm>
            <a:off x="5116151" y="4571076"/>
            <a:ext cx="695617" cy="1760451"/>
            <a:chOff x="5116151" y="4571076"/>
            <a:chExt cx="695617" cy="1760451"/>
          </a:xfrm>
        </p:grpSpPr>
        <p:sp>
          <p:nvSpPr>
            <p:cNvPr id="15" name="TextBox 14">
              <a:extLst>
                <a:ext uri="{FF2B5EF4-FFF2-40B4-BE49-F238E27FC236}">
                  <a16:creationId xmlns:a16="http://schemas.microsoft.com/office/drawing/2014/main" id="{13A656B4-C12D-4931-6883-A4F59D8C6B6C}"/>
                </a:ext>
              </a:extLst>
            </p:cNvPr>
            <p:cNvSpPr txBox="1"/>
            <p:nvPr/>
          </p:nvSpPr>
          <p:spPr>
            <a:xfrm>
              <a:off x="5116151" y="6085306"/>
              <a:ext cx="695617" cy="246221"/>
            </a:xfrm>
            <a:prstGeom prst="rect">
              <a:avLst/>
            </a:prstGeom>
            <a:noFill/>
          </p:spPr>
          <p:txBody>
            <a:bodyPr wrap="square" rtlCol="0">
              <a:spAutoFit/>
            </a:bodyPr>
            <a:lstStyle/>
            <a:p>
              <a:r>
                <a:rPr lang="en-US" sz="1000">
                  <a:solidFill>
                    <a:schemeClr val="bg1"/>
                  </a:solidFill>
                  <a:latin typeface="Helvetica" pitchFamily="2" charset="0"/>
                </a:rPr>
                <a:t>0%</a:t>
              </a:r>
            </a:p>
          </p:txBody>
        </p:sp>
        <p:sp>
          <p:nvSpPr>
            <p:cNvPr id="26" name="TextBox 25">
              <a:extLst>
                <a:ext uri="{FF2B5EF4-FFF2-40B4-BE49-F238E27FC236}">
                  <a16:creationId xmlns:a16="http://schemas.microsoft.com/office/drawing/2014/main" id="{A37F3967-BED6-E0A7-97C3-918078CDE4F2}"/>
                </a:ext>
              </a:extLst>
            </p:cNvPr>
            <p:cNvSpPr txBox="1"/>
            <p:nvPr/>
          </p:nvSpPr>
          <p:spPr>
            <a:xfrm>
              <a:off x="5116152" y="5832936"/>
              <a:ext cx="678788" cy="246221"/>
            </a:xfrm>
            <a:prstGeom prst="rect">
              <a:avLst/>
            </a:prstGeom>
            <a:noFill/>
          </p:spPr>
          <p:txBody>
            <a:bodyPr wrap="square" rtlCol="0">
              <a:spAutoFit/>
            </a:bodyPr>
            <a:lstStyle/>
            <a:p>
              <a:r>
                <a:rPr lang="en-US" sz="1000">
                  <a:solidFill>
                    <a:schemeClr val="bg1"/>
                  </a:solidFill>
                  <a:latin typeface="Helvetica" pitchFamily="2" charset="0"/>
                </a:rPr>
                <a:t>10%</a:t>
              </a:r>
            </a:p>
          </p:txBody>
        </p:sp>
        <p:sp>
          <p:nvSpPr>
            <p:cNvPr id="27" name="TextBox 26">
              <a:extLst>
                <a:ext uri="{FF2B5EF4-FFF2-40B4-BE49-F238E27FC236}">
                  <a16:creationId xmlns:a16="http://schemas.microsoft.com/office/drawing/2014/main" id="{0785E09F-D6CC-ACB1-4706-7340EBBB3341}"/>
                </a:ext>
              </a:extLst>
            </p:cNvPr>
            <p:cNvSpPr txBox="1"/>
            <p:nvPr/>
          </p:nvSpPr>
          <p:spPr>
            <a:xfrm>
              <a:off x="5116152" y="5580564"/>
              <a:ext cx="678788" cy="246221"/>
            </a:xfrm>
            <a:prstGeom prst="rect">
              <a:avLst/>
            </a:prstGeom>
            <a:noFill/>
          </p:spPr>
          <p:txBody>
            <a:bodyPr wrap="square" rtlCol="0">
              <a:spAutoFit/>
            </a:bodyPr>
            <a:lstStyle/>
            <a:p>
              <a:r>
                <a:rPr lang="en-US" sz="1000">
                  <a:solidFill>
                    <a:schemeClr val="bg1"/>
                  </a:solidFill>
                  <a:latin typeface="Helvetica" pitchFamily="2" charset="0"/>
                </a:rPr>
                <a:t>20%</a:t>
              </a:r>
            </a:p>
          </p:txBody>
        </p:sp>
        <p:sp>
          <p:nvSpPr>
            <p:cNvPr id="28" name="TextBox 27">
              <a:extLst>
                <a:ext uri="{FF2B5EF4-FFF2-40B4-BE49-F238E27FC236}">
                  <a16:creationId xmlns:a16="http://schemas.microsoft.com/office/drawing/2014/main" id="{4EF32131-15BA-C04F-6096-DA0EA813594F}"/>
                </a:ext>
              </a:extLst>
            </p:cNvPr>
            <p:cNvSpPr txBox="1"/>
            <p:nvPr/>
          </p:nvSpPr>
          <p:spPr>
            <a:xfrm>
              <a:off x="5116152" y="5328192"/>
              <a:ext cx="678788" cy="246221"/>
            </a:xfrm>
            <a:prstGeom prst="rect">
              <a:avLst/>
            </a:prstGeom>
            <a:noFill/>
          </p:spPr>
          <p:txBody>
            <a:bodyPr wrap="square" rtlCol="0">
              <a:spAutoFit/>
            </a:bodyPr>
            <a:lstStyle/>
            <a:p>
              <a:r>
                <a:rPr lang="en-US" sz="1000">
                  <a:solidFill>
                    <a:schemeClr val="bg1"/>
                  </a:solidFill>
                  <a:latin typeface="Helvetica" pitchFamily="2" charset="0"/>
                </a:rPr>
                <a:t>30%</a:t>
              </a:r>
            </a:p>
          </p:txBody>
        </p:sp>
        <p:sp>
          <p:nvSpPr>
            <p:cNvPr id="29" name="TextBox 28">
              <a:extLst>
                <a:ext uri="{FF2B5EF4-FFF2-40B4-BE49-F238E27FC236}">
                  <a16:creationId xmlns:a16="http://schemas.microsoft.com/office/drawing/2014/main" id="{45BAC379-1709-02F2-83D2-E50F68706546}"/>
                </a:ext>
              </a:extLst>
            </p:cNvPr>
            <p:cNvSpPr txBox="1"/>
            <p:nvPr/>
          </p:nvSpPr>
          <p:spPr>
            <a:xfrm>
              <a:off x="5116152" y="5075820"/>
              <a:ext cx="678788" cy="246221"/>
            </a:xfrm>
            <a:prstGeom prst="rect">
              <a:avLst/>
            </a:prstGeom>
            <a:noFill/>
          </p:spPr>
          <p:txBody>
            <a:bodyPr wrap="square" rtlCol="0">
              <a:spAutoFit/>
            </a:bodyPr>
            <a:lstStyle/>
            <a:p>
              <a:r>
                <a:rPr lang="en-US" sz="1000">
                  <a:solidFill>
                    <a:schemeClr val="bg1"/>
                  </a:solidFill>
                  <a:latin typeface="Helvetica" pitchFamily="2" charset="0"/>
                </a:rPr>
                <a:t>40%</a:t>
              </a:r>
            </a:p>
          </p:txBody>
        </p:sp>
        <p:sp>
          <p:nvSpPr>
            <p:cNvPr id="30" name="TextBox 29">
              <a:extLst>
                <a:ext uri="{FF2B5EF4-FFF2-40B4-BE49-F238E27FC236}">
                  <a16:creationId xmlns:a16="http://schemas.microsoft.com/office/drawing/2014/main" id="{9B256762-F721-A2E0-A61C-33F0658BE908}"/>
                </a:ext>
              </a:extLst>
            </p:cNvPr>
            <p:cNvSpPr txBox="1"/>
            <p:nvPr/>
          </p:nvSpPr>
          <p:spPr>
            <a:xfrm>
              <a:off x="5116152" y="4823448"/>
              <a:ext cx="678788" cy="246221"/>
            </a:xfrm>
            <a:prstGeom prst="rect">
              <a:avLst/>
            </a:prstGeom>
            <a:noFill/>
          </p:spPr>
          <p:txBody>
            <a:bodyPr wrap="square" rtlCol="0">
              <a:spAutoFit/>
            </a:bodyPr>
            <a:lstStyle/>
            <a:p>
              <a:r>
                <a:rPr lang="en-US" sz="1000">
                  <a:solidFill>
                    <a:schemeClr val="bg1"/>
                  </a:solidFill>
                  <a:latin typeface="Helvetica" pitchFamily="2" charset="0"/>
                </a:rPr>
                <a:t>50%</a:t>
              </a:r>
            </a:p>
          </p:txBody>
        </p:sp>
        <p:sp>
          <p:nvSpPr>
            <p:cNvPr id="31" name="TextBox 30">
              <a:extLst>
                <a:ext uri="{FF2B5EF4-FFF2-40B4-BE49-F238E27FC236}">
                  <a16:creationId xmlns:a16="http://schemas.microsoft.com/office/drawing/2014/main" id="{67305535-2354-223D-71F7-C55AE0A9E52A}"/>
                </a:ext>
              </a:extLst>
            </p:cNvPr>
            <p:cNvSpPr txBox="1"/>
            <p:nvPr/>
          </p:nvSpPr>
          <p:spPr>
            <a:xfrm>
              <a:off x="5116152" y="4571076"/>
              <a:ext cx="678788" cy="246221"/>
            </a:xfrm>
            <a:prstGeom prst="rect">
              <a:avLst/>
            </a:prstGeom>
            <a:noFill/>
          </p:spPr>
          <p:txBody>
            <a:bodyPr wrap="square" rtlCol="0">
              <a:spAutoFit/>
            </a:bodyPr>
            <a:lstStyle/>
            <a:p>
              <a:r>
                <a:rPr lang="en-US" sz="1000">
                  <a:solidFill>
                    <a:schemeClr val="bg1"/>
                  </a:solidFill>
                  <a:latin typeface="Helvetica" pitchFamily="2" charset="0"/>
                </a:rPr>
                <a:t>60%</a:t>
              </a:r>
            </a:p>
          </p:txBody>
        </p:sp>
      </p:grpSp>
      <p:sp>
        <p:nvSpPr>
          <p:cNvPr id="39" name="Rectangle 38">
            <a:extLst>
              <a:ext uri="{FF2B5EF4-FFF2-40B4-BE49-F238E27FC236}">
                <a16:creationId xmlns:a16="http://schemas.microsoft.com/office/drawing/2014/main" id="{E7F57060-D910-84C1-9191-03DF5AD80356}"/>
              </a:ext>
            </a:extLst>
          </p:cNvPr>
          <p:cNvSpPr/>
          <p:nvPr/>
        </p:nvSpPr>
        <p:spPr>
          <a:xfrm>
            <a:off x="3634960" y="5885121"/>
            <a:ext cx="234049" cy="342163"/>
          </a:xfrm>
          <a:prstGeom prst="rect">
            <a:avLst/>
          </a:prstGeom>
          <a:solidFill>
            <a:srgbClr val="1C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C97A6"/>
              </a:solidFill>
            </a:endParaRPr>
          </a:p>
        </p:txBody>
      </p:sp>
      <p:sp>
        <p:nvSpPr>
          <p:cNvPr id="40" name="Rectangle 39">
            <a:extLst>
              <a:ext uri="{FF2B5EF4-FFF2-40B4-BE49-F238E27FC236}">
                <a16:creationId xmlns:a16="http://schemas.microsoft.com/office/drawing/2014/main" id="{4E5D768E-6E93-21B2-0238-8BA0A10C96E7}"/>
              </a:ext>
            </a:extLst>
          </p:cNvPr>
          <p:cNvSpPr/>
          <p:nvPr/>
        </p:nvSpPr>
        <p:spPr>
          <a:xfrm>
            <a:off x="3915869" y="5638801"/>
            <a:ext cx="234049" cy="58848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1" name="Rectangle 40">
            <a:extLst>
              <a:ext uri="{FF2B5EF4-FFF2-40B4-BE49-F238E27FC236}">
                <a16:creationId xmlns:a16="http://schemas.microsoft.com/office/drawing/2014/main" id="{7FE73F56-7C0C-A094-35CC-382218030FF5}"/>
              </a:ext>
            </a:extLst>
          </p:cNvPr>
          <p:cNvSpPr/>
          <p:nvPr/>
        </p:nvSpPr>
        <p:spPr>
          <a:xfrm>
            <a:off x="4196778" y="5747657"/>
            <a:ext cx="234049" cy="479628"/>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2" name="Rectangle 41">
            <a:extLst>
              <a:ext uri="{FF2B5EF4-FFF2-40B4-BE49-F238E27FC236}">
                <a16:creationId xmlns:a16="http://schemas.microsoft.com/office/drawing/2014/main" id="{D95FF48B-2487-6A44-8E0D-9021FDCCFC2F}"/>
              </a:ext>
            </a:extLst>
          </p:cNvPr>
          <p:cNvSpPr/>
          <p:nvPr/>
        </p:nvSpPr>
        <p:spPr>
          <a:xfrm>
            <a:off x="4477687" y="5442857"/>
            <a:ext cx="234049" cy="784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3" name="Rectangle 42">
            <a:extLst>
              <a:ext uri="{FF2B5EF4-FFF2-40B4-BE49-F238E27FC236}">
                <a16:creationId xmlns:a16="http://schemas.microsoft.com/office/drawing/2014/main" id="{6EDDEAF9-F0BF-4344-4912-B6D3C2D17DDB}"/>
              </a:ext>
            </a:extLst>
          </p:cNvPr>
          <p:cNvSpPr/>
          <p:nvPr/>
        </p:nvSpPr>
        <p:spPr>
          <a:xfrm>
            <a:off x="4758595" y="5758543"/>
            <a:ext cx="234049" cy="468742"/>
          </a:xfrm>
          <a:prstGeom prst="rect">
            <a:avLst/>
          </a:prstGeom>
          <a:solidFill>
            <a:srgbClr val="34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grpSp>
        <p:nvGrpSpPr>
          <p:cNvPr id="44" name="Group 43">
            <a:extLst>
              <a:ext uri="{FF2B5EF4-FFF2-40B4-BE49-F238E27FC236}">
                <a16:creationId xmlns:a16="http://schemas.microsoft.com/office/drawing/2014/main" id="{315820D7-7981-7A93-7D78-66A78DC5F22F}"/>
              </a:ext>
            </a:extLst>
          </p:cNvPr>
          <p:cNvGrpSpPr/>
          <p:nvPr/>
        </p:nvGrpSpPr>
        <p:grpSpPr>
          <a:xfrm>
            <a:off x="3273287" y="4667250"/>
            <a:ext cx="1789043" cy="1559231"/>
            <a:chOff x="3273287" y="4667250"/>
            <a:chExt cx="1789043" cy="1559231"/>
          </a:xfrm>
        </p:grpSpPr>
        <p:cxnSp>
          <p:nvCxnSpPr>
            <p:cNvPr id="33" name="Straight Connector 32">
              <a:extLst>
                <a:ext uri="{FF2B5EF4-FFF2-40B4-BE49-F238E27FC236}">
                  <a16:creationId xmlns:a16="http://schemas.microsoft.com/office/drawing/2014/main" id="{D93E972E-7A58-9FE9-556C-C46D2DA27174}"/>
                </a:ext>
              </a:extLst>
            </p:cNvPr>
            <p:cNvCxnSpPr/>
            <p:nvPr/>
          </p:nvCxnSpPr>
          <p:spPr>
            <a:xfrm>
              <a:off x="3273287" y="6225071"/>
              <a:ext cx="1789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377AF1-2098-CC67-E3D7-ADBA8C53163A}"/>
                </a:ext>
              </a:extLst>
            </p:cNvPr>
            <p:cNvCxnSpPr>
              <a:cxnSpLocks/>
            </p:cNvCxnSpPr>
            <p:nvPr/>
          </p:nvCxnSpPr>
          <p:spPr>
            <a:xfrm>
              <a:off x="5062330" y="4667250"/>
              <a:ext cx="0" cy="15592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1822A4E7-0ED3-04B9-3D09-107B79CE5549}"/>
              </a:ext>
            </a:extLst>
          </p:cNvPr>
          <p:cNvSpPr/>
          <p:nvPr/>
        </p:nvSpPr>
        <p:spPr>
          <a:xfrm>
            <a:off x="762000" y="5162551"/>
            <a:ext cx="1186262" cy="304800"/>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Helvetica" pitchFamily="2" charset="0"/>
              </a:rPr>
              <a:t>Lead generation</a:t>
            </a:r>
          </a:p>
        </p:txBody>
      </p:sp>
      <p:sp>
        <p:nvSpPr>
          <p:cNvPr id="46" name="Rectangle 45">
            <a:extLst>
              <a:ext uri="{FF2B5EF4-FFF2-40B4-BE49-F238E27FC236}">
                <a16:creationId xmlns:a16="http://schemas.microsoft.com/office/drawing/2014/main" id="{562D7692-E406-46D3-F460-EF1C6A7E6293}"/>
              </a:ext>
            </a:extLst>
          </p:cNvPr>
          <p:cNvSpPr/>
          <p:nvPr/>
        </p:nvSpPr>
        <p:spPr>
          <a:xfrm>
            <a:off x="2011188" y="5162551"/>
            <a:ext cx="1186262" cy="304800"/>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latin typeface="Helvetica" pitchFamily="2" charset="0"/>
              </a:rPr>
              <a:t>Identifying the best marketing technology</a:t>
            </a:r>
          </a:p>
        </p:txBody>
      </p:sp>
      <p:sp>
        <p:nvSpPr>
          <p:cNvPr id="47" name="Rectangle 46">
            <a:extLst>
              <a:ext uri="{FF2B5EF4-FFF2-40B4-BE49-F238E27FC236}">
                <a16:creationId xmlns:a16="http://schemas.microsoft.com/office/drawing/2014/main" id="{B8107B6E-CB91-F03C-80F3-673C5A6AAFC4}"/>
              </a:ext>
            </a:extLst>
          </p:cNvPr>
          <p:cNvSpPr/>
          <p:nvPr/>
        </p:nvSpPr>
        <p:spPr>
          <a:xfrm>
            <a:off x="762000" y="5543550"/>
            <a:ext cx="1186262" cy="304800"/>
          </a:xfrm>
          <a:prstGeom prst="rect">
            <a:avLst/>
          </a:prstGeom>
          <a:solidFill>
            <a:srgbClr val="1C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latin typeface="Helvetica" pitchFamily="2" charset="0"/>
              </a:rPr>
              <a:t>More website traffic</a:t>
            </a:r>
          </a:p>
        </p:txBody>
      </p:sp>
      <p:sp>
        <p:nvSpPr>
          <p:cNvPr id="48" name="Rectangle 47">
            <a:extLst>
              <a:ext uri="{FF2B5EF4-FFF2-40B4-BE49-F238E27FC236}">
                <a16:creationId xmlns:a16="http://schemas.microsoft.com/office/drawing/2014/main" id="{45B7EBE2-7232-DBF2-E436-158043C50398}"/>
              </a:ext>
            </a:extLst>
          </p:cNvPr>
          <p:cNvSpPr/>
          <p:nvPr/>
        </p:nvSpPr>
        <p:spPr>
          <a:xfrm>
            <a:off x="2011188" y="5543550"/>
            <a:ext cx="1186262" cy="30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Helvetica" pitchFamily="2" charset="0"/>
              </a:rPr>
              <a:t>Competition</a:t>
            </a:r>
          </a:p>
        </p:txBody>
      </p:sp>
      <p:sp>
        <p:nvSpPr>
          <p:cNvPr id="49" name="Rectangle 48">
            <a:extLst>
              <a:ext uri="{FF2B5EF4-FFF2-40B4-BE49-F238E27FC236}">
                <a16:creationId xmlns:a16="http://schemas.microsoft.com/office/drawing/2014/main" id="{BB05868F-68FD-B17B-9266-9F2E01E638D0}"/>
              </a:ext>
            </a:extLst>
          </p:cNvPr>
          <p:cNvSpPr/>
          <p:nvPr/>
        </p:nvSpPr>
        <p:spPr>
          <a:xfrm>
            <a:off x="762000" y="5924550"/>
            <a:ext cx="1186262" cy="304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Helvetica" pitchFamily="2" charset="0"/>
              </a:rPr>
              <a:t>Proving ROI on marketing spend</a:t>
            </a:r>
          </a:p>
        </p:txBody>
      </p:sp>
      <p:sp>
        <p:nvSpPr>
          <p:cNvPr id="50" name="Rectangle 49">
            <a:extLst>
              <a:ext uri="{FF2B5EF4-FFF2-40B4-BE49-F238E27FC236}">
                <a16:creationId xmlns:a16="http://schemas.microsoft.com/office/drawing/2014/main" id="{31F44B71-3D3A-F3AD-E1B4-1F1CF53C2DEB}"/>
              </a:ext>
            </a:extLst>
          </p:cNvPr>
          <p:cNvSpPr/>
          <p:nvPr/>
        </p:nvSpPr>
        <p:spPr>
          <a:xfrm>
            <a:off x="2011188" y="5924550"/>
            <a:ext cx="1186262" cy="304800"/>
          </a:xfrm>
          <a:prstGeom prst="rect">
            <a:avLst/>
          </a:prstGeom>
          <a:solidFill>
            <a:srgbClr val="34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latin typeface="Helvetica" pitchFamily="2" charset="0"/>
              </a:rPr>
              <a:t>Marketing and sales technology integration</a:t>
            </a:r>
          </a:p>
        </p:txBody>
      </p:sp>
      <p:sp>
        <p:nvSpPr>
          <p:cNvPr id="51" name="Rounded Rectangle 50">
            <a:extLst>
              <a:ext uri="{FF2B5EF4-FFF2-40B4-BE49-F238E27FC236}">
                <a16:creationId xmlns:a16="http://schemas.microsoft.com/office/drawing/2014/main" id="{A4F9AD0E-33D3-8900-3D9C-F3FE0E859EF5}"/>
              </a:ext>
            </a:extLst>
          </p:cNvPr>
          <p:cNvSpPr/>
          <p:nvPr/>
        </p:nvSpPr>
        <p:spPr>
          <a:xfrm>
            <a:off x="6432795" y="1445506"/>
            <a:ext cx="5027524" cy="2305878"/>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A649604A-4546-0698-AF4E-FE847F8549E2}"/>
              </a:ext>
            </a:extLst>
          </p:cNvPr>
          <p:cNvCxnSpPr>
            <a:cxnSpLocks/>
          </p:cNvCxnSpPr>
          <p:nvPr/>
        </p:nvCxnSpPr>
        <p:spPr>
          <a:xfrm>
            <a:off x="6436492" y="3402113"/>
            <a:ext cx="502880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3D2E530-9E2D-82B6-BD9C-4D57533EBDC1}"/>
              </a:ext>
            </a:extLst>
          </p:cNvPr>
          <p:cNvSpPr/>
          <p:nvPr/>
        </p:nvSpPr>
        <p:spPr>
          <a:xfrm>
            <a:off x="6667251" y="2429547"/>
            <a:ext cx="927045" cy="97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720C81A-ED3D-6596-A349-EA2F9E26A3E7}"/>
              </a:ext>
            </a:extLst>
          </p:cNvPr>
          <p:cNvSpPr/>
          <p:nvPr/>
        </p:nvSpPr>
        <p:spPr>
          <a:xfrm>
            <a:off x="9080361" y="3045368"/>
            <a:ext cx="927045" cy="354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9C35445-0968-F673-9FC8-C3DC9B7EB199}"/>
              </a:ext>
            </a:extLst>
          </p:cNvPr>
          <p:cNvSpPr/>
          <p:nvPr/>
        </p:nvSpPr>
        <p:spPr>
          <a:xfrm>
            <a:off x="7873806" y="2868086"/>
            <a:ext cx="927045" cy="532189"/>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58" name="Rectangle 57">
            <a:extLst>
              <a:ext uri="{FF2B5EF4-FFF2-40B4-BE49-F238E27FC236}">
                <a16:creationId xmlns:a16="http://schemas.microsoft.com/office/drawing/2014/main" id="{7A76B63D-C8A9-8740-7FA7-09ED8638DAD9}"/>
              </a:ext>
            </a:extLst>
          </p:cNvPr>
          <p:cNvSpPr/>
          <p:nvPr/>
        </p:nvSpPr>
        <p:spPr>
          <a:xfrm>
            <a:off x="10286915" y="3166665"/>
            <a:ext cx="927045" cy="233609"/>
          </a:xfrm>
          <a:prstGeom prst="rect">
            <a:avLst/>
          </a:prstGeom>
          <a:solidFill>
            <a:srgbClr val="A2D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63" name="TextBox 62">
            <a:extLst>
              <a:ext uri="{FF2B5EF4-FFF2-40B4-BE49-F238E27FC236}">
                <a16:creationId xmlns:a16="http://schemas.microsoft.com/office/drawing/2014/main" id="{44DB124C-2EA6-CB56-6A59-5527987A206E}"/>
              </a:ext>
            </a:extLst>
          </p:cNvPr>
          <p:cNvSpPr txBox="1"/>
          <p:nvPr/>
        </p:nvSpPr>
        <p:spPr>
          <a:xfrm>
            <a:off x="6652728" y="3390958"/>
            <a:ext cx="951722" cy="276999"/>
          </a:xfrm>
          <a:prstGeom prst="rect">
            <a:avLst/>
          </a:prstGeom>
          <a:noFill/>
        </p:spPr>
        <p:txBody>
          <a:bodyPr wrap="square" rtlCol="0">
            <a:spAutoFit/>
          </a:bodyPr>
          <a:lstStyle/>
          <a:p>
            <a:pPr algn="ctr"/>
            <a:r>
              <a:rPr lang="en-US" sz="1200">
                <a:solidFill>
                  <a:schemeClr val="bg1"/>
                </a:solidFill>
                <a:latin typeface="Helvetica" pitchFamily="2" charset="0"/>
              </a:rPr>
              <a:t>Parents</a:t>
            </a:r>
          </a:p>
        </p:txBody>
      </p:sp>
      <p:sp>
        <p:nvSpPr>
          <p:cNvPr id="1025" name="TextBox 1024">
            <a:extLst>
              <a:ext uri="{FF2B5EF4-FFF2-40B4-BE49-F238E27FC236}">
                <a16:creationId xmlns:a16="http://schemas.microsoft.com/office/drawing/2014/main" id="{7E08B8B5-0A78-3F1F-1A8C-8C8AF4DDA459}"/>
              </a:ext>
            </a:extLst>
          </p:cNvPr>
          <p:cNvSpPr txBox="1"/>
          <p:nvPr/>
        </p:nvSpPr>
        <p:spPr>
          <a:xfrm>
            <a:off x="6705600" y="1567543"/>
            <a:ext cx="4458119" cy="276999"/>
          </a:xfrm>
          <a:prstGeom prst="rect">
            <a:avLst/>
          </a:prstGeom>
          <a:noFill/>
        </p:spPr>
        <p:txBody>
          <a:bodyPr wrap="square" rtlCol="0">
            <a:spAutoFit/>
          </a:bodyPr>
          <a:lstStyle/>
          <a:p>
            <a:pPr algn="ctr"/>
            <a:r>
              <a:rPr lang="en-US" sz="1200" b="1">
                <a:solidFill>
                  <a:schemeClr val="bg1"/>
                </a:solidFill>
                <a:latin typeface="Helvetica" pitchFamily="2" charset="0"/>
              </a:rPr>
              <a:t>“Who are you shopping for?”</a:t>
            </a:r>
          </a:p>
        </p:txBody>
      </p:sp>
      <p:sp>
        <p:nvSpPr>
          <p:cNvPr id="1026" name="TextBox 1025">
            <a:extLst>
              <a:ext uri="{FF2B5EF4-FFF2-40B4-BE49-F238E27FC236}">
                <a16:creationId xmlns:a16="http://schemas.microsoft.com/office/drawing/2014/main" id="{D2582B46-47E0-1A58-9A40-CAE32E3CC79B}"/>
              </a:ext>
            </a:extLst>
          </p:cNvPr>
          <p:cNvSpPr txBox="1"/>
          <p:nvPr/>
        </p:nvSpPr>
        <p:spPr>
          <a:xfrm>
            <a:off x="7162800" y="1792596"/>
            <a:ext cx="3543719" cy="461665"/>
          </a:xfrm>
          <a:prstGeom prst="rect">
            <a:avLst/>
          </a:prstGeom>
          <a:noFill/>
        </p:spPr>
        <p:txBody>
          <a:bodyPr wrap="square" rtlCol="0">
            <a:spAutoFit/>
          </a:bodyPr>
          <a:lstStyle/>
          <a:p>
            <a:pPr algn="ctr"/>
            <a:r>
              <a:rPr lang="en-US" sz="1200">
                <a:solidFill>
                  <a:schemeClr val="accent4">
                    <a:lumMod val="60000"/>
                    <a:lumOff val="40000"/>
                  </a:schemeClr>
                </a:solidFill>
                <a:latin typeface="Helvetica" pitchFamily="2" charset="0"/>
              </a:rPr>
              <a:t>Percent of respondents shopping for themselves vs. others for senior living communities</a:t>
            </a:r>
          </a:p>
        </p:txBody>
      </p:sp>
      <p:sp>
        <p:nvSpPr>
          <p:cNvPr id="1027" name="TextBox 1026">
            <a:extLst>
              <a:ext uri="{FF2B5EF4-FFF2-40B4-BE49-F238E27FC236}">
                <a16:creationId xmlns:a16="http://schemas.microsoft.com/office/drawing/2014/main" id="{217584D8-D58E-776A-BC4C-A55F8CF77B6A}"/>
              </a:ext>
            </a:extLst>
          </p:cNvPr>
          <p:cNvSpPr txBox="1"/>
          <p:nvPr/>
        </p:nvSpPr>
        <p:spPr>
          <a:xfrm>
            <a:off x="7848600" y="3390958"/>
            <a:ext cx="951722" cy="276999"/>
          </a:xfrm>
          <a:prstGeom prst="rect">
            <a:avLst/>
          </a:prstGeom>
          <a:noFill/>
        </p:spPr>
        <p:txBody>
          <a:bodyPr wrap="square" rtlCol="0">
            <a:spAutoFit/>
          </a:bodyPr>
          <a:lstStyle/>
          <a:p>
            <a:pPr algn="ctr"/>
            <a:r>
              <a:rPr lang="en-US" sz="1200">
                <a:solidFill>
                  <a:schemeClr val="bg1"/>
                </a:solidFill>
                <a:latin typeface="Helvetica" pitchFamily="2" charset="0"/>
              </a:rPr>
              <a:t>Myself</a:t>
            </a:r>
          </a:p>
        </p:txBody>
      </p:sp>
      <p:sp>
        <p:nvSpPr>
          <p:cNvPr id="1028" name="TextBox 1027">
            <a:extLst>
              <a:ext uri="{FF2B5EF4-FFF2-40B4-BE49-F238E27FC236}">
                <a16:creationId xmlns:a16="http://schemas.microsoft.com/office/drawing/2014/main" id="{AD0E8BDE-6DC1-1842-1B56-15F3D37C3DFD}"/>
              </a:ext>
            </a:extLst>
          </p:cNvPr>
          <p:cNvSpPr txBox="1"/>
          <p:nvPr/>
        </p:nvSpPr>
        <p:spPr>
          <a:xfrm>
            <a:off x="9067800" y="3390958"/>
            <a:ext cx="951722" cy="276999"/>
          </a:xfrm>
          <a:prstGeom prst="rect">
            <a:avLst/>
          </a:prstGeom>
          <a:noFill/>
        </p:spPr>
        <p:txBody>
          <a:bodyPr wrap="square" rtlCol="0">
            <a:spAutoFit/>
          </a:bodyPr>
          <a:lstStyle/>
          <a:p>
            <a:pPr algn="ctr"/>
            <a:r>
              <a:rPr lang="en-US" sz="1200">
                <a:solidFill>
                  <a:schemeClr val="bg1"/>
                </a:solidFill>
                <a:latin typeface="Helvetica" pitchFamily="2" charset="0"/>
              </a:rPr>
              <a:t>Other</a:t>
            </a:r>
          </a:p>
        </p:txBody>
      </p:sp>
      <p:sp>
        <p:nvSpPr>
          <p:cNvPr id="1030" name="TextBox 1029">
            <a:extLst>
              <a:ext uri="{FF2B5EF4-FFF2-40B4-BE49-F238E27FC236}">
                <a16:creationId xmlns:a16="http://schemas.microsoft.com/office/drawing/2014/main" id="{6930602F-10D5-C298-15AF-0B3F518DEB03}"/>
              </a:ext>
            </a:extLst>
          </p:cNvPr>
          <p:cNvSpPr txBox="1"/>
          <p:nvPr/>
        </p:nvSpPr>
        <p:spPr>
          <a:xfrm>
            <a:off x="10277669" y="3390958"/>
            <a:ext cx="951722" cy="276999"/>
          </a:xfrm>
          <a:prstGeom prst="rect">
            <a:avLst/>
          </a:prstGeom>
          <a:noFill/>
        </p:spPr>
        <p:txBody>
          <a:bodyPr wrap="square" rtlCol="0">
            <a:spAutoFit/>
          </a:bodyPr>
          <a:lstStyle/>
          <a:p>
            <a:pPr algn="ctr"/>
            <a:r>
              <a:rPr lang="en-US" sz="1200">
                <a:solidFill>
                  <a:schemeClr val="bg1"/>
                </a:solidFill>
                <a:latin typeface="Helvetica" pitchFamily="2" charset="0"/>
              </a:rPr>
              <a:t>Spouse</a:t>
            </a:r>
          </a:p>
        </p:txBody>
      </p:sp>
      <p:sp>
        <p:nvSpPr>
          <p:cNvPr id="1033" name="TextBox 1032">
            <a:extLst>
              <a:ext uri="{FF2B5EF4-FFF2-40B4-BE49-F238E27FC236}">
                <a16:creationId xmlns:a16="http://schemas.microsoft.com/office/drawing/2014/main" id="{09A618BC-22D2-7D9A-28BA-A1E2A0E3AC75}"/>
              </a:ext>
            </a:extLst>
          </p:cNvPr>
          <p:cNvSpPr txBox="1"/>
          <p:nvPr/>
        </p:nvSpPr>
        <p:spPr>
          <a:xfrm>
            <a:off x="6652728" y="2194721"/>
            <a:ext cx="951722" cy="276999"/>
          </a:xfrm>
          <a:prstGeom prst="rect">
            <a:avLst/>
          </a:prstGeom>
          <a:noFill/>
        </p:spPr>
        <p:txBody>
          <a:bodyPr wrap="square" rtlCol="0">
            <a:spAutoFit/>
          </a:bodyPr>
          <a:lstStyle/>
          <a:p>
            <a:pPr algn="ctr"/>
            <a:r>
              <a:rPr lang="en-US" sz="1200">
                <a:solidFill>
                  <a:schemeClr val="bg1"/>
                </a:solidFill>
                <a:latin typeface="Helvetica" pitchFamily="2" charset="0"/>
              </a:rPr>
              <a:t>49.3%</a:t>
            </a:r>
          </a:p>
        </p:txBody>
      </p:sp>
      <p:sp>
        <p:nvSpPr>
          <p:cNvPr id="1034" name="TextBox 1033">
            <a:extLst>
              <a:ext uri="{FF2B5EF4-FFF2-40B4-BE49-F238E27FC236}">
                <a16:creationId xmlns:a16="http://schemas.microsoft.com/office/drawing/2014/main" id="{1849E279-181C-503D-67D6-80F9843996C1}"/>
              </a:ext>
            </a:extLst>
          </p:cNvPr>
          <p:cNvSpPr txBox="1"/>
          <p:nvPr/>
        </p:nvSpPr>
        <p:spPr>
          <a:xfrm>
            <a:off x="7848600" y="2633261"/>
            <a:ext cx="951722" cy="276999"/>
          </a:xfrm>
          <a:prstGeom prst="rect">
            <a:avLst/>
          </a:prstGeom>
          <a:noFill/>
        </p:spPr>
        <p:txBody>
          <a:bodyPr wrap="square" rtlCol="0">
            <a:spAutoFit/>
          </a:bodyPr>
          <a:lstStyle/>
          <a:p>
            <a:pPr algn="ctr"/>
            <a:r>
              <a:rPr lang="en-US" sz="1200">
                <a:solidFill>
                  <a:schemeClr val="bg1"/>
                </a:solidFill>
                <a:latin typeface="Helvetica" pitchFamily="2" charset="0"/>
              </a:rPr>
              <a:t>28.5%</a:t>
            </a:r>
          </a:p>
        </p:txBody>
      </p:sp>
      <p:sp>
        <p:nvSpPr>
          <p:cNvPr id="1035" name="TextBox 1034">
            <a:extLst>
              <a:ext uri="{FF2B5EF4-FFF2-40B4-BE49-F238E27FC236}">
                <a16:creationId xmlns:a16="http://schemas.microsoft.com/office/drawing/2014/main" id="{D333243F-A252-A1E0-3134-EC83AD99B66A}"/>
              </a:ext>
            </a:extLst>
          </p:cNvPr>
          <p:cNvSpPr txBox="1"/>
          <p:nvPr/>
        </p:nvSpPr>
        <p:spPr>
          <a:xfrm>
            <a:off x="9067800" y="2801215"/>
            <a:ext cx="951722" cy="276999"/>
          </a:xfrm>
          <a:prstGeom prst="rect">
            <a:avLst/>
          </a:prstGeom>
          <a:noFill/>
        </p:spPr>
        <p:txBody>
          <a:bodyPr wrap="square" rtlCol="0">
            <a:spAutoFit/>
          </a:bodyPr>
          <a:lstStyle/>
          <a:p>
            <a:pPr algn="ctr"/>
            <a:r>
              <a:rPr lang="en-US" sz="1200">
                <a:solidFill>
                  <a:schemeClr val="bg1"/>
                </a:solidFill>
                <a:latin typeface="Helvetica" pitchFamily="2" charset="0"/>
              </a:rPr>
              <a:t>14.0%</a:t>
            </a:r>
          </a:p>
        </p:txBody>
      </p:sp>
      <p:sp>
        <p:nvSpPr>
          <p:cNvPr id="1036" name="TextBox 1035">
            <a:extLst>
              <a:ext uri="{FF2B5EF4-FFF2-40B4-BE49-F238E27FC236}">
                <a16:creationId xmlns:a16="http://schemas.microsoft.com/office/drawing/2014/main" id="{37B664C0-9236-1984-5C6B-D531FDB8621C}"/>
              </a:ext>
            </a:extLst>
          </p:cNvPr>
          <p:cNvSpPr txBox="1"/>
          <p:nvPr/>
        </p:nvSpPr>
        <p:spPr>
          <a:xfrm>
            <a:off x="10277669" y="2922515"/>
            <a:ext cx="951722" cy="276999"/>
          </a:xfrm>
          <a:prstGeom prst="rect">
            <a:avLst/>
          </a:prstGeom>
          <a:noFill/>
        </p:spPr>
        <p:txBody>
          <a:bodyPr wrap="square" rtlCol="0">
            <a:spAutoFit/>
          </a:bodyPr>
          <a:lstStyle/>
          <a:p>
            <a:pPr algn="ctr"/>
            <a:r>
              <a:rPr lang="en-US" sz="1200">
                <a:solidFill>
                  <a:schemeClr val="bg1"/>
                </a:solidFill>
                <a:latin typeface="Helvetica" pitchFamily="2" charset="0"/>
              </a:rPr>
              <a:t>8.3%</a:t>
            </a:r>
          </a:p>
        </p:txBody>
      </p:sp>
    </p:spTree>
    <p:extLst>
      <p:ext uri="{BB962C8B-B14F-4D97-AF65-F5344CB8AC3E}">
        <p14:creationId xmlns:p14="http://schemas.microsoft.com/office/powerpoint/2010/main" val="954573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AA84-A8DB-6D47-F2C3-0C2625785FF3}"/>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9D8B4B6A-8AA7-DAEA-2A6D-50FE4C892982}"/>
              </a:ext>
            </a:extLst>
          </p:cNvPr>
          <p:cNvSpPr>
            <a:spLocks noGrp="1"/>
          </p:cNvSpPr>
          <p:nvPr>
            <p:ph type="title" idx="4294967295"/>
          </p:nvPr>
        </p:nvSpPr>
        <p:spPr>
          <a:xfrm>
            <a:off x="582923" y="697379"/>
            <a:ext cx="11481010" cy="1021108"/>
          </a:xfrm>
          <a:prstGeom prst="rect">
            <a:avLst/>
          </a:prstGeom>
        </p:spPr>
        <p:txBody>
          <a:bodyPr lIns="91440" tIns="45720" rIns="91440" bIns="45720" anchor="t"/>
          <a:lstStyle/>
          <a:p>
            <a:r>
              <a:rPr lang="en-US" b="1">
                <a:solidFill>
                  <a:schemeClr val="bg1"/>
                </a:solidFill>
                <a:latin typeface="Arial"/>
                <a:ea typeface="Calibri Light"/>
                <a:cs typeface="Arial"/>
              </a:rPr>
              <a:t>Driving</a:t>
            </a:r>
            <a:r>
              <a:rPr lang="en-US" b="1">
                <a:solidFill>
                  <a:schemeClr val="bg1"/>
                </a:solidFill>
                <a:ea typeface="+mj-lt"/>
                <a:cs typeface="+mj-lt"/>
              </a:rPr>
              <a:t> Growth in Senior Living: Senior Living Community Achieves 107% Conversion Lift With fullthrottle.ai® </a:t>
            </a:r>
          </a:p>
        </p:txBody>
      </p:sp>
      <p:sp>
        <p:nvSpPr>
          <p:cNvPr id="6" name="Text Placeholder 5">
            <a:extLst>
              <a:ext uri="{FF2B5EF4-FFF2-40B4-BE49-F238E27FC236}">
                <a16:creationId xmlns:a16="http://schemas.microsoft.com/office/drawing/2014/main" id="{ECB948DE-6EEE-AEAD-1306-B60B05A87789}"/>
              </a:ext>
            </a:extLst>
          </p:cNvPr>
          <p:cNvSpPr>
            <a:spLocks noGrp="1"/>
          </p:cNvSpPr>
          <p:nvPr>
            <p:ph type="body" sz="quarter" idx="4294967295"/>
          </p:nvPr>
        </p:nvSpPr>
        <p:spPr>
          <a:xfrm>
            <a:off x="573743" y="3864442"/>
            <a:ext cx="2139950" cy="344487"/>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7AC4A70E-8FFC-84CE-67C5-276E311B6E01}"/>
              </a:ext>
            </a:extLst>
          </p:cNvPr>
          <p:cNvSpPr>
            <a:spLocks noGrp="1"/>
          </p:cNvSpPr>
          <p:nvPr>
            <p:ph type="body" sz="quarter" idx="4294967295"/>
          </p:nvPr>
        </p:nvSpPr>
        <p:spPr>
          <a:xfrm>
            <a:off x="573743" y="4243854"/>
            <a:ext cx="11241087" cy="647700"/>
          </a:xfrm>
          <a:prstGeom prst="rect">
            <a:avLst/>
          </a:prstGeom>
        </p:spPr>
        <p:txBody>
          <a:bodyPr lIns="91440" tIns="45720" rIns="91440" bIns="45720" anchor="t">
            <a:normAutofit lnSpcReduction="10000"/>
          </a:bodyPr>
          <a:lstStyle/>
          <a:p>
            <a:pPr marL="0" indent="0">
              <a:buNone/>
            </a:pPr>
            <a:r>
              <a:rPr lang="en-US" sz="1400">
                <a:solidFill>
                  <a:schemeClr val="bg1"/>
                </a:solidFill>
                <a:latin typeface="Arial"/>
                <a:cs typeface="Arial"/>
              </a:rPr>
              <a:t>A</a:t>
            </a:r>
            <a:r>
              <a:rPr lang="en-US" sz="1400">
                <a:solidFill>
                  <a:schemeClr val="bg1"/>
                </a:solidFill>
                <a:ea typeface="+mn-lt"/>
                <a:cs typeface="+mn-lt"/>
              </a:rPr>
              <a:t> senior living community faced rising costs </a:t>
            </a:r>
            <a:r>
              <a:rPr lang="en-US" sz="1400" b="0" i="0">
                <a:solidFill>
                  <a:schemeClr val="bg1"/>
                </a:solidFill>
                <a:effectLst/>
                <a:ea typeface="+mn-lt"/>
                <a:cs typeface="+mn-lt"/>
              </a:rPr>
              <a:t>to </a:t>
            </a:r>
            <a:r>
              <a:rPr lang="en-US" sz="1400">
                <a:solidFill>
                  <a:schemeClr val="bg1"/>
                </a:solidFill>
                <a:ea typeface="+mn-lt"/>
                <a:cs typeface="+mn-lt"/>
              </a:rPr>
              <a:t>acquire new residents </a:t>
            </a:r>
            <a:r>
              <a:rPr lang="en-US" sz="1400" b="0" i="0">
                <a:solidFill>
                  <a:schemeClr val="bg1"/>
                </a:solidFill>
                <a:effectLst/>
                <a:ea typeface="+mn-lt"/>
                <a:cs typeface="+mn-lt"/>
              </a:rPr>
              <a:t>and </a:t>
            </a:r>
            <a:r>
              <a:rPr lang="en-US" sz="1400">
                <a:solidFill>
                  <a:schemeClr val="bg1"/>
                </a:solidFill>
                <a:ea typeface="+mn-lt"/>
                <a:cs typeface="+mn-lt"/>
              </a:rPr>
              <a:t>long sales cycles</a:t>
            </a:r>
            <a:r>
              <a:rPr lang="en-US" sz="1400" b="0" i="0">
                <a:solidFill>
                  <a:schemeClr val="bg1"/>
                </a:solidFill>
                <a:effectLst/>
                <a:ea typeface="+mn-lt"/>
                <a:cs typeface="+mn-lt"/>
              </a:rPr>
              <a:t>. </a:t>
            </a:r>
            <a:r>
              <a:rPr lang="en-US" sz="1400">
                <a:solidFill>
                  <a:schemeClr val="bg1"/>
                </a:solidFill>
                <a:ea typeface="+mn-lt"/>
                <a:cs typeface="+mn-lt"/>
              </a:rPr>
              <a:t>Traditional marketing methods were </a:t>
            </a:r>
            <a:r>
              <a:rPr lang="en-US" sz="1400" b="0" i="0">
                <a:solidFill>
                  <a:schemeClr val="bg1"/>
                </a:solidFill>
                <a:effectLst/>
                <a:ea typeface="+mn-lt"/>
                <a:cs typeface="+mn-lt"/>
              </a:rPr>
              <a:t>not </a:t>
            </a:r>
            <a:r>
              <a:rPr lang="en-US" sz="1400">
                <a:solidFill>
                  <a:schemeClr val="bg1"/>
                </a:solidFill>
                <a:ea typeface="+mn-lt"/>
                <a:cs typeface="+mn-lt"/>
              </a:rPr>
              <a:t>delivering the efficiency or precision needed to connect with qualified households early </a:t>
            </a:r>
            <a:r>
              <a:rPr lang="en-US" sz="1400" b="0" i="0">
                <a:solidFill>
                  <a:schemeClr val="bg1"/>
                </a:solidFill>
                <a:effectLst/>
                <a:ea typeface="+mn-lt"/>
                <a:cs typeface="+mn-lt"/>
              </a:rPr>
              <a:t>in </a:t>
            </a:r>
            <a:r>
              <a:rPr lang="en-US" sz="1400">
                <a:solidFill>
                  <a:schemeClr val="bg1"/>
                </a:solidFill>
                <a:ea typeface="+mn-lt"/>
                <a:cs typeface="+mn-lt"/>
              </a:rPr>
              <a:t>the decision-making process</a:t>
            </a:r>
            <a:r>
              <a:rPr lang="en-US" sz="1400" b="0" i="0">
                <a:solidFill>
                  <a:schemeClr val="bg1"/>
                </a:solidFill>
                <a:effectLst/>
                <a:ea typeface="+mn-lt"/>
                <a:cs typeface="+mn-lt"/>
              </a:rPr>
              <a:t>. They </a:t>
            </a:r>
            <a:r>
              <a:rPr lang="en-US" sz="1400">
                <a:solidFill>
                  <a:schemeClr val="bg1"/>
                </a:solidFill>
                <a:ea typeface="+mn-lt"/>
                <a:cs typeface="+mn-lt"/>
              </a:rPr>
              <a:t>needed a way </a:t>
            </a:r>
            <a:r>
              <a:rPr lang="en-US" sz="1400" b="0" i="0">
                <a:solidFill>
                  <a:schemeClr val="bg1"/>
                </a:solidFill>
                <a:effectLst/>
                <a:ea typeface="+mn-lt"/>
                <a:cs typeface="+mn-lt"/>
              </a:rPr>
              <a:t>to </a:t>
            </a:r>
            <a:r>
              <a:rPr lang="en-US" sz="1400">
                <a:solidFill>
                  <a:schemeClr val="bg1"/>
                </a:solidFill>
                <a:ea typeface="+mn-lt"/>
                <a:cs typeface="+mn-lt"/>
              </a:rPr>
              <a:t>engage future residents sooner, reduce cost per move-in</a:t>
            </a:r>
            <a:r>
              <a:rPr lang="en-US" sz="1400" b="0" i="0">
                <a:solidFill>
                  <a:schemeClr val="bg1"/>
                </a:solidFill>
                <a:effectLst/>
                <a:ea typeface="+mn-lt"/>
                <a:cs typeface="+mn-lt"/>
              </a:rPr>
              <a:t>, </a:t>
            </a:r>
            <a:r>
              <a:rPr lang="en-US" sz="1400">
                <a:solidFill>
                  <a:schemeClr val="bg1"/>
                </a:solidFill>
                <a:ea typeface="+mn-lt"/>
                <a:cs typeface="+mn-lt"/>
              </a:rPr>
              <a:t>and accelerate occupancy timelines</a:t>
            </a:r>
            <a:r>
              <a:rPr lang="en-US" sz="1400" b="0" i="0">
                <a:solidFill>
                  <a:schemeClr val="bg1"/>
                </a:solidFill>
                <a:effectLst/>
                <a:ea typeface="+mn-lt"/>
                <a:cs typeface="+mn-lt"/>
              </a:rPr>
              <a:t>.</a:t>
            </a:r>
            <a:r>
              <a:rPr lang="en-US" sz="1400">
                <a:solidFill>
                  <a:schemeClr val="bg1"/>
                </a:solidFill>
                <a:ea typeface="+mn-lt"/>
                <a:cs typeface="+mn-lt"/>
              </a:rPr>
              <a:t> </a:t>
            </a:r>
          </a:p>
        </p:txBody>
      </p:sp>
      <p:sp>
        <p:nvSpPr>
          <p:cNvPr id="10" name="Text Placeholder 9">
            <a:extLst>
              <a:ext uri="{FF2B5EF4-FFF2-40B4-BE49-F238E27FC236}">
                <a16:creationId xmlns:a16="http://schemas.microsoft.com/office/drawing/2014/main" id="{A1108D2C-D0B0-793D-332C-7F25D11C4DB5}"/>
              </a:ext>
            </a:extLst>
          </p:cNvPr>
          <p:cNvSpPr>
            <a:spLocks noGrp="1"/>
          </p:cNvSpPr>
          <p:nvPr>
            <p:ph type="body" sz="quarter" idx="4294967295"/>
          </p:nvPr>
        </p:nvSpPr>
        <p:spPr>
          <a:xfrm>
            <a:off x="573743" y="4967754"/>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DE46B0BE-0AC5-75FB-7842-F951B49DD514}"/>
              </a:ext>
            </a:extLst>
          </p:cNvPr>
          <p:cNvSpPr>
            <a:spLocks noGrp="1"/>
          </p:cNvSpPr>
          <p:nvPr>
            <p:ph type="body" sz="quarter" idx="4294967295"/>
          </p:nvPr>
        </p:nvSpPr>
        <p:spPr>
          <a:xfrm>
            <a:off x="573743" y="5342404"/>
            <a:ext cx="11234737" cy="1511300"/>
          </a:xfrm>
          <a:prstGeom prst="rect">
            <a:avLst/>
          </a:prstGeom>
        </p:spPr>
        <p:txBody>
          <a:bodyPr lIns="91440" tIns="45720" rIns="91440" bIns="45720" anchor="t"/>
          <a:lstStyle/>
          <a:p>
            <a:pPr marL="0" indent="0">
              <a:buNone/>
            </a:pPr>
            <a:r>
              <a:rPr lang="en-US" sz="1400">
                <a:solidFill>
                  <a:schemeClr val="bg1"/>
                </a:solidFill>
                <a:ea typeface="+mn-lt"/>
                <a:cs typeface="+mn-lt"/>
              </a:rPr>
              <a:t>To meet these objectives, they implemented </a:t>
            </a:r>
            <a:r>
              <a:rPr lang="en-US" sz="1400" err="1">
                <a:solidFill>
                  <a:schemeClr val="bg1"/>
                </a:solidFill>
                <a:ea typeface="+mn-lt"/>
                <a:cs typeface="+mn-lt"/>
              </a:rPr>
              <a:t>fullthrottle.ai’s</a:t>
            </a:r>
            <a:r>
              <a:rPr lang="en-US" sz="1400">
                <a:solidFill>
                  <a:schemeClr val="bg1"/>
                </a:solidFill>
                <a:ea typeface="+mn-lt"/>
                <a:cs typeface="+mn-lt"/>
              </a:rPr>
              <a:t>  turnkey solution </a:t>
            </a:r>
            <a:r>
              <a:rPr lang="en-US" sz="1400" b="0" i="0">
                <a:solidFill>
                  <a:schemeClr val="bg1"/>
                </a:solidFill>
                <a:effectLst/>
                <a:ea typeface="+mn-lt"/>
                <a:cs typeface="+mn-lt"/>
              </a:rPr>
              <a:t>to </a:t>
            </a:r>
            <a:r>
              <a:rPr lang="en-US" sz="1400">
                <a:solidFill>
                  <a:schemeClr val="bg1"/>
                </a:solidFill>
                <a:ea typeface="+mn-lt"/>
                <a:cs typeface="+mn-lt"/>
              </a:rPr>
              <a:t>engage in-market households at the right time with </a:t>
            </a:r>
            <a:r>
              <a:rPr lang="en-US" sz="1400" b="0" i="0">
                <a:solidFill>
                  <a:schemeClr val="bg1"/>
                </a:solidFill>
                <a:effectLst/>
                <a:ea typeface="+mn-lt"/>
                <a:cs typeface="+mn-lt"/>
              </a:rPr>
              <a:t>the </a:t>
            </a:r>
            <a:r>
              <a:rPr lang="en-US" sz="1400">
                <a:solidFill>
                  <a:schemeClr val="bg1"/>
                </a:solidFill>
                <a:ea typeface="+mn-lt"/>
                <a:cs typeface="+mn-lt"/>
              </a:rPr>
              <a:t>right message</a:t>
            </a:r>
            <a:r>
              <a:rPr lang="en-US" sz="1400" b="0" i="0">
                <a:solidFill>
                  <a:schemeClr val="bg1"/>
                </a:solidFill>
                <a:effectLst/>
                <a:ea typeface="+mn-lt"/>
                <a:cs typeface="+mn-lt"/>
              </a:rPr>
              <a:t>. The </a:t>
            </a:r>
            <a:r>
              <a:rPr lang="en-US" sz="1400">
                <a:solidFill>
                  <a:schemeClr val="bg1"/>
                </a:solidFill>
                <a:ea typeface="+mn-lt"/>
                <a:cs typeface="+mn-lt"/>
              </a:rPr>
              <a:t>strategy combined direct mail</a:t>
            </a:r>
            <a:r>
              <a:rPr lang="en-US" sz="1400" b="0" i="0">
                <a:solidFill>
                  <a:schemeClr val="bg1"/>
                </a:solidFill>
                <a:effectLst/>
                <a:ea typeface="+mn-lt"/>
                <a:cs typeface="+mn-lt"/>
              </a:rPr>
              <a:t>, </a:t>
            </a:r>
            <a:r>
              <a:rPr lang="en-US" sz="1400">
                <a:solidFill>
                  <a:schemeClr val="bg1"/>
                </a:solidFill>
                <a:ea typeface="+mn-lt"/>
                <a:cs typeface="+mn-lt"/>
              </a:rPr>
              <a:t>digital</a:t>
            </a:r>
            <a:r>
              <a:rPr lang="en-US" sz="1400" b="0" i="0">
                <a:solidFill>
                  <a:schemeClr val="bg1"/>
                </a:solidFill>
                <a:effectLst/>
                <a:ea typeface="+mn-lt"/>
                <a:cs typeface="+mn-lt"/>
              </a:rPr>
              <a:t>, and </a:t>
            </a:r>
            <a:r>
              <a:rPr lang="en-US" sz="1400">
                <a:solidFill>
                  <a:schemeClr val="bg1"/>
                </a:solidFill>
                <a:ea typeface="+mn-lt"/>
                <a:cs typeface="+mn-lt"/>
              </a:rPr>
              <a:t>streaming tactics </a:t>
            </a:r>
            <a:r>
              <a:rPr lang="en-US" sz="1400" b="0" i="0">
                <a:solidFill>
                  <a:schemeClr val="bg1"/>
                </a:solidFill>
                <a:effectLst/>
                <a:ea typeface="+mn-lt"/>
                <a:cs typeface="+mn-lt"/>
              </a:rPr>
              <a:t>to </a:t>
            </a:r>
            <a:r>
              <a:rPr lang="en-US" sz="1400">
                <a:solidFill>
                  <a:schemeClr val="bg1"/>
                </a:solidFill>
                <a:ea typeface="+mn-lt"/>
                <a:cs typeface="+mn-lt"/>
              </a:rPr>
              <a:t>keep their senior living community top-of-mind </a:t>
            </a:r>
            <a:r>
              <a:rPr lang="en-US" sz="1400" b="0" i="0">
                <a:solidFill>
                  <a:schemeClr val="bg1"/>
                </a:solidFill>
                <a:effectLst/>
                <a:ea typeface="+mn-lt"/>
                <a:cs typeface="+mn-lt"/>
              </a:rPr>
              <a:t>and </a:t>
            </a:r>
            <a:r>
              <a:rPr lang="en-US" sz="1400">
                <a:solidFill>
                  <a:schemeClr val="bg1"/>
                </a:solidFill>
                <a:ea typeface="+mn-lt"/>
                <a:cs typeface="+mn-lt"/>
              </a:rPr>
              <a:t>move prospective residents </a:t>
            </a:r>
            <a:r>
              <a:rPr lang="en-US" sz="1400" b="0" i="0">
                <a:solidFill>
                  <a:schemeClr val="bg1"/>
                </a:solidFill>
                <a:effectLst/>
                <a:ea typeface="+mn-lt"/>
                <a:cs typeface="+mn-lt"/>
              </a:rPr>
              <a:t>and </a:t>
            </a:r>
            <a:r>
              <a:rPr lang="en-US" sz="1400">
                <a:solidFill>
                  <a:schemeClr val="bg1"/>
                </a:solidFill>
                <a:ea typeface="+mn-lt"/>
                <a:cs typeface="+mn-lt"/>
              </a:rPr>
              <a:t>their families further down the decision-making journey</a:t>
            </a:r>
            <a:r>
              <a:rPr lang="en-US" sz="1400" b="0" i="0">
                <a:solidFill>
                  <a:schemeClr val="bg1"/>
                </a:solidFill>
                <a:effectLst/>
                <a:ea typeface="+mn-lt"/>
                <a:cs typeface="+mn-lt"/>
              </a:rPr>
              <a:t>.</a:t>
            </a:r>
            <a:endParaRPr lang="en-US" sz="1400">
              <a:solidFill>
                <a:schemeClr val="bg1"/>
              </a:solidFill>
              <a:ea typeface="+mn-lt"/>
              <a:cs typeface="+mn-lt"/>
            </a:endParaRPr>
          </a:p>
        </p:txBody>
      </p:sp>
      <p:sp>
        <p:nvSpPr>
          <p:cNvPr id="23" name="Title 16">
            <a:extLst>
              <a:ext uri="{FF2B5EF4-FFF2-40B4-BE49-F238E27FC236}">
                <a16:creationId xmlns:a16="http://schemas.microsoft.com/office/drawing/2014/main" id="{6D75DECA-6C73-8047-843F-3019A56340EF}"/>
              </a:ext>
            </a:extLst>
          </p:cNvPr>
          <p:cNvSpPr txBox="1">
            <a:spLocks/>
          </p:cNvSpPr>
          <p:nvPr/>
        </p:nvSpPr>
        <p:spPr>
          <a:xfrm>
            <a:off x="573743" y="349269"/>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Rounded Rectangle 1">
            <a:extLst>
              <a:ext uri="{FF2B5EF4-FFF2-40B4-BE49-F238E27FC236}">
                <a16:creationId xmlns:a16="http://schemas.microsoft.com/office/drawing/2014/main" id="{21D04616-E431-0928-510A-89DA701445BF}"/>
              </a:ext>
            </a:extLst>
          </p:cNvPr>
          <p:cNvSpPr/>
          <p:nvPr/>
        </p:nvSpPr>
        <p:spPr>
          <a:xfrm>
            <a:off x="585789" y="201453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16488E-7FCC-77E1-C3E9-DB6A4C928F4E}"/>
              </a:ext>
            </a:extLst>
          </p:cNvPr>
          <p:cNvSpPr txBox="1"/>
          <p:nvPr/>
        </p:nvSpPr>
        <p:spPr>
          <a:xfrm>
            <a:off x="1691952" y="2243139"/>
            <a:ext cx="1005403" cy="584775"/>
          </a:xfrm>
          <a:prstGeom prst="rect">
            <a:avLst/>
          </a:prstGeom>
          <a:noFill/>
        </p:spPr>
        <p:txBody>
          <a:bodyPr wrap="none" lIns="91440" tIns="45720" rIns="91440" bIns="45720" rtlCol="0" anchor="t">
            <a:spAutoFit/>
          </a:bodyPr>
          <a:lstStyle/>
          <a:p>
            <a:pPr algn="ctr"/>
            <a:r>
              <a:rPr lang="en-US" sz="3200" b="1">
                <a:solidFill>
                  <a:schemeClr val="accent5"/>
                </a:solidFill>
                <a:latin typeface="Helvetica"/>
                <a:cs typeface="Helvetica"/>
              </a:rPr>
              <a:t>52%</a:t>
            </a:r>
          </a:p>
        </p:txBody>
      </p:sp>
      <p:sp>
        <p:nvSpPr>
          <p:cNvPr id="4" name="TextBox 3">
            <a:extLst>
              <a:ext uri="{FF2B5EF4-FFF2-40B4-BE49-F238E27FC236}">
                <a16:creationId xmlns:a16="http://schemas.microsoft.com/office/drawing/2014/main" id="{180FCDFD-0D1A-F653-8CCF-1D7C509721CF}"/>
              </a:ext>
            </a:extLst>
          </p:cNvPr>
          <p:cNvSpPr txBox="1"/>
          <p:nvPr/>
        </p:nvSpPr>
        <p:spPr>
          <a:xfrm>
            <a:off x="1123089" y="2747964"/>
            <a:ext cx="2143129" cy="646331"/>
          </a:xfrm>
          <a:prstGeom prst="rect">
            <a:avLst/>
          </a:prstGeom>
          <a:noFill/>
        </p:spPr>
        <p:txBody>
          <a:bodyPr wrap="square" lIns="91440" tIns="45720" rIns="91440" bIns="45720" rtlCol="0" anchor="t">
            <a:spAutoFit/>
          </a:bodyPr>
          <a:lstStyle/>
          <a:p>
            <a:pPr algn="ctr"/>
            <a:r>
              <a:rPr lang="en-US">
                <a:solidFill>
                  <a:schemeClr val="accent5"/>
                </a:solidFill>
                <a:latin typeface="Helvetica"/>
                <a:cs typeface="Helvetica"/>
              </a:rPr>
              <a:t>Reduced Cost Per Move-In</a:t>
            </a:r>
            <a:endParaRPr lang="en-US">
              <a:solidFill>
                <a:schemeClr val="accent5"/>
              </a:solidFill>
              <a:latin typeface="Helvetica" pitchFamily="2" charset="0"/>
              <a:cs typeface="Helvetica"/>
            </a:endParaRPr>
          </a:p>
        </p:txBody>
      </p:sp>
      <p:sp>
        <p:nvSpPr>
          <p:cNvPr id="5" name="TextBox 4">
            <a:extLst>
              <a:ext uri="{FF2B5EF4-FFF2-40B4-BE49-F238E27FC236}">
                <a16:creationId xmlns:a16="http://schemas.microsoft.com/office/drawing/2014/main" id="{E17B6CCE-0655-C6F3-94AB-F793709F3B0A}"/>
              </a:ext>
            </a:extLst>
          </p:cNvPr>
          <p:cNvSpPr txBox="1"/>
          <p:nvPr/>
        </p:nvSpPr>
        <p:spPr>
          <a:xfrm>
            <a:off x="5080802" y="2243139"/>
            <a:ext cx="1119217" cy="584775"/>
          </a:xfrm>
          <a:prstGeom prst="rect">
            <a:avLst/>
          </a:prstGeom>
          <a:noFill/>
        </p:spPr>
        <p:txBody>
          <a:bodyPr wrap="none" lIns="91440" tIns="45720" rIns="91440" bIns="45720" rtlCol="0" anchor="t">
            <a:spAutoFit/>
          </a:bodyPr>
          <a:lstStyle/>
          <a:p>
            <a:pPr algn="ctr"/>
            <a:r>
              <a:rPr lang="en-US" sz="3200" b="1">
                <a:solidFill>
                  <a:schemeClr val="accent5"/>
                </a:solidFill>
                <a:latin typeface="Helvetica"/>
                <a:cs typeface="Helvetica"/>
              </a:rPr>
              <a:t>$236</a:t>
            </a:r>
            <a:endParaRPr lang="en-US"/>
          </a:p>
        </p:txBody>
      </p:sp>
      <p:sp>
        <p:nvSpPr>
          <p:cNvPr id="8" name="TextBox 7">
            <a:extLst>
              <a:ext uri="{FF2B5EF4-FFF2-40B4-BE49-F238E27FC236}">
                <a16:creationId xmlns:a16="http://schemas.microsoft.com/office/drawing/2014/main" id="{5FFE669C-624B-A033-4512-CEFDC7920E90}"/>
              </a:ext>
            </a:extLst>
          </p:cNvPr>
          <p:cNvSpPr txBox="1"/>
          <p:nvPr/>
        </p:nvSpPr>
        <p:spPr>
          <a:xfrm>
            <a:off x="4407228" y="2747964"/>
            <a:ext cx="2466364" cy="646331"/>
          </a:xfrm>
          <a:prstGeom prst="rect">
            <a:avLst/>
          </a:prstGeom>
          <a:noFill/>
        </p:spPr>
        <p:txBody>
          <a:bodyPr wrap="square" lIns="91440" tIns="45720" rIns="91440" bIns="45720" rtlCol="0" anchor="t">
            <a:spAutoFit/>
          </a:bodyPr>
          <a:lstStyle/>
          <a:p>
            <a:pPr algn="ctr"/>
            <a:r>
              <a:rPr lang="en-US">
                <a:solidFill>
                  <a:schemeClr val="accent5"/>
                </a:solidFill>
                <a:latin typeface="Helvetica"/>
                <a:cs typeface="Helvetica"/>
              </a:rPr>
              <a:t>Average Savings Per Resident</a:t>
            </a:r>
            <a:endParaRPr lang="en-US">
              <a:solidFill>
                <a:schemeClr val="accent5"/>
              </a:solidFill>
            </a:endParaRPr>
          </a:p>
        </p:txBody>
      </p:sp>
      <p:sp>
        <p:nvSpPr>
          <p:cNvPr id="9" name="TextBox 8">
            <a:extLst>
              <a:ext uri="{FF2B5EF4-FFF2-40B4-BE49-F238E27FC236}">
                <a16:creationId xmlns:a16="http://schemas.microsoft.com/office/drawing/2014/main" id="{DD39EDDC-BC73-3F6D-1653-FED325F260D9}"/>
              </a:ext>
            </a:extLst>
          </p:cNvPr>
          <p:cNvSpPr txBox="1"/>
          <p:nvPr/>
        </p:nvSpPr>
        <p:spPr>
          <a:xfrm>
            <a:off x="9051349" y="2243139"/>
            <a:ext cx="1233031" cy="584775"/>
          </a:xfrm>
          <a:prstGeom prst="rect">
            <a:avLst/>
          </a:prstGeom>
          <a:noFill/>
        </p:spPr>
        <p:txBody>
          <a:bodyPr wrap="none" lIns="91440" tIns="45720" rIns="91440" bIns="45720" rtlCol="0" anchor="t">
            <a:spAutoFit/>
          </a:bodyPr>
          <a:lstStyle/>
          <a:p>
            <a:pPr algn="ctr"/>
            <a:r>
              <a:rPr lang="en-US" sz="3200" b="1">
                <a:solidFill>
                  <a:schemeClr val="accent5"/>
                </a:solidFill>
                <a:latin typeface="Helvetica"/>
                <a:cs typeface="Helvetica"/>
              </a:rPr>
              <a:t>107%</a:t>
            </a:r>
            <a:endParaRPr lang="en-US">
              <a:solidFill>
                <a:schemeClr val="accent5"/>
              </a:solidFill>
            </a:endParaRPr>
          </a:p>
        </p:txBody>
      </p:sp>
      <p:sp>
        <p:nvSpPr>
          <p:cNvPr id="12" name="TextBox 11">
            <a:extLst>
              <a:ext uri="{FF2B5EF4-FFF2-40B4-BE49-F238E27FC236}">
                <a16:creationId xmlns:a16="http://schemas.microsoft.com/office/drawing/2014/main" id="{F2587043-6A89-351F-DEE3-49718C9CD433}"/>
              </a:ext>
            </a:extLst>
          </p:cNvPr>
          <p:cNvSpPr txBox="1"/>
          <p:nvPr/>
        </p:nvSpPr>
        <p:spPr>
          <a:xfrm>
            <a:off x="8209203" y="2747964"/>
            <a:ext cx="2917325" cy="369332"/>
          </a:xfrm>
          <a:prstGeom prst="rect">
            <a:avLst/>
          </a:prstGeom>
          <a:noFill/>
        </p:spPr>
        <p:txBody>
          <a:bodyPr wrap="square" lIns="91440" tIns="45720" rIns="91440" bIns="45720" rtlCol="0" anchor="t">
            <a:spAutoFit/>
          </a:bodyPr>
          <a:lstStyle/>
          <a:p>
            <a:pPr algn="ctr"/>
            <a:r>
              <a:rPr lang="en-US">
                <a:latin typeface="Helvetica"/>
                <a:cs typeface="Helvetica"/>
              </a:rPr>
              <a:t>Conversion Rate Lift</a:t>
            </a:r>
            <a:endParaRPr lang="en-US"/>
          </a:p>
        </p:txBody>
      </p:sp>
      <p:cxnSp>
        <p:nvCxnSpPr>
          <p:cNvPr id="13" name="Straight Connector 12">
            <a:extLst>
              <a:ext uri="{FF2B5EF4-FFF2-40B4-BE49-F238E27FC236}">
                <a16:creationId xmlns:a16="http://schemas.microsoft.com/office/drawing/2014/main" id="{2F738018-E0AB-BE42-6BF8-B89C7B9884EA}"/>
              </a:ext>
            </a:extLst>
          </p:cNvPr>
          <p:cNvCxnSpPr/>
          <p:nvPr/>
        </p:nvCxnSpPr>
        <p:spPr>
          <a:xfrm>
            <a:off x="3836508"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F52343-8A98-DCD5-3826-048FE89DFDB1}"/>
              </a:ext>
            </a:extLst>
          </p:cNvPr>
          <p:cNvCxnSpPr/>
          <p:nvPr/>
        </p:nvCxnSpPr>
        <p:spPr>
          <a:xfrm>
            <a:off x="7578137" y="219986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12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971800" y="3112341"/>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Services</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574269" y="2603833"/>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2064204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70645" y="679450"/>
            <a:ext cx="10682287" cy="1030288"/>
          </a:xfrm>
          <a:prstGeom prst="rect">
            <a:avLst/>
          </a:prstGeom>
        </p:spPr>
        <p:txBody>
          <a:bodyPr lIns="91440" tIns="45720" rIns="91440" bIns="45720" anchor="t"/>
          <a:lstStyle/>
          <a:p>
            <a:r>
              <a:rPr lang="en-US" sz="3200" b="1">
                <a:solidFill>
                  <a:schemeClr val="bg1"/>
                </a:solidFill>
                <a:latin typeface="Helvetica" pitchFamily="2" charset="0"/>
                <a:cs typeface="Arial"/>
              </a:rPr>
              <a:t>Personal Injury Law Firm Experiences Exponential Increase in Website Leads With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70646" y="2398713"/>
            <a:ext cx="7772402" cy="600075"/>
          </a:xfrm>
          <a:prstGeom prst="rect">
            <a:avLst/>
          </a:prstGeom>
        </p:spPr>
        <p:txBody>
          <a:bodyPr lIns="91440" tIns="45720" rIns="91440" bIns="45720" anchor="t"/>
          <a:lstStyle/>
          <a:p>
            <a:pPr marL="0" indent="0">
              <a:buNone/>
            </a:pPr>
            <a:r>
              <a:rPr lang="en-US" sz="1400" b="0" i="0">
                <a:solidFill>
                  <a:schemeClr val="bg1"/>
                </a:solidFill>
                <a:effectLst/>
                <a:latin typeface="Helvetica" pitchFamily="2" charset="0"/>
              </a:rPr>
              <a:t>A multi-market personal injury law firm aimed to convert more of its website traffic and lower their costs per acquisition. </a:t>
            </a:r>
            <a:endParaRPr lang="en-US" sz="1200">
              <a:solidFill>
                <a:schemeClr val="bg1"/>
              </a:solidFill>
              <a:latin typeface="Helvetica" pitchFamily="2" charset="0"/>
            </a:endParaRP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70645" y="3763963"/>
            <a:ext cx="8115300" cy="2867025"/>
          </a:xfrm>
          <a:prstGeom prst="rect">
            <a:avLst/>
          </a:prstGeom>
        </p:spPr>
        <p:txBody>
          <a:bodyPr lIns="91440" tIns="45720" rIns="91440" bIns="45720" anchor="t">
            <a:normAutofit/>
          </a:bodyPr>
          <a:lstStyle/>
          <a:p>
            <a:pPr marL="0" indent="0">
              <a:buNone/>
            </a:pPr>
            <a:r>
              <a:rPr lang="en-US" sz="1400" b="0" i="0" err="1">
                <a:solidFill>
                  <a:schemeClr val="bg1"/>
                </a:solidFill>
                <a:effectLst/>
                <a:latin typeface="Helvetica" pitchFamily="2" charset="0"/>
              </a:rPr>
              <a:t>fullthrottle.ai</a:t>
            </a:r>
            <a:r>
              <a:rPr lang="en-US" sz="1400" b="0" i="0" baseline="30000">
                <a:solidFill>
                  <a:schemeClr val="bg1"/>
                </a:solidFill>
                <a:effectLst/>
                <a:latin typeface="Helvetica" pitchFamily="2" charset="0"/>
              </a:rPr>
              <a:t>®</a:t>
            </a:r>
            <a:r>
              <a:rPr lang="en-US" sz="1400" b="0" i="0">
                <a:solidFill>
                  <a:schemeClr val="bg1"/>
                </a:solidFill>
                <a:effectLst/>
                <a:latin typeface="Helvetica" pitchFamily="2" charset="0"/>
              </a:rPr>
              <a:t> sent </a:t>
            </a:r>
            <a:r>
              <a:rPr lang="en-US" sz="1400" b="1" i="0">
                <a:solidFill>
                  <a:schemeClr val="bg1"/>
                </a:solidFill>
                <a:effectLst/>
                <a:latin typeface="Helvetica" pitchFamily="2" charset="0"/>
              </a:rPr>
              <a:t>instant and </a:t>
            </a:r>
            <a:r>
              <a:rPr lang="en-US" sz="1400" b="1">
                <a:solidFill>
                  <a:schemeClr val="bg1"/>
                </a:solidFill>
                <a:latin typeface="Helvetica" pitchFamily="2" charset="0"/>
              </a:rPr>
              <a:t>lookback</a:t>
            </a:r>
            <a:r>
              <a:rPr lang="en-US" sz="1400" b="1" i="0">
                <a:solidFill>
                  <a:schemeClr val="bg1"/>
                </a:solidFill>
                <a:effectLst/>
                <a:latin typeface="Helvetica" pitchFamily="2" charset="0"/>
              </a:rPr>
              <a:t> marketing campaigns </a:t>
            </a:r>
            <a:r>
              <a:rPr lang="en-US" sz="1400" b="0" i="0">
                <a:solidFill>
                  <a:schemeClr val="bg1"/>
                </a:solidFill>
                <a:effectLst/>
                <a:latin typeface="Helvetica" pitchFamily="2" charset="0"/>
              </a:rPr>
              <a:t>to their website visitors, including </a:t>
            </a:r>
            <a:r>
              <a:rPr lang="en-US" sz="1400" b="1" i="0">
                <a:solidFill>
                  <a:schemeClr val="bg1"/>
                </a:solidFill>
                <a:effectLst/>
                <a:latin typeface="Helvetica" pitchFamily="2" charset="0"/>
              </a:rPr>
              <a:t>direct mail, digital display ads, and social media</a:t>
            </a:r>
            <a:r>
              <a:rPr lang="en-US" sz="1400" b="0" i="0">
                <a:solidFill>
                  <a:schemeClr val="bg1"/>
                </a:solidFill>
                <a:effectLst/>
                <a:latin typeface="Helvetica" pitchFamily="2" charset="0"/>
              </a:rPr>
              <a:t>. In a single quarter, this personal injury law firm increased their converted cases by 0.86% due to households identified by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a:t>
            </a:r>
          </a:p>
          <a:p>
            <a:pPr marL="0" indent="0">
              <a:buNone/>
            </a:pPr>
            <a:r>
              <a:rPr lang="en-US" sz="1400" b="0" i="0">
                <a:solidFill>
                  <a:schemeClr val="bg1"/>
                </a:solidFill>
                <a:effectLst/>
                <a:latin typeface="Helvetica" pitchFamily="2" charset="0"/>
              </a:rPr>
              <a:t>They had 160 converted cases and 128 non-converted cases (cases they could not take on to represent) thanks to </a:t>
            </a:r>
            <a:r>
              <a:rPr lang="en-US" sz="1400" b="0" i="0" err="1">
                <a:solidFill>
                  <a:schemeClr val="bg1"/>
                </a:solidFill>
                <a:effectLst/>
                <a:latin typeface="Helvetica" pitchFamily="2" charset="0"/>
              </a:rPr>
              <a:t>fullthrottle.ai’s</a:t>
            </a:r>
            <a:r>
              <a:rPr lang="en-US" sz="1400" b="0" i="0">
                <a:solidFill>
                  <a:schemeClr val="bg1"/>
                </a:solidFill>
                <a:effectLst/>
                <a:latin typeface="Helvetica" pitchFamily="2" charset="0"/>
              </a:rPr>
              <a:t> ability to identify in-market audiences. Since they could convert visitors into leads, they spent far less on acquisitions—and a single client can bring in millions in revenue.</a:t>
            </a:r>
          </a:p>
          <a:p>
            <a:pPr marL="0" indent="0">
              <a:buNone/>
            </a:pPr>
            <a:r>
              <a:rPr lang="en-US" sz="1400" b="0" i="0">
                <a:solidFill>
                  <a:schemeClr val="bg1"/>
                </a:solidFill>
                <a:effectLst/>
                <a:latin typeface="Helvetica" pitchFamily="2" charset="0"/>
              </a:rPr>
              <a:t>Our sales attribution and AI insights for buyer propensity have provided this firm with the critical insights and analytics needed to make confident marketing decisions. They started with the Florida market and added on Nashville after seeing significant success with our technology.</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7064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pPr algn="l"/>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470645"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470645" y="3235395"/>
            <a:ext cx="2402979"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 &amp; Results:</a:t>
            </a:r>
          </a:p>
        </p:txBody>
      </p:sp>
      <p:sp>
        <p:nvSpPr>
          <p:cNvPr id="5" name="Rounded Rectangle 4">
            <a:extLst>
              <a:ext uri="{FF2B5EF4-FFF2-40B4-BE49-F238E27FC236}">
                <a16:creationId xmlns:a16="http://schemas.microsoft.com/office/drawing/2014/main" id="{EB37042B-C86B-A7A5-15FE-5E362B39F226}"/>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039953-F477-4E5E-5792-BD34A1D405B4}"/>
              </a:ext>
            </a:extLst>
          </p:cNvPr>
          <p:cNvSpPr txBox="1"/>
          <p:nvPr/>
        </p:nvSpPr>
        <p:spPr>
          <a:xfrm>
            <a:off x="9756993" y="2207345"/>
            <a:ext cx="1119217" cy="584775"/>
          </a:xfrm>
          <a:prstGeom prst="rect">
            <a:avLst/>
          </a:prstGeom>
          <a:noFill/>
        </p:spPr>
        <p:txBody>
          <a:bodyPr wrap="none" rtlCol="0">
            <a:spAutoFit/>
          </a:bodyPr>
          <a:lstStyle/>
          <a:p>
            <a:pPr algn="ctr"/>
            <a:r>
              <a:rPr lang="en-US" sz="3200" b="1">
                <a:solidFill>
                  <a:schemeClr val="accent5"/>
                </a:solidFill>
                <a:latin typeface="Helvetica" pitchFamily="2" charset="0"/>
              </a:rPr>
              <a:t>.86%</a:t>
            </a:r>
          </a:p>
        </p:txBody>
      </p:sp>
      <p:sp>
        <p:nvSpPr>
          <p:cNvPr id="8" name="TextBox 7">
            <a:extLst>
              <a:ext uri="{FF2B5EF4-FFF2-40B4-BE49-F238E27FC236}">
                <a16:creationId xmlns:a16="http://schemas.microsoft.com/office/drawing/2014/main" id="{40617CA3-5EBF-7D95-2F47-2B7C915487F0}"/>
              </a:ext>
            </a:extLst>
          </p:cNvPr>
          <p:cNvSpPr txBox="1"/>
          <p:nvPr/>
        </p:nvSpPr>
        <p:spPr>
          <a:xfrm>
            <a:off x="9033946" y="2712170"/>
            <a:ext cx="2565301" cy="646331"/>
          </a:xfrm>
          <a:prstGeom prst="rect">
            <a:avLst/>
          </a:prstGeom>
          <a:noFill/>
        </p:spPr>
        <p:txBody>
          <a:bodyPr wrap="square" rtlCol="0">
            <a:spAutoFit/>
          </a:bodyPr>
          <a:lstStyle/>
          <a:p>
            <a:pPr algn="ctr"/>
            <a:r>
              <a:rPr lang="en-US">
                <a:solidFill>
                  <a:schemeClr val="accent5"/>
                </a:solidFill>
                <a:latin typeface="Helvetica" pitchFamily="2" charset="0"/>
              </a:rPr>
              <a:t>Increase in Cases Represented in Q1</a:t>
            </a:r>
            <a:endParaRPr lang="en-US" baseline="30000">
              <a:solidFill>
                <a:schemeClr val="accent5"/>
              </a:solidFill>
              <a:latin typeface="Helvetica" pitchFamily="2" charset="0"/>
            </a:endParaRPr>
          </a:p>
        </p:txBody>
      </p:sp>
      <p:sp>
        <p:nvSpPr>
          <p:cNvPr id="9" name="TextBox 8">
            <a:extLst>
              <a:ext uri="{FF2B5EF4-FFF2-40B4-BE49-F238E27FC236}">
                <a16:creationId xmlns:a16="http://schemas.microsoft.com/office/drawing/2014/main" id="{1FA2A2BE-25F3-5C23-3C3C-27D498FCBB2E}"/>
              </a:ext>
            </a:extLst>
          </p:cNvPr>
          <p:cNvSpPr txBox="1"/>
          <p:nvPr/>
        </p:nvSpPr>
        <p:spPr>
          <a:xfrm>
            <a:off x="9712107" y="4181779"/>
            <a:ext cx="1208985" cy="584775"/>
          </a:xfrm>
          <a:prstGeom prst="rect">
            <a:avLst/>
          </a:prstGeom>
          <a:noFill/>
        </p:spPr>
        <p:txBody>
          <a:bodyPr wrap="none" rtlCol="0">
            <a:spAutoFit/>
          </a:bodyPr>
          <a:lstStyle/>
          <a:p>
            <a:pPr algn="ctr"/>
            <a:r>
              <a:rPr lang="en-US" sz="3200" b="1">
                <a:solidFill>
                  <a:schemeClr val="accent5"/>
                </a:solidFill>
                <a:latin typeface="Helvetica" pitchFamily="2" charset="0"/>
              </a:rPr>
              <a:t>1,500</a:t>
            </a:r>
          </a:p>
        </p:txBody>
      </p:sp>
      <p:sp>
        <p:nvSpPr>
          <p:cNvPr id="10" name="TextBox 9">
            <a:extLst>
              <a:ext uri="{FF2B5EF4-FFF2-40B4-BE49-F238E27FC236}">
                <a16:creationId xmlns:a16="http://schemas.microsoft.com/office/drawing/2014/main" id="{BE192E5D-7570-7D2C-E9B5-2D80373AED9F}"/>
              </a:ext>
            </a:extLst>
          </p:cNvPr>
          <p:cNvSpPr txBox="1"/>
          <p:nvPr/>
        </p:nvSpPr>
        <p:spPr>
          <a:xfrm>
            <a:off x="9043872" y="4686604"/>
            <a:ext cx="2557580" cy="646331"/>
          </a:xfrm>
          <a:prstGeom prst="rect">
            <a:avLst/>
          </a:prstGeom>
          <a:noFill/>
        </p:spPr>
        <p:txBody>
          <a:bodyPr wrap="square" rtlCol="0">
            <a:spAutoFit/>
          </a:bodyPr>
          <a:lstStyle/>
          <a:p>
            <a:pPr algn="ctr"/>
            <a:r>
              <a:rPr lang="en-US">
                <a:solidFill>
                  <a:schemeClr val="accent5"/>
                </a:solidFill>
                <a:latin typeface="Helvetica" pitchFamily="2" charset="0"/>
              </a:rPr>
              <a:t>Website Visitors Identified Monthly</a:t>
            </a:r>
          </a:p>
        </p:txBody>
      </p:sp>
      <p:cxnSp>
        <p:nvCxnSpPr>
          <p:cNvPr id="12" name="Straight Connector 11">
            <a:extLst>
              <a:ext uri="{FF2B5EF4-FFF2-40B4-BE49-F238E27FC236}">
                <a16:creationId xmlns:a16="http://schemas.microsoft.com/office/drawing/2014/main" id="{B7357F1D-3720-0B28-9C13-A0AAE455B5F2}"/>
              </a:ext>
            </a:extLst>
          </p:cNvPr>
          <p:cNvCxnSpPr>
            <a:cxnSpLocks/>
          </p:cNvCxnSpPr>
          <p:nvPr/>
        </p:nvCxnSpPr>
        <p:spPr>
          <a:xfrm>
            <a:off x="9398689" y="3747623"/>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25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890159" y="2864533"/>
            <a:ext cx="6115050" cy="14462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Transportation &amp; Moving Services</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492628" y="2356025"/>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269029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10"/>
          </p:nvPr>
        </p:nvSpPr>
        <p:spPr>
          <a:xfrm>
            <a:off x="755435" y="3846626"/>
            <a:ext cx="2139696" cy="344312"/>
          </a:xfrm>
        </p:spPr>
        <p:txBody>
          <a:bodyPr lIns="91440" tIns="45720" rIns="91440" bIns="45720" anchor="t">
            <a:normAutofit lnSpcReduction="10000"/>
          </a:bodyPr>
          <a:lstStyle/>
          <a:p>
            <a:pPr algn="l"/>
            <a:r>
              <a:rPr lang="en-US" dirty="0">
                <a:latin typeface="Helvetica Neue"/>
              </a:rPr>
              <a:t>Challenge:</a:t>
            </a:r>
            <a:endParaRPr lang="en-US" dirty="0"/>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11"/>
          </p:nvPr>
        </p:nvSpPr>
        <p:spPr>
          <a:xfrm>
            <a:off x="754253" y="4225436"/>
            <a:ext cx="11241101" cy="648323"/>
          </a:xfrm>
        </p:spPr>
        <p:txBody>
          <a:bodyPr lIns="91440" tIns="45720" rIns="91440" bIns="45720" anchor="t">
            <a:normAutofit lnSpcReduction="10000"/>
          </a:bodyPr>
          <a:lstStyle/>
          <a:p>
            <a:pPr algn="l"/>
            <a:r>
              <a:rPr lang="en-US" sz="1400" b="0" i="0" dirty="0">
                <a:effectLst/>
                <a:latin typeface="Arial" panose="020B0604020202020204" pitchFamily="34" charset="0"/>
              </a:rPr>
              <a:t>BMW of Sterling, a single-market luxury dealership, had a goal to establish a strong brand message around their expansive EV service bays. In order to display themselves as the electric authority for BMW, they needed unique ways to send targeted advertising to their prospective customers and be able to tie it back to ROI and ROAS.</a:t>
            </a:r>
            <a:endParaRPr lang="en-US" sz="1200" dirty="0"/>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14"/>
          </p:nvPr>
        </p:nvSpPr>
        <p:spPr>
          <a:xfrm>
            <a:off x="763007" y="4950329"/>
            <a:ext cx="2383315" cy="344312"/>
          </a:xfrm>
        </p:spPr>
        <p:txBody>
          <a:bodyPr lIns="91440" tIns="45720" rIns="91440" bIns="45720" anchor="t">
            <a:normAutofit lnSpcReduction="10000"/>
          </a:bodyPr>
          <a:lstStyle/>
          <a:p>
            <a:pPr algn="l"/>
            <a:r>
              <a:rPr lang="en-US" dirty="0">
                <a:latin typeface="Helvetica Neue"/>
              </a:rPr>
              <a:t>Tactics &amp; Results:</a:t>
            </a:r>
            <a:endParaRPr lang="en-US" dirty="0"/>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15"/>
          </p:nvPr>
        </p:nvSpPr>
        <p:spPr>
          <a:xfrm>
            <a:off x="759760" y="5324378"/>
            <a:ext cx="11235594" cy="1511832"/>
          </a:xfrm>
        </p:spPr>
        <p:txBody>
          <a:bodyPr lIns="91440" tIns="45720" rIns="91440" bIns="45720" anchor="t"/>
          <a:lstStyle/>
          <a:p>
            <a:pPr algn="l"/>
            <a:r>
              <a:rPr lang="en-US" sz="1400" dirty="0">
                <a:latin typeface="Arial" panose="020B0604020202020204" pitchFamily="34" charset="0"/>
              </a:rPr>
              <a:t>By leveraging </a:t>
            </a:r>
            <a:r>
              <a:rPr lang="en-US" sz="1400" dirty="0" err="1">
                <a:latin typeface="Arial" panose="020B0604020202020204" pitchFamily="34" charset="0"/>
              </a:rPr>
              <a:t>fullthrottle.ai’s</a:t>
            </a:r>
            <a:r>
              <a:rPr lang="en-US" sz="1400" dirty="0">
                <a:latin typeface="Arial" panose="020B0604020202020204" pitchFamily="34" charset="0"/>
              </a:rPr>
              <a:t> patented technology, BMW of Sterling gained new insights into their marketing and sales attribution. These insights included matching customers who visited their website and came into the dealership as well as identifying in-market customers looking for luxury electric vehicles near their dealership.</a:t>
            </a:r>
            <a:endParaRPr lang="en-US" sz="1400" b="0" i="0" dirty="0">
              <a:effectLst/>
              <a:latin typeface="Arial" panose="020B0604020202020204" pitchFamily="34" charset="0"/>
            </a:endParaRPr>
          </a:p>
          <a:p>
            <a:pPr algn="l"/>
            <a:r>
              <a:rPr lang="en-US" sz="1400" dirty="0">
                <a:latin typeface="Arial"/>
              </a:rPr>
              <a:t>The dealership was able to see month-over-month growth and directly attribute their increase in sales and services through </a:t>
            </a:r>
            <a:r>
              <a:rPr lang="en-US" sz="1400" dirty="0" err="1">
                <a:latin typeface="Arial"/>
              </a:rPr>
              <a:t>matchbacks</a:t>
            </a:r>
            <a:r>
              <a:rPr lang="en-US" sz="1400" dirty="0">
                <a:latin typeface="Arial"/>
              </a:rPr>
              <a:t> of their in-market targeted audience within our platform.</a:t>
            </a:r>
            <a:endParaRPr lang="en-US" sz="1400" b="0" i="0" dirty="0">
              <a:effectLst/>
              <a:latin typeface="Arial"/>
            </a:endParaRPr>
          </a:p>
        </p:txBody>
      </p:sp>
      <p:sp>
        <p:nvSpPr>
          <p:cNvPr id="17" name="Title 16">
            <a:extLst>
              <a:ext uri="{FF2B5EF4-FFF2-40B4-BE49-F238E27FC236}">
                <a16:creationId xmlns:a16="http://schemas.microsoft.com/office/drawing/2014/main" id="{01F7212A-020E-6D63-A5C9-6EAAF1507D92}"/>
              </a:ext>
            </a:extLst>
          </p:cNvPr>
          <p:cNvSpPr>
            <a:spLocks noGrp="1"/>
          </p:cNvSpPr>
          <p:nvPr>
            <p:ph type="title"/>
          </p:nvPr>
        </p:nvSpPr>
        <p:spPr>
          <a:xfrm>
            <a:off x="759738" y="679981"/>
            <a:ext cx="10682962" cy="1029325"/>
          </a:xfrm>
        </p:spPr>
        <p:txBody>
          <a:bodyPr lIns="91440" tIns="45720" rIns="91440" bIns="45720" anchor="t"/>
          <a:lstStyle/>
          <a:p>
            <a:pPr algn="l"/>
            <a:r>
              <a:rPr lang="en-US" sz="3200" dirty="0">
                <a:latin typeface="Arial"/>
                <a:cs typeface="Arial"/>
              </a:rPr>
              <a:t>BMW of Sterling Increases Sales and Service Revenue with</a:t>
            </a:r>
            <a:r>
              <a:rPr lang="en-US" sz="3200" dirty="0">
                <a:solidFill>
                  <a:srgbClr val="343D4B"/>
                </a:solidFill>
                <a:latin typeface="Arial"/>
                <a:cs typeface="Arial"/>
              </a:rPr>
              <a:t> </a:t>
            </a:r>
            <a:r>
              <a:rPr lang="en-US" sz="3200" dirty="0">
                <a:solidFill>
                  <a:srgbClr val="1C97A6"/>
                </a:solidFill>
                <a:latin typeface="Arial"/>
                <a:cs typeface="Arial"/>
              </a:rPr>
              <a:t>fullthrottle.ai</a:t>
            </a:r>
            <a:r>
              <a:rPr lang="en-US" sz="3200" dirty="0">
                <a:solidFill>
                  <a:srgbClr val="1C97A6"/>
                </a:solidFill>
                <a:latin typeface="Helvetica Neue"/>
                <a:cs typeface="Arial"/>
              </a:rPr>
              <a:t>™</a:t>
            </a:r>
            <a:endParaRPr lang="en-US" sz="4000" dirty="0"/>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755563"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rgbClr val="1C97A6"/>
                </a:solidFill>
                <a:latin typeface="Arial"/>
                <a:cs typeface="Arial"/>
              </a:rPr>
              <a:t>Case Study:</a:t>
            </a:r>
            <a:endParaRPr lang="en-US" sz="2000">
              <a:solidFill>
                <a:srgbClr val="1C97A6"/>
              </a:solidFill>
            </a:endParaRPr>
          </a:p>
          <a:p>
            <a:endParaRPr lang="en-US" sz="2000">
              <a:solidFill>
                <a:srgbClr val="1C97A6"/>
              </a:solidFill>
            </a:endParaRPr>
          </a:p>
        </p:txBody>
      </p:sp>
      <p:pic>
        <p:nvPicPr>
          <p:cNvPr id="29" name="Picture 28">
            <a:extLst>
              <a:ext uri="{FF2B5EF4-FFF2-40B4-BE49-F238E27FC236}">
                <a16:creationId xmlns:a16="http://schemas.microsoft.com/office/drawing/2014/main" id="{183C2566-AC7E-97E2-97D4-54FBDDCCF260}"/>
              </a:ext>
            </a:extLst>
          </p:cNvPr>
          <p:cNvPicPr>
            <a:picLocks noChangeAspect="1"/>
          </p:cNvPicPr>
          <p:nvPr/>
        </p:nvPicPr>
        <p:blipFill>
          <a:blip r:embed="rId2"/>
          <a:srcRect/>
          <a:stretch/>
        </p:blipFill>
        <p:spPr>
          <a:xfrm>
            <a:off x="5058756" y="1769301"/>
            <a:ext cx="2075929" cy="2075929"/>
          </a:xfrm>
          <a:prstGeom prst="rect">
            <a:avLst/>
          </a:prstGeom>
        </p:spPr>
      </p:pic>
      <p:pic>
        <p:nvPicPr>
          <p:cNvPr id="30" name="Picture 29">
            <a:extLst>
              <a:ext uri="{FF2B5EF4-FFF2-40B4-BE49-F238E27FC236}">
                <a16:creationId xmlns:a16="http://schemas.microsoft.com/office/drawing/2014/main" id="{0F662FD9-D576-B5B3-F05F-231341133403}"/>
              </a:ext>
            </a:extLst>
          </p:cNvPr>
          <p:cNvPicPr>
            <a:picLocks noChangeAspect="1"/>
          </p:cNvPicPr>
          <p:nvPr/>
        </p:nvPicPr>
        <p:blipFill>
          <a:blip r:embed="rId3"/>
          <a:srcRect/>
          <a:stretch/>
        </p:blipFill>
        <p:spPr>
          <a:xfrm>
            <a:off x="7544361" y="1766499"/>
            <a:ext cx="2075929" cy="2075929"/>
          </a:xfrm>
          <a:prstGeom prst="rect">
            <a:avLst/>
          </a:prstGeom>
        </p:spPr>
      </p:pic>
      <p:pic>
        <p:nvPicPr>
          <p:cNvPr id="31" name="Picture 30">
            <a:extLst>
              <a:ext uri="{FF2B5EF4-FFF2-40B4-BE49-F238E27FC236}">
                <a16:creationId xmlns:a16="http://schemas.microsoft.com/office/drawing/2014/main" id="{6B590CBC-853C-5FD7-CE91-A48D8080BD3D}"/>
              </a:ext>
            </a:extLst>
          </p:cNvPr>
          <p:cNvPicPr>
            <a:picLocks noChangeAspect="1"/>
          </p:cNvPicPr>
          <p:nvPr/>
        </p:nvPicPr>
        <p:blipFill>
          <a:blip r:embed="rId4"/>
          <a:srcRect/>
          <a:stretch/>
        </p:blipFill>
        <p:spPr>
          <a:xfrm>
            <a:off x="2573150" y="1766500"/>
            <a:ext cx="2075929" cy="2075929"/>
          </a:xfrm>
          <a:prstGeom prst="rect">
            <a:avLst/>
          </a:prstGeom>
        </p:spPr>
      </p:pic>
    </p:spTree>
    <p:extLst>
      <p:ext uri="{BB962C8B-B14F-4D97-AF65-F5344CB8AC3E}">
        <p14:creationId xmlns:p14="http://schemas.microsoft.com/office/powerpoint/2010/main" val="185958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342905"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Moving Company Increases Sold Services by 54% in Non-Peak Season With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342905" y="2398713"/>
            <a:ext cx="8429625" cy="915987"/>
          </a:xfrm>
          <a:prstGeom prst="rect">
            <a:avLst/>
          </a:prstGeom>
        </p:spPr>
        <p:txBody>
          <a:bodyPr lIns="91440" tIns="45720" rIns="91440" bIns="45720" anchor="t"/>
          <a:lstStyle/>
          <a:p>
            <a:pPr marL="0" indent="0">
              <a:lnSpc>
                <a:spcPct val="100000"/>
              </a:lnSpc>
              <a:buNone/>
            </a:pPr>
            <a:r>
              <a:rPr lang="en-US" sz="1400" b="0" i="0">
                <a:solidFill>
                  <a:schemeClr val="bg1"/>
                </a:solidFill>
                <a:effectLst/>
                <a:latin typeface="Helvetica" pitchFamily="2" charset="0"/>
              </a:rPr>
              <a:t>A single-market </a:t>
            </a:r>
            <a:r>
              <a:rPr lang="en-US" sz="1400">
                <a:solidFill>
                  <a:schemeClr val="bg1"/>
                </a:solidFill>
                <a:latin typeface="Helvetica" pitchFamily="2" charset="0"/>
              </a:rPr>
              <a:t>moving</a:t>
            </a:r>
            <a:r>
              <a:rPr lang="en-US" sz="1400" b="0" i="0">
                <a:solidFill>
                  <a:schemeClr val="bg1"/>
                </a:solidFill>
                <a:effectLst/>
                <a:latin typeface="Helvetica" pitchFamily="2" charset="0"/>
              </a:rPr>
              <a:t> </a:t>
            </a:r>
            <a:r>
              <a:rPr lang="en-US" sz="1400">
                <a:solidFill>
                  <a:schemeClr val="bg1"/>
                </a:solidFill>
                <a:latin typeface="Helvetica" pitchFamily="2" charset="0"/>
              </a:rPr>
              <a:t>company</a:t>
            </a:r>
            <a:r>
              <a:rPr lang="en-US" sz="1400" b="0" i="0">
                <a:solidFill>
                  <a:schemeClr val="bg1"/>
                </a:solidFill>
                <a:effectLst/>
                <a:latin typeface="Helvetica" pitchFamily="2" charset="0"/>
              </a:rPr>
              <a:t> wanted to increase their moving services revenue during their off-peak (non-summer) season. Their goal was to use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 during their slower months to identify prospective clients visiting their website and increase their lead pipeline, thus increasing sold services.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342905" y="3932238"/>
            <a:ext cx="8107759" cy="2822575"/>
          </a:xfrm>
          <a:prstGeom prst="rect">
            <a:avLst/>
          </a:prstGeom>
        </p:spPr>
        <p:txBody>
          <a:bodyPr lIns="91440" tIns="45720" rIns="91440" bIns="45720" anchor="t"/>
          <a:lstStyle/>
          <a:p>
            <a:pPr marL="0" indent="0" algn="l">
              <a:lnSpc>
                <a:spcPct val="100000"/>
              </a:lnSpc>
              <a:buNone/>
            </a:pPr>
            <a:r>
              <a:rPr lang="en-US" sz="1400" b="0" i="0">
                <a:solidFill>
                  <a:schemeClr val="bg1"/>
                </a:solidFill>
                <a:effectLst/>
                <a:latin typeface="Helvetica" pitchFamily="2" charset="0"/>
              </a:rPr>
              <a:t>The </a:t>
            </a:r>
            <a:r>
              <a:rPr lang="en-US" sz="1400">
                <a:solidFill>
                  <a:schemeClr val="bg1"/>
                </a:solidFill>
                <a:latin typeface="Helvetica" pitchFamily="2" charset="0"/>
              </a:rPr>
              <a:t>moving</a:t>
            </a:r>
            <a:r>
              <a:rPr lang="en-US" sz="1400" b="0" i="0">
                <a:solidFill>
                  <a:schemeClr val="bg1"/>
                </a:solidFill>
                <a:effectLst/>
                <a:latin typeface="Helvetica" pitchFamily="2" charset="0"/>
              </a:rPr>
              <a:t> </a:t>
            </a:r>
            <a:r>
              <a:rPr lang="en-US" sz="1400">
                <a:solidFill>
                  <a:schemeClr val="bg1"/>
                </a:solidFill>
                <a:latin typeface="Helvetica" pitchFamily="2" charset="0"/>
              </a:rPr>
              <a:t>company</a:t>
            </a:r>
            <a:r>
              <a:rPr lang="en-US" sz="1400" b="0" i="0">
                <a:solidFill>
                  <a:schemeClr val="bg1"/>
                </a:solidFill>
                <a:effectLst/>
                <a:latin typeface="Helvetica" pitchFamily="2" charset="0"/>
              </a:rPr>
              <a:t> ran </a:t>
            </a:r>
            <a:r>
              <a:rPr lang="en-US" sz="1400" b="1" i="0">
                <a:solidFill>
                  <a:schemeClr val="bg1"/>
                </a:solidFill>
                <a:effectLst/>
                <a:latin typeface="Helvetica" pitchFamily="2" charset="0"/>
              </a:rPr>
              <a:t>display and social media ads </a:t>
            </a:r>
            <a:r>
              <a:rPr lang="en-US" sz="1400" i="0">
                <a:solidFill>
                  <a:schemeClr val="bg1"/>
                </a:solidFill>
                <a:effectLst/>
                <a:latin typeface="Helvetica" pitchFamily="2" charset="0"/>
              </a:rPr>
              <a:t>to </a:t>
            </a:r>
            <a:r>
              <a:rPr lang="en-US" sz="1400" i="0" err="1">
                <a:solidFill>
                  <a:schemeClr val="bg1"/>
                </a:solidFill>
                <a:effectLst/>
                <a:latin typeface="Helvetica" pitchFamily="2" charset="0"/>
              </a:rPr>
              <a:t>fullthrottle.ai</a:t>
            </a:r>
            <a:r>
              <a:rPr lang="en-US" sz="1400" i="0" baseline="30000">
                <a:solidFill>
                  <a:schemeClr val="bg1"/>
                </a:solidFill>
                <a:effectLst/>
                <a:latin typeface="Helvetica" pitchFamily="2" charset="0"/>
              </a:rPr>
              <a:t>®</a:t>
            </a:r>
            <a:r>
              <a:rPr lang="en-US" sz="1400" i="0">
                <a:solidFill>
                  <a:schemeClr val="bg1"/>
                </a:solidFill>
                <a:effectLst/>
                <a:latin typeface="Helvetica" pitchFamily="2" charset="0"/>
              </a:rPr>
              <a:t> identified households.</a:t>
            </a:r>
            <a:r>
              <a:rPr lang="en-US" sz="1400">
                <a:solidFill>
                  <a:schemeClr val="bg1"/>
                </a:solidFill>
                <a:latin typeface="Helvetica" pitchFamily="2" charset="0"/>
              </a:rPr>
              <a:t> </a:t>
            </a:r>
            <a:r>
              <a:rPr lang="en-US" sz="1400" b="0" i="0" err="1">
                <a:solidFill>
                  <a:schemeClr val="bg1"/>
                </a:solidFill>
                <a:effectLst/>
                <a:latin typeface="Helvetica" pitchFamily="2" charset="0"/>
              </a:rPr>
              <a:t>fullthrottle.ai’s</a:t>
            </a:r>
            <a:r>
              <a:rPr lang="en-US" sz="1400" b="0" i="0">
                <a:solidFill>
                  <a:schemeClr val="bg1"/>
                </a:solidFill>
                <a:effectLst/>
                <a:latin typeface="Helvetica" pitchFamily="2" charset="0"/>
              </a:rPr>
              <a:t> ability to identify geographic locations also gave the moving company key insights to expand their radius by 10 miles to reach at least 20 additional households each month.</a:t>
            </a:r>
          </a:p>
          <a:p>
            <a:pPr marL="0" indent="0" algn="l">
              <a:lnSpc>
                <a:spcPct val="100000"/>
              </a:lnSpc>
              <a:buNone/>
            </a:pPr>
            <a:r>
              <a:rPr lang="en-US" sz="1400" b="0" i="0">
                <a:solidFill>
                  <a:schemeClr val="bg1"/>
                </a:solidFill>
                <a:effectLst/>
                <a:latin typeface="Helvetica" pitchFamily="2" charset="0"/>
              </a:rPr>
              <a:t>On average, the moving company’s website visitors will take more than 45 days to purchase from their first visit. Due to the lengthy decision-making process, </a:t>
            </a:r>
            <a:r>
              <a:rPr lang="en-US" sz="1400" b="1" i="0">
                <a:solidFill>
                  <a:schemeClr val="bg1"/>
                </a:solidFill>
                <a:effectLst/>
                <a:latin typeface="Helvetica" pitchFamily="2" charset="0"/>
              </a:rPr>
              <a:t>Immersive Household</a:t>
            </a:r>
            <a:r>
              <a:rPr lang="en-US" sz="1400" b="1" i="0" baseline="30000">
                <a:solidFill>
                  <a:schemeClr val="bg1"/>
                </a:solidFill>
                <a:effectLst/>
                <a:latin typeface="Helvetica" pitchFamily="2" charset="0"/>
              </a:rPr>
              <a:t>®</a:t>
            </a:r>
            <a:r>
              <a:rPr lang="en-US" sz="1400" b="0" i="0">
                <a:solidFill>
                  <a:schemeClr val="bg1"/>
                </a:solidFill>
                <a:effectLst/>
                <a:latin typeface="Helvetica" pitchFamily="2" charset="0"/>
              </a:rPr>
              <a:t> managed advertising helps to keep their moving company top of mind for the entire household.</a:t>
            </a:r>
          </a:p>
          <a:p>
            <a:pPr marL="0" indent="0">
              <a:lnSpc>
                <a:spcPct val="100000"/>
              </a:lnSpc>
              <a:buNone/>
            </a:pPr>
            <a:r>
              <a:rPr lang="en-US" sz="1400" b="0" i="0">
                <a:solidFill>
                  <a:schemeClr val="bg1"/>
                </a:solidFill>
                <a:effectLst/>
                <a:latin typeface="Helvetica" pitchFamily="2" charset="0"/>
              </a:rPr>
              <a:t>Once they saw an increase in leads from the expanded radius targeting, they decided to stay partnered with </a:t>
            </a:r>
            <a:r>
              <a:rPr lang="en-US" sz="1400" b="0" i="0" err="1">
                <a:solidFill>
                  <a:schemeClr val="bg1"/>
                </a:solidFill>
                <a:effectLst/>
                <a:latin typeface="Helvetica" pitchFamily="2" charset="0"/>
              </a:rPr>
              <a:t>fullthrottle.ai</a:t>
            </a:r>
            <a:r>
              <a:rPr lang="en-US" sz="1400" baseline="30000">
                <a:solidFill>
                  <a:schemeClr val="bg1"/>
                </a:solidFill>
                <a:latin typeface="Helvetica" pitchFamily="2" charset="0"/>
              </a:rPr>
              <a:t>®</a:t>
            </a:r>
            <a:r>
              <a:rPr lang="en-US" sz="1400" b="0" i="0">
                <a:solidFill>
                  <a:schemeClr val="bg1"/>
                </a:solidFill>
                <a:effectLst/>
                <a:latin typeface="Helvetica" pitchFamily="2" charset="0"/>
              </a:rPr>
              <a:t> during their peak season and are now running a separate campaign to support long-distance and cross-country moves.</a:t>
            </a: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342905"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2" name="Text Placeholder 5">
            <a:extLst>
              <a:ext uri="{FF2B5EF4-FFF2-40B4-BE49-F238E27FC236}">
                <a16:creationId xmlns:a16="http://schemas.microsoft.com/office/drawing/2014/main" id="{41A4A916-B314-73B8-FC3C-7E43001E1303}"/>
              </a:ext>
            </a:extLst>
          </p:cNvPr>
          <p:cNvSpPr txBox="1">
            <a:spLocks/>
          </p:cNvSpPr>
          <p:nvPr/>
        </p:nvSpPr>
        <p:spPr>
          <a:xfrm>
            <a:off x="342905" y="1867735"/>
            <a:ext cx="2139696"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Challenge:</a:t>
            </a:r>
          </a:p>
        </p:txBody>
      </p:sp>
      <p:sp>
        <p:nvSpPr>
          <p:cNvPr id="18" name="Text Placeholder 9">
            <a:extLst>
              <a:ext uri="{FF2B5EF4-FFF2-40B4-BE49-F238E27FC236}">
                <a16:creationId xmlns:a16="http://schemas.microsoft.com/office/drawing/2014/main" id="{5148C771-D18C-8CDC-CAEF-2621E4213C7F}"/>
              </a:ext>
            </a:extLst>
          </p:cNvPr>
          <p:cNvSpPr txBox="1">
            <a:spLocks/>
          </p:cNvSpPr>
          <p:nvPr/>
        </p:nvSpPr>
        <p:spPr>
          <a:xfrm>
            <a:off x="342905" y="3402541"/>
            <a:ext cx="2402979"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4">
                    <a:lumMod val="60000"/>
                    <a:lumOff val="40000"/>
                  </a:schemeClr>
                </a:solidFill>
                <a:latin typeface="Helvetica" pitchFamily="2" charset="0"/>
              </a:rPr>
              <a:t>Tactics &amp; Results:</a:t>
            </a:r>
          </a:p>
        </p:txBody>
      </p:sp>
      <p:sp>
        <p:nvSpPr>
          <p:cNvPr id="3" name="Rounded Rectangle 2">
            <a:extLst>
              <a:ext uri="{FF2B5EF4-FFF2-40B4-BE49-F238E27FC236}">
                <a16:creationId xmlns:a16="http://schemas.microsoft.com/office/drawing/2014/main" id="{2CA69367-BD25-8D10-A6DE-510A324329EB}"/>
              </a:ext>
            </a:extLst>
          </p:cNvPr>
          <p:cNvSpPr/>
          <p:nvPr/>
        </p:nvSpPr>
        <p:spPr>
          <a:xfrm>
            <a:off x="8906959" y="1728788"/>
            <a:ext cx="2830283" cy="40715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45A088-9266-8134-11F4-0577C61A71A9}"/>
              </a:ext>
            </a:extLst>
          </p:cNvPr>
          <p:cNvSpPr txBox="1"/>
          <p:nvPr/>
        </p:nvSpPr>
        <p:spPr>
          <a:xfrm>
            <a:off x="9484484" y="2295265"/>
            <a:ext cx="1664238" cy="584775"/>
          </a:xfrm>
          <a:prstGeom prst="rect">
            <a:avLst/>
          </a:prstGeom>
          <a:noFill/>
        </p:spPr>
        <p:txBody>
          <a:bodyPr wrap="none" rtlCol="0">
            <a:spAutoFit/>
          </a:bodyPr>
          <a:lstStyle/>
          <a:p>
            <a:pPr algn="ctr"/>
            <a:r>
              <a:rPr lang="en-US" sz="3200" b="1">
                <a:solidFill>
                  <a:schemeClr val="accent5"/>
                </a:solidFill>
                <a:latin typeface="Helvetica" pitchFamily="2" charset="0"/>
              </a:rPr>
              <a:t>900,000</a:t>
            </a:r>
          </a:p>
        </p:txBody>
      </p:sp>
      <p:sp>
        <p:nvSpPr>
          <p:cNvPr id="5" name="TextBox 4">
            <a:extLst>
              <a:ext uri="{FF2B5EF4-FFF2-40B4-BE49-F238E27FC236}">
                <a16:creationId xmlns:a16="http://schemas.microsoft.com/office/drawing/2014/main" id="{979906A9-69C1-E682-7B01-E73F3714690A}"/>
              </a:ext>
            </a:extLst>
          </p:cNvPr>
          <p:cNvSpPr txBox="1"/>
          <p:nvPr/>
        </p:nvSpPr>
        <p:spPr>
          <a:xfrm>
            <a:off x="9033946" y="2800090"/>
            <a:ext cx="2565301" cy="369332"/>
          </a:xfrm>
          <a:prstGeom prst="rect">
            <a:avLst/>
          </a:prstGeom>
          <a:noFill/>
        </p:spPr>
        <p:txBody>
          <a:bodyPr wrap="square" rtlCol="0">
            <a:spAutoFit/>
          </a:bodyPr>
          <a:lstStyle/>
          <a:p>
            <a:pPr algn="ctr"/>
            <a:r>
              <a:rPr lang="en-US">
                <a:solidFill>
                  <a:schemeClr val="accent5"/>
                </a:solidFill>
                <a:latin typeface="Helvetica" pitchFamily="2" charset="0"/>
              </a:rPr>
              <a:t>Impressions</a:t>
            </a:r>
            <a:endParaRPr lang="en-US" baseline="30000">
              <a:solidFill>
                <a:schemeClr val="accent5"/>
              </a:solidFill>
              <a:latin typeface="Helvetica" pitchFamily="2" charset="0"/>
            </a:endParaRPr>
          </a:p>
        </p:txBody>
      </p:sp>
      <p:sp>
        <p:nvSpPr>
          <p:cNvPr id="6" name="TextBox 5">
            <a:extLst>
              <a:ext uri="{FF2B5EF4-FFF2-40B4-BE49-F238E27FC236}">
                <a16:creationId xmlns:a16="http://schemas.microsoft.com/office/drawing/2014/main" id="{8C9C5BD0-C0CD-F9A0-3A6D-E172FCF2DEA6}"/>
              </a:ext>
            </a:extLst>
          </p:cNvPr>
          <p:cNvSpPr txBox="1"/>
          <p:nvPr/>
        </p:nvSpPr>
        <p:spPr>
          <a:xfrm>
            <a:off x="9813898" y="4129023"/>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54%</a:t>
            </a:r>
          </a:p>
        </p:txBody>
      </p:sp>
      <p:sp>
        <p:nvSpPr>
          <p:cNvPr id="8" name="TextBox 7">
            <a:extLst>
              <a:ext uri="{FF2B5EF4-FFF2-40B4-BE49-F238E27FC236}">
                <a16:creationId xmlns:a16="http://schemas.microsoft.com/office/drawing/2014/main" id="{D0A13444-94E5-A961-34F0-AF814A2C2669}"/>
              </a:ext>
            </a:extLst>
          </p:cNvPr>
          <p:cNvSpPr txBox="1"/>
          <p:nvPr/>
        </p:nvSpPr>
        <p:spPr>
          <a:xfrm>
            <a:off x="9043872" y="4633848"/>
            <a:ext cx="2557580" cy="646331"/>
          </a:xfrm>
          <a:prstGeom prst="rect">
            <a:avLst/>
          </a:prstGeom>
          <a:noFill/>
        </p:spPr>
        <p:txBody>
          <a:bodyPr wrap="square" rtlCol="0">
            <a:spAutoFit/>
          </a:bodyPr>
          <a:lstStyle/>
          <a:p>
            <a:pPr algn="ctr"/>
            <a:r>
              <a:rPr lang="en-US">
                <a:solidFill>
                  <a:schemeClr val="accent5"/>
                </a:solidFill>
                <a:latin typeface="Helvetica" pitchFamily="2" charset="0"/>
              </a:rPr>
              <a:t>Increase in Jobs Booked MoM</a:t>
            </a:r>
          </a:p>
        </p:txBody>
      </p:sp>
      <p:cxnSp>
        <p:nvCxnSpPr>
          <p:cNvPr id="9" name="Straight Connector 8">
            <a:extLst>
              <a:ext uri="{FF2B5EF4-FFF2-40B4-BE49-F238E27FC236}">
                <a16:creationId xmlns:a16="http://schemas.microsoft.com/office/drawing/2014/main" id="{100FDB12-AA65-E6BD-AC47-D8C0E6C3F6AD}"/>
              </a:ext>
            </a:extLst>
          </p:cNvPr>
          <p:cNvCxnSpPr>
            <a:cxnSpLocks/>
          </p:cNvCxnSpPr>
          <p:nvPr/>
        </p:nvCxnSpPr>
        <p:spPr>
          <a:xfrm>
            <a:off x="9398689" y="3615735"/>
            <a:ext cx="1829788" cy="0"/>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030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990850" y="3316288"/>
            <a:ext cx="61150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Travel &amp; Tourism</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593319" y="2807780"/>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3442889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idx="4294967295"/>
          </p:nvPr>
        </p:nvSpPr>
        <p:spPr>
          <a:xfrm>
            <a:off x="438150" y="679450"/>
            <a:ext cx="10682287" cy="1030288"/>
          </a:xfrm>
          <a:prstGeom prst="rect">
            <a:avLst/>
          </a:prstGeom>
        </p:spPr>
        <p:txBody>
          <a:bodyPr lIns="91440" tIns="45720" rIns="91440" bIns="45720" anchor="t"/>
          <a:lstStyle/>
          <a:p>
            <a:pPr algn="l"/>
            <a:r>
              <a:rPr lang="en-US" sz="3200" b="1">
                <a:solidFill>
                  <a:schemeClr val="bg1"/>
                </a:solidFill>
                <a:latin typeface="Helvetica" pitchFamily="2" charset="0"/>
                <a:cs typeface="Arial"/>
              </a:rPr>
              <a:t>Travel Experience Company Increases Bookings Using </a:t>
            </a:r>
            <a:r>
              <a:rPr lang="en-US" sz="3200" b="1" err="1">
                <a:solidFill>
                  <a:schemeClr val="bg1"/>
                </a:solidFill>
                <a:latin typeface="Helvetica" pitchFamily="2" charset="0"/>
                <a:cs typeface="Arial"/>
              </a:rPr>
              <a:t>fullthrottle.ai</a:t>
            </a:r>
            <a:r>
              <a:rPr lang="en-US" sz="3200" b="1" baseline="30000">
                <a:solidFill>
                  <a:schemeClr val="bg1"/>
                </a:solidFill>
                <a:latin typeface="Helvetica" pitchFamily="2" charset="0"/>
                <a:cs typeface="Arial"/>
              </a:rPr>
              <a:t>®</a:t>
            </a:r>
          </a:p>
          <a:p>
            <a:endParaRPr lang="en-US" sz="4000" b="1">
              <a:solidFill>
                <a:schemeClr val="bg1"/>
              </a:solidFill>
              <a:latin typeface="Helvetica" pitchFamily="2" charset="0"/>
            </a:endParaRPr>
          </a:p>
        </p:txBody>
      </p:sp>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4294967295"/>
          </p:nvPr>
        </p:nvSpPr>
        <p:spPr>
          <a:xfrm>
            <a:off x="438150" y="3895725"/>
            <a:ext cx="2139950"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Challenge:</a:t>
            </a:r>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4294967295"/>
          </p:nvPr>
        </p:nvSpPr>
        <p:spPr>
          <a:xfrm>
            <a:off x="438150" y="4275138"/>
            <a:ext cx="11147425" cy="982662"/>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A popular Hawaii-based travel and tourism company specializing in water excursions faced a significant challenge. They wanted to increase travel bookings from the continental U.S. but were struggling to identify their target audience. They wanted to increase experience bookings from the continental </a:t>
            </a:r>
            <a:r>
              <a:rPr lang="en-US" sz="1400">
                <a:solidFill>
                  <a:schemeClr val="bg1"/>
                </a:solidFill>
                <a:latin typeface="Helvetica" pitchFamily="2" charset="0"/>
              </a:rPr>
              <a:t>U.S.</a:t>
            </a:r>
            <a:r>
              <a:rPr lang="en-US" sz="1400" b="0" i="0">
                <a:solidFill>
                  <a:schemeClr val="bg1"/>
                </a:solidFill>
                <a:effectLst/>
                <a:latin typeface="Helvetica" pitchFamily="2" charset="0"/>
              </a:rPr>
              <a:t> and reach potential customers in the midst of their travel planning, before they reached their destination.</a:t>
            </a:r>
            <a:endParaRPr lang="en-US" sz="1200">
              <a:solidFill>
                <a:schemeClr val="bg1"/>
              </a:solidFill>
              <a:latin typeface="Helvetica" pitchFamily="2" charset="0"/>
            </a:endParaRPr>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4294967295"/>
          </p:nvPr>
        </p:nvSpPr>
        <p:spPr>
          <a:xfrm>
            <a:off x="438150" y="5038725"/>
            <a:ext cx="2138363" cy="344488"/>
          </a:xfrm>
          <a:prstGeom prst="rect">
            <a:avLst/>
          </a:prstGeom>
        </p:spPr>
        <p:txBody>
          <a:bodyPr lIns="91440" tIns="45720" rIns="91440" bIns="45720" anchor="t">
            <a:normAutofit/>
          </a:bodyPr>
          <a:lstStyle/>
          <a:p>
            <a:pPr marL="0" indent="0" algn="l">
              <a:buNone/>
            </a:pPr>
            <a:r>
              <a:rPr lang="en-US" b="1">
                <a:solidFill>
                  <a:schemeClr val="accent4">
                    <a:lumMod val="60000"/>
                    <a:lumOff val="40000"/>
                  </a:schemeClr>
                </a:solidFill>
                <a:latin typeface="Helvetica" pitchFamily="2" charset="0"/>
              </a:rPr>
              <a:t>Tactics:</a:t>
            </a:r>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4294967295"/>
          </p:nvPr>
        </p:nvSpPr>
        <p:spPr>
          <a:xfrm>
            <a:off x="438150" y="5413375"/>
            <a:ext cx="10823575" cy="1058863"/>
          </a:xfrm>
          <a:prstGeom prst="rect">
            <a:avLst/>
          </a:prstGeom>
        </p:spPr>
        <p:txBody>
          <a:bodyPr lIns="91440" tIns="45720" rIns="91440" bIns="45720" anchor="t">
            <a:normAutofit/>
          </a:bodyPr>
          <a:lstStyle/>
          <a:p>
            <a:pPr marL="0" indent="0" algn="l">
              <a:buNone/>
            </a:pPr>
            <a:r>
              <a:rPr lang="en-US" sz="1400" b="0" i="0">
                <a:solidFill>
                  <a:schemeClr val="bg1"/>
                </a:solidFill>
                <a:effectLst/>
                <a:latin typeface="Helvetica" pitchFamily="2" charset="0"/>
              </a:rPr>
              <a:t>The company deployed targeted </a:t>
            </a:r>
            <a:r>
              <a:rPr lang="en-US" sz="1400" b="1" i="0">
                <a:solidFill>
                  <a:schemeClr val="bg1"/>
                </a:solidFill>
                <a:effectLst/>
                <a:latin typeface="Helvetica" pitchFamily="2" charset="0"/>
              </a:rPr>
              <a:t>display and social ads </a:t>
            </a:r>
            <a:r>
              <a:rPr lang="en-US" sz="1400" b="0" i="0">
                <a:solidFill>
                  <a:schemeClr val="bg1"/>
                </a:solidFill>
                <a:effectLst/>
                <a:latin typeface="Helvetica" pitchFamily="2" charset="0"/>
              </a:rPr>
              <a:t>to these </a:t>
            </a:r>
            <a:r>
              <a:rPr lang="en-US" sz="1400" b="0" i="0" err="1">
                <a:solidFill>
                  <a:schemeClr val="bg1"/>
                </a:solidFill>
                <a:effectLst/>
                <a:latin typeface="Helvetica" pitchFamily="2" charset="0"/>
              </a:rPr>
              <a:t>fullthrottle.</a:t>
            </a:r>
            <a:r>
              <a:rPr lang="en-US" sz="1400" err="1">
                <a:solidFill>
                  <a:schemeClr val="bg1"/>
                </a:solidFill>
                <a:latin typeface="Helvetica" pitchFamily="2" charset="0"/>
              </a:rPr>
              <a:t>ai</a:t>
            </a:r>
            <a:r>
              <a:rPr lang="en-US" sz="1400">
                <a:solidFill>
                  <a:schemeClr val="bg1"/>
                </a:solidFill>
                <a:latin typeface="Helvetica" pitchFamily="2" charset="0"/>
              </a:rPr>
              <a:t>-identified</a:t>
            </a:r>
            <a:r>
              <a:rPr lang="en-US" sz="1400" b="0" i="0">
                <a:solidFill>
                  <a:schemeClr val="bg1"/>
                </a:solidFill>
                <a:effectLst/>
                <a:latin typeface="Helvetica" pitchFamily="2" charset="0"/>
              </a:rPr>
              <a:t> households and also activated </a:t>
            </a:r>
            <a:r>
              <a:rPr lang="en-US" sz="1400" b="1" i="0">
                <a:solidFill>
                  <a:schemeClr val="bg1"/>
                </a:solidFill>
                <a:effectLst/>
                <a:latin typeface="Helvetica" pitchFamily="2" charset="0"/>
              </a:rPr>
              <a:t>SmartMail</a:t>
            </a:r>
            <a:r>
              <a:rPr lang="en-US" sz="1400" b="0" i="0">
                <a:solidFill>
                  <a:schemeClr val="bg1"/>
                </a:solidFill>
                <a:effectLst/>
                <a:latin typeface="Helvetica" pitchFamily="2" charset="0"/>
              </a:rPr>
              <a:t>, sending out direct mail to the highest-propensity leads within 48 hours of identification. This rapid deployment ensured that our client was top-of-mind for potential customers during the most crucial stages of planning.</a:t>
            </a:r>
            <a:br>
              <a:rPr lang="en-US" sz="1400" b="0" i="0">
                <a:solidFill>
                  <a:schemeClr val="bg1"/>
                </a:solidFill>
                <a:effectLst/>
                <a:latin typeface="Helvetica" pitchFamily="2" charset="0"/>
              </a:rPr>
            </a:br>
            <a:endParaRPr lang="en-US" sz="1400">
              <a:solidFill>
                <a:schemeClr val="bg1"/>
              </a:solidFill>
              <a:latin typeface="Helvetica" pitchFamily="2" charset="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438150"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chemeClr val="accent4">
                    <a:lumMod val="60000"/>
                    <a:lumOff val="40000"/>
                  </a:schemeClr>
                </a:solidFill>
                <a:latin typeface="Helvetica" pitchFamily="2" charset="0"/>
                <a:cs typeface="Arial"/>
              </a:rPr>
              <a:t>Case Study:</a:t>
            </a:r>
            <a:endParaRPr lang="en-US" sz="2000">
              <a:solidFill>
                <a:schemeClr val="accent4">
                  <a:lumMod val="60000"/>
                  <a:lumOff val="40000"/>
                </a:schemeClr>
              </a:solidFill>
              <a:latin typeface="Helvetica" pitchFamily="2" charset="0"/>
            </a:endParaRPr>
          </a:p>
          <a:p>
            <a:endParaRPr lang="en-US" sz="2000">
              <a:solidFill>
                <a:schemeClr val="accent4">
                  <a:lumMod val="60000"/>
                  <a:lumOff val="40000"/>
                </a:schemeClr>
              </a:solidFill>
              <a:latin typeface="Helvetica" pitchFamily="2" charset="0"/>
            </a:endParaRPr>
          </a:p>
        </p:txBody>
      </p:sp>
      <p:sp>
        <p:nvSpPr>
          <p:cNvPr id="15" name="Rounded Rectangle 14">
            <a:extLst>
              <a:ext uri="{FF2B5EF4-FFF2-40B4-BE49-F238E27FC236}">
                <a16:creationId xmlns:a16="http://schemas.microsoft.com/office/drawing/2014/main" id="{21DBD381-3000-9EC3-1CD4-C7C73F72DF4C}"/>
              </a:ext>
            </a:extLst>
          </p:cNvPr>
          <p:cNvSpPr/>
          <p:nvPr/>
        </p:nvSpPr>
        <p:spPr>
          <a:xfrm>
            <a:off x="585789" y="1996398"/>
            <a:ext cx="11072812" cy="16144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0EAB876-1DD7-D9B1-9F03-2218E21980AD}"/>
              </a:ext>
            </a:extLst>
          </p:cNvPr>
          <p:cNvSpPr txBox="1"/>
          <p:nvPr/>
        </p:nvSpPr>
        <p:spPr>
          <a:xfrm>
            <a:off x="1822323" y="2224999"/>
            <a:ext cx="1233031" cy="584775"/>
          </a:xfrm>
          <a:prstGeom prst="rect">
            <a:avLst/>
          </a:prstGeom>
          <a:noFill/>
        </p:spPr>
        <p:txBody>
          <a:bodyPr wrap="none" rtlCol="0">
            <a:spAutoFit/>
          </a:bodyPr>
          <a:lstStyle/>
          <a:p>
            <a:pPr algn="ctr"/>
            <a:r>
              <a:rPr lang="en-US" sz="3200" b="1">
                <a:solidFill>
                  <a:schemeClr val="accent5"/>
                </a:solidFill>
                <a:latin typeface="Helvetica" pitchFamily="2" charset="0"/>
              </a:rPr>
              <a:t>260%</a:t>
            </a:r>
          </a:p>
        </p:txBody>
      </p:sp>
      <p:sp>
        <p:nvSpPr>
          <p:cNvPr id="18" name="TextBox 17">
            <a:extLst>
              <a:ext uri="{FF2B5EF4-FFF2-40B4-BE49-F238E27FC236}">
                <a16:creationId xmlns:a16="http://schemas.microsoft.com/office/drawing/2014/main" id="{8CC76C00-DA6E-3291-DFC4-E0AEBEE2D3ED}"/>
              </a:ext>
            </a:extLst>
          </p:cNvPr>
          <p:cNvSpPr txBox="1"/>
          <p:nvPr/>
        </p:nvSpPr>
        <p:spPr>
          <a:xfrm>
            <a:off x="1206216" y="2729824"/>
            <a:ext cx="2465237" cy="646331"/>
          </a:xfrm>
          <a:prstGeom prst="rect">
            <a:avLst/>
          </a:prstGeom>
          <a:noFill/>
        </p:spPr>
        <p:txBody>
          <a:bodyPr wrap="square" rtlCol="0">
            <a:spAutoFit/>
          </a:bodyPr>
          <a:lstStyle/>
          <a:p>
            <a:pPr algn="ctr"/>
            <a:r>
              <a:rPr lang="en-US">
                <a:solidFill>
                  <a:schemeClr val="accent5"/>
                </a:solidFill>
                <a:latin typeface="Helvetica" pitchFamily="2" charset="0"/>
              </a:rPr>
              <a:t>ROI Over a 3-Month Campaign</a:t>
            </a:r>
          </a:p>
        </p:txBody>
      </p:sp>
      <p:sp>
        <p:nvSpPr>
          <p:cNvPr id="19" name="TextBox 18">
            <a:extLst>
              <a:ext uri="{FF2B5EF4-FFF2-40B4-BE49-F238E27FC236}">
                <a16:creationId xmlns:a16="http://schemas.microsoft.com/office/drawing/2014/main" id="{7C8364D2-A6B7-2186-5D00-15AEDCDF1C82}"/>
              </a:ext>
            </a:extLst>
          </p:cNvPr>
          <p:cNvSpPr txBox="1"/>
          <p:nvPr/>
        </p:nvSpPr>
        <p:spPr>
          <a:xfrm>
            <a:off x="9162010" y="2224999"/>
            <a:ext cx="1005403" cy="584775"/>
          </a:xfrm>
          <a:prstGeom prst="rect">
            <a:avLst/>
          </a:prstGeom>
          <a:noFill/>
        </p:spPr>
        <p:txBody>
          <a:bodyPr wrap="none" rtlCol="0">
            <a:spAutoFit/>
          </a:bodyPr>
          <a:lstStyle/>
          <a:p>
            <a:pPr algn="ctr"/>
            <a:r>
              <a:rPr lang="en-US" sz="3200" b="1">
                <a:solidFill>
                  <a:schemeClr val="accent5"/>
                </a:solidFill>
                <a:latin typeface="Helvetica" pitchFamily="2" charset="0"/>
              </a:rPr>
              <a:t>43%</a:t>
            </a:r>
          </a:p>
        </p:txBody>
      </p:sp>
      <p:sp>
        <p:nvSpPr>
          <p:cNvPr id="20" name="TextBox 19">
            <a:extLst>
              <a:ext uri="{FF2B5EF4-FFF2-40B4-BE49-F238E27FC236}">
                <a16:creationId xmlns:a16="http://schemas.microsoft.com/office/drawing/2014/main" id="{FDC97B64-8C70-3798-983B-9C0C433717CD}"/>
              </a:ext>
            </a:extLst>
          </p:cNvPr>
          <p:cNvSpPr txBox="1"/>
          <p:nvPr/>
        </p:nvSpPr>
        <p:spPr>
          <a:xfrm>
            <a:off x="8266574" y="2729824"/>
            <a:ext cx="2796275" cy="646331"/>
          </a:xfrm>
          <a:prstGeom prst="rect">
            <a:avLst/>
          </a:prstGeom>
          <a:noFill/>
        </p:spPr>
        <p:txBody>
          <a:bodyPr wrap="square" rtlCol="0">
            <a:spAutoFit/>
          </a:bodyPr>
          <a:lstStyle/>
          <a:p>
            <a:pPr algn="ctr"/>
            <a:r>
              <a:rPr lang="en-US">
                <a:solidFill>
                  <a:schemeClr val="accent5"/>
                </a:solidFill>
                <a:latin typeface="Helvetica" pitchFamily="2" charset="0"/>
              </a:rPr>
              <a:t>Increase in Conversions in 1 Month Alone</a:t>
            </a:r>
          </a:p>
        </p:txBody>
      </p:sp>
      <p:cxnSp>
        <p:nvCxnSpPr>
          <p:cNvPr id="21" name="Straight Connector 20">
            <a:extLst>
              <a:ext uri="{FF2B5EF4-FFF2-40B4-BE49-F238E27FC236}">
                <a16:creationId xmlns:a16="http://schemas.microsoft.com/office/drawing/2014/main" id="{3E6AB320-377B-04A0-3F82-527F143C9671}"/>
              </a:ext>
            </a:extLst>
          </p:cNvPr>
          <p:cNvCxnSpPr/>
          <p:nvPr/>
        </p:nvCxnSpPr>
        <p:spPr>
          <a:xfrm>
            <a:off x="4293706" y="218172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FA4C2B-9C71-9F53-F078-671A3FB38763}"/>
              </a:ext>
            </a:extLst>
          </p:cNvPr>
          <p:cNvCxnSpPr/>
          <p:nvPr/>
        </p:nvCxnSpPr>
        <p:spPr>
          <a:xfrm>
            <a:off x="7799810" y="2181721"/>
            <a:ext cx="0" cy="1205948"/>
          </a:xfrm>
          <a:prstGeom prst="line">
            <a:avLst/>
          </a:prstGeom>
          <a:ln w="12700">
            <a:solidFill>
              <a:srgbClr val="1C97A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A3BB26E-BEF1-A6DB-7703-CDFC6CE05A9C}"/>
              </a:ext>
            </a:extLst>
          </p:cNvPr>
          <p:cNvSpPr txBox="1"/>
          <p:nvPr/>
        </p:nvSpPr>
        <p:spPr>
          <a:xfrm>
            <a:off x="5276414" y="2349693"/>
            <a:ext cx="1665841" cy="584775"/>
          </a:xfrm>
          <a:prstGeom prst="rect">
            <a:avLst/>
          </a:prstGeom>
          <a:noFill/>
        </p:spPr>
        <p:txBody>
          <a:bodyPr wrap="none" rtlCol="0">
            <a:spAutoFit/>
          </a:bodyPr>
          <a:lstStyle/>
          <a:p>
            <a:pPr algn="ctr"/>
            <a:r>
              <a:rPr lang="en-US" sz="3200" b="1">
                <a:solidFill>
                  <a:schemeClr val="accent5"/>
                </a:solidFill>
                <a:latin typeface="Helvetica" pitchFamily="2" charset="0"/>
              </a:rPr>
              <a:t>Verified</a:t>
            </a:r>
          </a:p>
        </p:txBody>
      </p:sp>
      <p:sp>
        <p:nvSpPr>
          <p:cNvPr id="25" name="TextBox 24">
            <a:extLst>
              <a:ext uri="{FF2B5EF4-FFF2-40B4-BE49-F238E27FC236}">
                <a16:creationId xmlns:a16="http://schemas.microsoft.com/office/drawing/2014/main" id="{AAE7962A-5A06-1FE2-304B-3BA3F4DEE645}"/>
              </a:ext>
            </a:extLst>
          </p:cNvPr>
          <p:cNvSpPr txBox="1"/>
          <p:nvPr/>
        </p:nvSpPr>
        <p:spPr>
          <a:xfrm>
            <a:off x="4876709" y="2854518"/>
            <a:ext cx="2465237" cy="369332"/>
          </a:xfrm>
          <a:prstGeom prst="rect">
            <a:avLst/>
          </a:prstGeom>
          <a:noFill/>
        </p:spPr>
        <p:txBody>
          <a:bodyPr wrap="square" rtlCol="0">
            <a:spAutoFit/>
          </a:bodyPr>
          <a:lstStyle/>
          <a:p>
            <a:pPr algn="ctr"/>
            <a:r>
              <a:rPr lang="en-US">
                <a:solidFill>
                  <a:schemeClr val="accent5"/>
                </a:solidFill>
                <a:latin typeface="Helvetica" pitchFamily="2" charset="0"/>
              </a:rPr>
              <a:t>Increase in Bookings</a:t>
            </a:r>
          </a:p>
        </p:txBody>
      </p:sp>
    </p:spTree>
    <p:extLst>
      <p:ext uri="{BB962C8B-B14F-4D97-AF65-F5344CB8AC3E}">
        <p14:creationId xmlns:p14="http://schemas.microsoft.com/office/powerpoint/2010/main" val="32431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10"/>
          </p:nvPr>
        </p:nvSpPr>
        <p:spPr>
          <a:xfrm>
            <a:off x="763008" y="1762459"/>
            <a:ext cx="2139696" cy="344312"/>
          </a:xfrm>
        </p:spPr>
        <p:txBody>
          <a:bodyPr lIns="91440" tIns="45720" rIns="91440" bIns="45720" anchor="t">
            <a:normAutofit lnSpcReduction="10000"/>
          </a:bodyPr>
          <a:lstStyle/>
          <a:p>
            <a:pPr algn="l"/>
            <a:r>
              <a:rPr lang="en-US" dirty="0">
                <a:latin typeface="Helvetica Neue"/>
              </a:rPr>
              <a:t>Challenge:</a:t>
            </a:r>
            <a:endParaRPr lang="en-US" dirty="0"/>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11"/>
          </p:nvPr>
        </p:nvSpPr>
        <p:spPr>
          <a:xfrm>
            <a:off x="763010" y="2210297"/>
            <a:ext cx="5712572" cy="1087203"/>
          </a:xfrm>
        </p:spPr>
        <p:txBody>
          <a:bodyPr lIns="91440" tIns="45720" rIns="91440" bIns="45720" anchor="t">
            <a:normAutofit fontScale="92500" lnSpcReduction="10000"/>
          </a:bodyPr>
          <a:lstStyle/>
          <a:p>
            <a:pPr algn="l"/>
            <a:r>
              <a:rPr lang="en-US" sz="1400" b="0" i="0" dirty="0">
                <a:effectLst/>
                <a:latin typeface="Arial"/>
              </a:rPr>
              <a:t>An automotive dealer servicing the Tampa, </a:t>
            </a:r>
            <a:r>
              <a:rPr lang="en-US" sz="1400" dirty="0">
                <a:latin typeface="Arial"/>
              </a:rPr>
              <a:t>Florida</a:t>
            </a:r>
            <a:r>
              <a:rPr lang="en-US" sz="1400" b="0" i="0" dirty="0">
                <a:effectLst/>
                <a:latin typeface="Arial"/>
              </a:rPr>
              <a:t> market faced a unique challenge. They aimed to gain market share by leaning deeper into data-driven media while many other dealers were cutting ad spend. </a:t>
            </a:r>
          </a:p>
          <a:p>
            <a:pPr algn="l"/>
            <a:r>
              <a:rPr lang="en-US" sz="1400" b="0" i="0" dirty="0">
                <a:effectLst/>
                <a:latin typeface="Arial" panose="020B0604020202020204" pitchFamily="34" charset="0"/>
              </a:rPr>
              <a:t>The dealership sought to drive efficiencies and prove the scalability of a first-party addressable TV targeting solution at the hyperlocal level. </a:t>
            </a:r>
            <a:endParaRPr lang="en-US" sz="1050" dirty="0"/>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14"/>
          </p:nvPr>
        </p:nvSpPr>
        <p:spPr>
          <a:xfrm>
            <a:off x="763008" y="3717621"/>
            <a:ext cx="2139696" cy="344312"/>
          </a:xfrm>
        </p:spPr>
        <p:txBody>
          <a:bodyPr lIns="91440" tIns="45720" rIns="91440" bIns="45720" anchor="t">
            <a:normAutofit lnSpcReduction="10000"/>
          </a:bodyPr>
          <a:lstStyle/>
          <a:p>
            <a:pPr algn="l"/>
            <a:r>
              <a:rPr lang="en-US" dirty="0">
                <a:latin typeface="Helvetica Neue"/>
              </a:rPr>
              <a:t>Tactics:</a:t>
            </a:r>
            <a:endParaRPr lang="en-US" dirty="0"/>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15"/>
          </p:nvPr>
        </p:nvSpPr>
        <p:spPr>
          <a:xfrm>
            <a:off x="749300" y="4160255"/>
            <a:ext cx="5726281" cy="2491134"/>
          </a:xfrm>
        </p:spPr>
        <p:txBody>
          <a:bodyPr lIns="91440" tIns="45720" rIns="91440" bIns="45720" anchor="t"/>
          <a:lstStyle/>
          <a:p>
            <a:pPr algn="l"/>
            <a:r>
              <a:rPr lang="en-US" sz="1400" b="0" i="0" dirty="0">
                <a:effectLst/>
                <a:latin typeface="Arial"/>
              </a:rPr>
              <a:t>The automotive dealership utilized fullthrottle.ai</a:t>
            </a:r>
            <a:r>
              <a:rPr lang="en-US" sz="1400" dirty="0">
                <a:latin typeface="Arial"/>
              </a:rPr>
              <a:t>™</a:t>
            </a:r>
            <a:r>
              <a:rPr lang="en-US" sz="1400" b="0" i="0" dirty="0">
                <a:effectLst/>
                <a:latin typeface="Arial"/>
              </a:rPr>
              <a:t> to build a first-party audience, which served as the basis for their media strategy. In collaboration with </a:t>
            </a:r>
            <a:r>
              <a:rPr lang="en-US" sz="1400" b="0" i="0" dirty="0" err="1">
                <a:effectLst/>
                <a:latin typeface="Arial"/>
              </a:rPr>
              <a:t>Blockgraph</a:t>
            </a:r>
            <a:r>
              <a:rPr lang="en-US" sz="1400" b="0" i="0" dirty="0">
                <a:effectLst/>
                <a:latin typeface="Arial"/>
              </a:rPr>
              <a:t>, this data was used to develop customized media plans for both Linear and Streaming TV. Targeting was fine-tuned to specific cable zones and zip codes, and success was gauged by KPIs focused on revenue from vehicle sales and service appointments.</a:t>
            </a:r>
          </a:p>
          <a:p>
            <a:pPr algn="l"/>
            <a:r>
              <a:rPr lang="en-US" sz="1400" b="0" i="0" dirty="0">
                <a:effectLst/>
                <a:latin typeface="Arial" panose="020B0604020202020204" pitchFamily="34" charset="0"/>
              </a:rPr>
              <a:t>The partnership enabled first-party audiences to be securely matched to households in a privacy-safe way, maximizing match rates and audience fidelity.</a:t>
            </a:r>
            <a:r>
              <a:rPr lang="en-US" sz="1400" dirty="0">
                <a:latin typeface="Arial" panose="020B0604020202020204" pitchFamily="34" charset="0"/>
              </a:rPr>
              <a:t> </a:t>
            </a:r>
            <a:r>
              <a:rPr lang="en-US" sz="1400" b="0" i="0" dirty="0">
                <a:effectLst/>
                <a:latin typeface="Arial" panose="020B0604020202020204" pitchFamily="34" charset="0"/>
              </a:rPr>
              <a:t>The campaign proved that it’s possible to scale first-party data for use in video at the hyperlocal zip code level.</a:t>
            </a:r>
            <a:endParaRPr lang="en-US" sz="1200" b="0" i="0" dirty="0">
              <a:effectLst/>
              <a:latin typeface="Arial" panose="020B0604020202020204" pitchFamily="34" charset="0"/>
            </a:endParaRPr>
          </a:p>
        </p:txBody>
      </p:sp>
      <p:sp>
        <p:nvSpPr>
          <p:cNvPr id="17" name="Title 16">
            <a:extLst>
              <a:ext uri="{FF2B5EF4-FFF2-40B4-BE49-F238E27FC236}">
                <a16:creationId xmlns:a16="http://schemas.microsoft.com/office/drawing/2014/main" id="{01F7212A-020E-6D63-A5C9-6EAAF1507D92}"/>
              </a:ext>
            </a:extLst>
          </p:cNvPr>
          <p:cNvSpPr>
            <a:spLocks noGrp="1"/>
          </p:cNvSpPr>
          <p:nvPr>
            <p:ph type="title"/>
          </p:nvPr>
        </p:nvSpPr>
        <p:spPr>
          <a:xfrm>
            <a:off x="759738" y="679981"/>
            <a:ext cx="10682962" cy="1029325"/>
          </a:xfrm>
        </p:spPr>
        <p:txBody>
          <a:bodyPr lIns="91440" tIns="45720" rIns="91440" bIns="45720" anchor="t"/>
          <a:lstStyle/>
          <a:p>
            <a:pPr algn="l"/>
            <a:r>
              <a:rPr lang="en-US" sz="3200" dirty="0">
                <a:latin typeface="Arial"/>
                <a:cs typeface="Arial"/>
              </a:rPr>
              <a:t>Automotive Dealership Sees 20% Sales Increase Using</a:t>
            </a:r>
            <a:r>
              <a:rPr lang="en-US" sz="3200" dirty="0">
                <a:solidFill>
                  <a:srgbClr val="343D4B"/>
                </a:solidFill>
                <a:latin typeface="Arial"/>
                <a:cs typeface="Arial"/>
              </a:rPr>
              <a:t> </a:t>
            </a:r>
            <a:r>
              <a:rPr lang="en-US" sz="3200" dirty="0">
                <a:solidFill>
                  <a:srgbClr val="1C97A6"/>
                </a:solidFill>
                <a:latin typeface="Arial"/>
                <a:cs typeface="Arial"/>
              </a:rPr>
              <a:t>fullthrottle.ai</a:t>
            </a:r>
            <a:r>
              <a:rPr lang="en-US" sz="3200" dirty="0">
                <a:solidFill>
                  <a:srgbClr val="1C97A6"/>
                </a:solidFill>
                <a:latin typeface="Helvetica Neue"/>
                <a:cs typeface="Arial"/>
              </a:rPr>
              <a:t>™ </a:t>
            </a:r>
            <a:endParaRPr lang="en-US" sz="3200" dirty="0"/>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755563"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dirty="0">
                <a:solidFill>
                  <a:srgbClr val="1C97A6"/>
                </a:solidFill>
                <a:latin typeface="Arial"/>
                <a:cs typeface="Arial"/>
              </a:rPr>
              <a:t>Case Study:</a:t>
            </a:r>
            <a:endParaRPr lang="en-US" sz="2000" dirty="0">
              <a:solidFill>
                <a:srgbClr val="1C97A6"/>
              </a:solidFill>
            </a:endParaRPr>
          </a:p>
          <a:p>
            <a:endParaRPr lang="en-US" sz="2000" dirty="0">
              <a:solidFill>
                <a:srgbClr val="1C97A6"/>
              </a:solidFill>
            </a:endParaRPr>
          </a:p>
        </p:txBody>
      </p:sp>
      <p:pic>
        <p:nvPicPr>
          <p:cNvPr id="29" name="Picture 28">
            <a:extLst>
              <a:ext uri="{FF2B5EF4-FFF2-40B4-BE49-F238E27FC236}">
                <a16:creationId xmlns:a16="http://schemas.microsoft.com/office/drawing/2014/main" id="{183C2566-AC7E-97E2-97D4-54FBDDCCF260}"/>
              </a:ext>
            </a:extLst>
          </p:cNvPr>
          <p:cNvPicPr>
            <a:picLocks noChangeAspect="1"/>
          </p:cNvPicPr>
          <p:nvPr/>
        </p:nvPicPr>
        <p:blipFill>
          <a:blip r:embed="rId2"/>
          <a:srcRect/>
          <a:stretch/>
        </p:blipFill>
        <p:spPr>
          <a:xfrm>
            <a:off x="9608032" y="1495434"/>
            <a:ext cx="2075929" cy="2075929"/>
          </a:xfrm>
          <a:prstGeom prst="rect">
            <a:avLst/>
          </a:prstGeom>
        </p:spPr>
      </p:pic>
      <p:pic>
        <p:nvPicPr>
          <p:cNvPr id="31" name="Picture 30">
            <a:extLst>
              <a:ext uri="{FF2B5EF4-FFF2-40B4-BE49-F238E27FC236}">
                <a16:creationId xmlns:a16="http://schemas.microsoft.com/office/drawing/2014/main" id="{6B590CBC-853C-5FD7-CE91-A48D8080BD3D}"/>
              </a:ext>
            </a:extLst>
          </p:cNvPr>
          <p:cNvPicPr>
            <a:picLocks noChangeAspect="1"/>
          </p:cNvPicPr>
          <p:nvPr/>
        </p:nvPicPr>
        <p:blipFill>
          <a:blip r:embed="rId3"/>
          <a:srcRect/>
          <a:stretch/>
        </p:blipFill>
        <p:spPr>
          <a:xfrm>
            <a:off x="7101129" y="1494833"/>
            <a:ext cx="2075929" cy="2075929"/>
          </a:xfrm>
          <a:prstGeom prst="rect">
            <a:avLst/>
          </a:prstGeom>
        </p:spPr>
      </p:pic>
      <p:pic>
        <p:nvPicPr>
          <p:cNvPr id="3" name="Picture 2" descr="A diagram of a company&#10;&#10;Description automatically generated with medium confidence">
            <a:extLst>
              <a:ext uri="{FF2B5EF4-FFF2-40B4-BE49-F238E27FC236}">
                <a16:creationId xmlns:a16="http://schemas.microsoft.com/office/drawing/2014/main" id="{0977E24E-2478-6AB7-25C5-1D1DFCC806B1}"/>
              </a:ext>
            </a:extLst>
          </p:cNvPr>
          <p:cNvPicPr>
            <a:picLocks noChangeAspect="1"/>
          </p:cNvPicPr>
          <p:nvPr/>
        </p:nvPicPr>
        <p:blipFill>
          <a:blip r:embed="rId4"/>
          <a:stretch>
            <a:fillRect/>
          </a:stretch>
        </p:blipFill>
        <p:spPr>
          <a:xfrm>
            <a:off x="7024106" y="3573750"/>
            <a:ext cx="4723392" cy="2656907"/>
          </a:xfrm>
          <a:prstGeom prst="rect">
            <a:avLst/>
          </a:prstGeom>
        </p:spPr>
      </p:pic>
    </p:spTree>
    <p:extLst>
      <p:ext uri="{BB962C8B-B14F-4D97-AF65-F5344CB8AC3E}">
        <p14:creationId xmlns:p14="http://schemas.microsoft.com/office/powerpoint/2010/main" val="68716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p:nvPr>
        </p:nvSpPr>
        <p:spPr>
          <a:xfrm>
            <a:off x="759738" y="679981"/>
            <a:ext cx="10682962" cy="1029325"/>
          </a:xfrm>
        </p:spPr>
        <p:txBody>
          <a:bodyPr lIns="91440" tIns="45720" rIns="91440" bIns="45720" anchor="t"/>
          <a:lstStyle/>
          <a:p>
            <a:pPr algn="l"/>
            <a:r>
              <a:rPr lang="en-US" sz="3200" dirty="0">
                <a:solidFill>
                  <a:srgbClr val="1C97A6"/>
                </a:solidFill>
                <a:latin typeface="Arial"/>
                <a:cs typeface="Arial"/>
              </a:rPr>
              <a:t>fullthrottle.ai</a:t>
            </a:r>
            <a:r>
              <a:rPr lang="en-US" sz="3200" dirty="0">
                <a:solidFill>
                  <a:srgbClr val="1C97A6"/>
                </a:solidFill>
                <a:latin typeface="Helvetica Neue"/>
                <a:cs typeface="Arial"/>
              </a:rPr>
              <a:t>’s </a:t>
            </a:r>
            <a:r>
              <a:rPr lang="en-US" sz="3200" dirty="0">
                <a:latin typeface="Arial"/>
                <a:cs typeface="Arial"/>
              </a:rPr>
              <a:t>AdTech Uses Data-Informed Campaigns to Prove Incrementality</a:t>
            </a:r>
            <a:endParaRPr lang="en-US" sz="3200" dirty="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755563"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dirty="0">
                <a:solidFill>
                  <a:srgbClr val="1C97A6"/>
                </a:solidFill>
                <a:latin typeface="Arial"/>
                <a:cs typeface="Arial"/>
              </a:rPr>
              <a:t>Case Study:</a:t>
            </a:r>
            <a:endParaRPr lang="en-US" sz="2000" dirty="0">
              <a:solidFill>
                <a:srgbClr val="1C97A6"/>
              </a:solidFill>
            </a:endParaRPr>
          </a:p>
          <a:p>
            <a:endParaRPr lang="en-US" sz="2000" dirty="0">
              <a:solidFill>
                <a:srgbClr val="1C97A6"/>
              </a:solidFill>
            </a:endParaRPr>
          </a:p>
        </p:txBody>
      </p:sp>
      <p:sp>
        <p:nvSpPr>
          <p:cNvPr id="6" name="Text Placeholder 5">
            <a:extLst>
              <a:ext uri="{FF2B5EF4-FFF2-40B4-BE49-F238E27FC236}">
                <a16:creationId xmlns:a16="http://schemas.microsoft.com/office/drawing/2014/main" id="{7AACCEF2-7F55-66E6-28D4-8649155BE6F0}"/>
              </a:ext>
            </a:extLst>
          </p:cNvPr>
          <p:cNvSpPr>
            <a:spLocks noGrp="1"/>
          </p:cNvSpPr>
          <p:nvPr>
            <p:ph type="body" sz="quarter" idx="10"/>
          </p:nvPr>
        </p:nvSpPr>
        <p:spPr>
          <a:xfrm>
            <a:off x="755435" y="4102260"/>
            <a:ext cx="2139696" cy="344312"/>
          </a:xfrm>
        </p:spPr>
        <p:txBody>
          <a:bodyPr lIns="91440" tIns="45720" rIns="91440" bIns="45720" anchor="t">
            <a:normAutofit lnSpcReduction="10000"/>
          </a:bodyPr>
          <a:lstStyle/>
          <a:p>
            <a:pPr algn="l"/>
            <a:r>
              <a:rPr lang="en-US" dirty="0">
                <a:latin typeface="Helvetica Neue"/>
              </a:rPr>
              <a:t>Challenge:</a:t>
            </a:r>
            <a:endParaRPr lang="en-US" dirty="0"/>
          </a:p>
        </p:txBody>
      </p:sp>
      <p:sp>
        <p:nvSpPr>
          <p:cNvPr id="8" name="Text Placeholder 6">
            <a:extLst>
              <a:ext uri="{FF2B5EF4-FFF2-40B4-BE49-F238E27FC236}">
                <a16:creationId xmlns:a16="http://schemas.microsoft.com/office/drawing/2014/main" id="{9BB104D2-C261-78DE-05BE-E80D9CE1819E}"/>
              </a:ext>
            </a:extLst>
          </p:cNvPr>
          <p:cNvSpPr>
            <a:spLocks noGrp="1"/>
          </p:cNvSpPr>
          <p:nvPr>
            <p:ph type="body" sz="quarter" idx="11"/>
          </p:nvPr>
        </p:nvSpPr>
        <p:spPr>
          <a:xfrm>
            <a:off x="754253" y="4481070"/>
            <a:ext cx="11241101" cy="648323"/>
          </a:xfrm>
        </p:spPr>
        <p:txBody>
          <a:bodyPr lIns="91440" tIns="45720" rIns="91440" bIns="45720" anchor="t">
            <a:normAutofit lnSpcReduction="10000"/>
          </a:bodyPr>
          <a:lstStyle/>
          <a:p>
            <a:pPr algn="l"/>
            <a:r>
              <a:rPr lang="en-US" sz="1400" b="0" i="0" dirty="0">
                <a:effectLst/>
                <a:latin typeface="Arial" panose="020B0604020202020204" pitchFamily="34" charset="0"/>
              </a:rPr>
              <a:t>Using </a:t>
            </a:r>
            <a:r>
              <a:rPr lang="en-US" sz="1400" b="0" i="0" dirty="0" err="1">
                <a:effectLst/>
                <a:latin typeface="Arial" panose="020B0604020202020204" pitchFamily="34" charset="0"/>
              </a:rPr>
              <a:t>fullthrottle.ai’s</a:t>
            </a:r>
            <a:r>
              <a:rPr lang="en-US" sz="1400" b="0" i="0" dirty="0">
                <a:effectLst/>
                <a:latin typeface="Arial" panose="020B0604020202020204" pitchFamily="34" charset="0"/>
              </a:rPr>
              <a:t> data-informed media strategies and tactics, we went head-to-head against a National OEM program and benchmarked our results against theirs. We leveraged </a:t>
            </a:r>
            <a:r>
              <a:rPr lang="en-US" sz="1400" b="0" i="0" dirty="0" err="1">
                <a:effectLst/>
                <a:latin typeface="Arial" panose="020B0604020202020204" pitchFamily="34" charset="0"/>
              </a:rPr>
              <a:t>fullthrottle.ai’s</a:t>
            </a:r>
            <a:r>
              <a:rPr lang="en-US" sz="1400" b="0" i="0" dirty="0">
                <a:effectLst/>
                <a:latin typeface="Arial" panose="020B0604020202020204" pitchFamily="34" charset="0"/>
              </a:rPr>
              <a:t> ad technology for our campaigns using the best-in-market audience data for unbelievable results.</a:t>
            </a:r>
            <a:endParaRPr lang="en-US" sz="1100" dirty="0"/>
          </a:p>
        </p:txBody>
      </p:sp>
      <p:sp>
        <p:nvSpPr>
          <p:cNvPr id="9" name="Text Placeholder 9">
            <a:extLst>
              <a:ext uri="{FF2B5EF4-FFF2-40B4-BE49-F238E27FC236}">
                <a16:creationId xmlns:a16="http://schemas.microsoft.com/office/drawing/2014/main" id="{9501D506-F442-186A-A9AD-59CE90D6EB3D}"/>
              </a:ext>
            </a:extLst>
          </p:cNvPr>
          <p:cNvSpPr txBox="1">
            <a:spLocks/>
          </p:cNvSpPr>
          <p:nvPr/>
        </p:nvSpPr>
        <p:spPr>
          <a:xfrm>
            <a:off x="763007" y="5205963"/>
            <a:ext cx="2383315" cy="34431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2000" b="1" kern="1200" dirty="0" smtClean="0">
                <a:solidFill>
                  <a:srgbClr val="1C97A6"/>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latin typeface="Helvetica Neue"/>
              </a:rPr>
              <a:t>Results:</a:t>
            </a:r>
            <a:endParaRPr lang="en-US" dirty="0"/>
          </a:p>
        </p:txBody>
      </p:sp>
      <p:sp>
        <p:nvSpPr>
          <p:cNvPr id="10" name="Text Placeholder 10">
            <a:extLst>
              <a:ext uri="{FF2B5EF4-FFF2-40B4-BE49-F238E27FC236}">
                <a16:creationId xmlns:a16="http://schemas.microsoft.com/office/drawing/2014/main" id="{A1802804-7A12-6ADB-C5D2-EA5748AAB4BA}"/>
              </a:ext>
            </a:extLst>
          </p:cNvPr>
          <p:cNvSpPr txBox="1">
            <a:spLocks/>
          </p:cNvSpPr>
          <p:nvPr/>
        </p:nvSpPr>
        <p:spPr>
          <a:xfrm>
            <a:off x="759760" y="5580012"/>
            <a:ext cx="11235594" cy="64832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b="0" i="0" dirty="0">
                <a:solidFill>
                  <a:schemeClr val="bg1"/>
                </a:solidFill>
                <a:effectLst/>
                <a:latin typeface="Arial" panose="020B0604020202020204" pitchFamily="34" charset="0"/>
              </a:rPr>
              <a:t>In regions using our data-informed campaigns, our results were higher AND trended upwards --- while the results trended down in regions not leveraging our AdTech. We saw sales and traffic incrementality in the regions we focused on. These results have been consistent within other campaigns and across multiple markets.</a:t>
            </a:r>
            <a:endParaRPr lang="en-US" sz="1200" dirty="0">
              <a:solidFill>
                <a:schemeClr val="bg1"/>
              </a:solidFill>
              <a:latin typeface="Arial" panose="020B0604020202020204" pitchFamily="34" charset="0"/>
            </a:endParaRPr>
          </a:p>
        </p:txBody>
      </p:sp>
      <p:pic>
        <p:nvPicPr>
          <p:cNvPr id="11" name="Picture 10">
            <a:extLst>
              <a:ext uri="{FF2B5EF4-FFF2-40B4-BE49-F238E27FC236}">
                <a16:creationId xmlns:a16="http://schemas.microsoft.com/office/drawing/2014/main" id="{518AC411-EED8-F0BB-6044-5EC07482D083}"/>
              </a:ext>
            </a:extLst>
          </p:cNvPr>
          <p:cNvPicPr>
            <a:picLocks noChangeAspect="1"/>
          </p:cNvPicPr>
          <p:nvPr/>
        </p:nvPicPr>
        <p:blipFill>
          <a:blip r:embed="rId2"/>
          <a:srcRect/>
          <a:stretch/>
        </p:blipFill>
        <p:spPr>
          <a:xfrm>
            <a:off x="3387272" y="1800952"/>
            <a:ext cx="2075929" cy="2075929"/>
          </a:xfrm>
          <a:prstGeom prst="rect">
            <a:avLst/>
          </a:prstGeom>
        </p:spPr>
      </p:pic>
      <p:pic>
        <p:nvPicPr>
          <p:cNvPr id="12" name="Picture 11">
            <a:extLst>
              <a:ext uri="{FF2B5EF4-FFF2-40B4-BE49-F238E27FC236}">
                <a16:creationId xmlns:a16="http://schemas.microsoft.com/office/drawing/2014/main" id="{60FEA43E-54DE-0BC2-2522-B12EDD7AFB42}"/>
              </a:ext>
            </a:extLst>
          </p:cNvPr>
          <p:cNvPicPr>
            <a:picLocks noChangeAspect="1"/>
          </p:cNvPicPr>
          <p:nvPr/>
        </p:nvPicPr>
        <p:blipFill>
          <a:blip r:embed="rId3"/>
          <a:srcRect/>
          <a:stretch/>
        </p:blipFill>
        <p:spPr>
          <a:xfrm>
            <a:off x="5872877" y="1798150"/>
            <a:ext cx="2075929" cy="2075929"/>
          </a:xfrm>
          <a:prstGeom prst="rect">
            <a:avLst/>
          </a:prstGeom>
        </p:spPr>
      </p:pic>
      <p:pic>
        <p:nvPicPr>
          <p:cNvPr id="13" name="Picture 12">
            <a:extLst>
              <a:ext uri="{FF2B5EF4-FFF2-40B4-BE49-F238E27FC236}">
                <a16:creationId xmlns:a16="http://schemas.microsoft.com/office/drawing/2014/main" id="{7D8067E5-D8A4-D0DE-13C3-FC5A033C3B90}"/>
              </a:ext>
            </a:extLst>
          </p:cNvPr>
          <p:cNvPicPr>
            <a:picLocks noChangeAspect="1"/>
          </p:cNvPicPr>
          <p:nvPr/>
        </p:nvPicPr>
        <p:blipFill>
          <a:blip r:embed="rId4"/>
          <a:srcRect/>
          <a:stretch/>
        </p:blipFill>
        <p:spPr>
          <a:xfrm>
            <a:off x="901666" y="1798151"/>
            <a:ext cx="2075929" cy="2075929"/>
          </a:xfrm>
          <a:prstGeom prst="rect">
            <a:avLst/>
          </a:prstGeom>
        </p:spPr>
      </p:pic>
      <p:pic>
        <p:nvPicPr>
          <p:cNvPr id="14" name="Picture 13">
            <a:extLst>
              <a:ext uri="{FF2B5EF4-FFF2-40B4-BE49-F238E27FC236}">
                <a16:creationId xmlns:a16="http://schemas.microsoft.com/office/drawing/2014/main" id="{D462248D-890B-CEBC-BD74-A8F5516A8BAB}"/>
              </a:ext>
            </a:extLst>
          </p:cNvPr>
          <p:cNvPicPr>
            <a:picLocks noChangeAspect="1"/>
          </p:cNvPicPr>
          <p:nvPr/>
        </p:nvPicPr>
        <p:blipFill>
          <a:blip r:embed="rId5"/>
          <a:srcRect/>
          <a:stretch/>
        </p:blipFill>
        <p:spPr>
          <a:xfrm>
            <a:off x="8358482" y="1798150"/>
            <a:ext cx="2075929" cy="2075929"/>
          </a:xfrm>
          <a:prstGeom prst="rect">
            <a:avLst/>
          </a:prstGeom>
        </p:spPr>
      </p:pic>
    </p:spTree>
    <p:extLst>
      <p:ext uri="{BB962C8B-B14F-4D97-AF65-F5344CB8AC3E}">
        <p14:creationId xmlns:p14="http://schemas.microsoft.com/office/powerpoint/2010/main" val="271660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1F7212A-020E-6D63-A5C9-6EAAF1507D92}"/>
              </a:ext>
            </a:extLst>
          </p:cNvPr>
          <p:cNvSpPr>
            <a:spLocks noGrp="1"/>
          </p:cNvSpPr>
          <p:nvPr>
            <p:ph type="title"/>
          </p:nvPr>
        </p:nvSpPr>
        <p:spPr>
          <a:xfrm>
            <a:off x="759738" y="679981"/>
            <a:ext cx="10682962" cy="1029325"/>
          </a:xfrm>
        </p:spPr>
        <p:txBody>
          <a:bodyPr lIns="91440" tIns="45720" rIns="91440" bIns="45720" anchor="t"/>
          <a:lstStyle/>
          <a:p>
            <a:pPr algn="l"/>
            <a:r>
              <a:rPr lang="en-US" sz="3200" dirty="0">
                <a:solidFill>
                  <a:srgbClr val="1C97A6"/>
                </a:solidFill>
                <a:latin typeface="Arial"/>
                <a:cs typeface="Arial"/>
              </a:rPr>
              <a:t>fullthrottle.ai</a:t>
            </a:r>
            <a:r>
              <a:rPr lang="en-US" sz="3200" dirty="0">
                <a:solidFill>
                  <a:srgbClr val="1C97A6"/>
                </a:solidFill>
                <a:latin typeface="Helvetica Neue"/>
                <a:cs typeface="Arial"/>
              </a:rPr>
              <a:t>’s </a:t>
            </a:r>
            <a:r>
              <a:rPr lang="en-US" sz="3200" dirty="0">
                <a:latin typeface="Arial"/>
                <a:cs typeface="Arial"/>
              </a:rPr>
              <a:t>In-Market Audiences Outperform </a:t>
            </a:r>
            <a:br>
              <a:rPr lang="en-US" sz="3200" dirty="0">
                <a:latin typeface="Arial"/>
                <a:cs typeface="Arial"/>
              </a:rPr>
            </a:br>
            <a:r>
              <a:rPr lang="en-US" sz="3200" dirty="0">
                <a:latin typeface="Arial"/>
                <a:cs typeface="Arial"/>
              </a:rPr>
              <a:t>Third-Party Data by 3x in Sales</a:t>
            </a:r>
            <a:endParaRPr lang="en-US" sz="3200" dirty="0">
              <a:cs typeface="Arial"/>
            </a:endParaRPr>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755563"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dirty="0">
                <a:solidFill>
                  <a:srgbClr val="1C97A6"/>
                </a:solidFill>
                <a:latin typeface="Arial"/>
                <a:cs typeface="Arial"/>
              </a:rPr>
              <a:t>Case Study:</a:t>
            </a:r>
            <a:endParaRPr lang="en-US" sz="2000" dirty="0">
              <a:solidFill>
                <a:srgbClr val="1C97A6"/>
              </a:solidFill>
            </a:endParaRPr>
          </a:p>
          <a:p>
            <a:endParaRPr lang="en-US" sz="2000" dirty="0">
              <a:solidFill>
                <a:srgbClr val="1C97A6"/>
              </a:solidFill>
            </a:endParaRPr>
          </a:p>
        </p:txBody>
      </p:sp>
      <p:sp>
        <p:nvSpPr>
          <p:cNvPr id="8" name="Text Placeholder 6">
            <a:extLst>
              <a:ext uri="{FF2B5EF4-FFF2-40B4-BE49-F238E27FC236}">
                <a16:creationId xmlns:a16="http://schemas.microsoft.com/office/drawing/2014/main" id="{9BB104D2-C261-78DE-05BE-E80D9CE1819E}"/>
              </a:ext>
            </a:extLst>
          </p:cNvPr>
          <p:cNvSpPr>
            <a:spLocks noGrp="1"/>
          </p:cNvSpPr>
          <p:nvPr>
            <p:ph type="body" sz="quarter" idx="11"/>
          </p:nvPr>
        </p:nvSpPr>
        <p:spPr>
          <a:xfrm>
            <a:off x="754254" y="1858298"/>
            <a:ext cx="3650598" cy="4668362"/>
          </a:xfrm>
        </p:spPr>
        <p:txBody>
          <a:bodyPr lIns="91440" tIns="45720" rIns="91440" bIns="45720" anchor="t"/>
          <a:lstStyle/>
          <a:p>
            <a:pPr algn="l"/>
            <a:r>
              <a:rPr lang="en-US" sz="1400" b="0" i="0" dirty="0">
                <a:effectLst/>
                <a:latin typeface="Arial"/>
              </a:rPr>
              <a:t>A large domestic automotive brand needed better capabilities for tracking attribution within their marketing campaigns in order to increase their advertising results. </a:t>
            </a:r>
          </a:p>
          <a:p>
            <a:pPr algn="l"/>
            <a:endParaRPr lang="en-US" sz="1400" dirty="0">
              <a:latin typeface="Arial" panose="020B0604020202020204" pitchFamily="34" charset="0"/>
            </a:endParaRPr>
          </a:p>
          <a:p>
            <a:pPr algn="l"/>
            <a:r>
              <a:rPr lang="en-US" sz="1400" b="0" i="0" dirty="0">
                <a:effectLst/>
                <a:latin typeface="Arial"/>
              </a:rPr>
              <a:t>They were partnered with one of the largest advertising agencies and wanted to discover new ways to amplify their marketing strategies for higher </a:t>
            </a:r>
            <a:r>
              <a:rPr lang="en-US" sz="1400" dirty="0">
                <a:latin typeface="Arial"/>
              </a:rPr>
              <a:t>matchback</a:t>
            </a:r>
            <a:r>
              <a:rPr lang="en-US" sz="1400" b="0" i="0" dirty="0">
                <a:effectLst/>
                <a:latin typeface="Arial"/>
              </a:rPr>
              <a:t> rates and increased sales.</a:t>
            </a:r>
          </a:p>
          <a:p>
            <a:pPr algn="l"/>
            <a:endParaRPr lang="en-US" sz="1400" b="0" i="0" dirty="0">
              <a:effectLst/>
              <a:latin typeface="Arial" panose="020B0604020202020204" pitchFamily="34" charset="0"/>
            </a:endParaRPr>
          </a:p>
          <a:p>
            <a:pPr algn="l"/>
            <a:r>
              <a:rPr lang="en-US" sz="1400" b="0" i="0" dirty="0">
                <a:effectLst/>
                <a:latin typeface="Arial" panose="020B0604020202020204" pitchFamily="34" charset="0"/>
              </a:rPr>
              <a:t>Our solution to building net-new audiences of incremental data can be customized to fit your marketing strategy, whether you market in-house or use an outside agency. </a:t>
            </a:r>
          </a:p>
          <a:p>
            <a:pPr algn="l"/>
            <a:endParaRPr lang="en-US" sz="1400" b="0" i="0" dirty="0">
              <a:effectLst/>
              <a:latin typeface="Arial" panose="020B0604020202020204" pitchFamily="34" charset="0"/>
            </a:endParaRPr>
          </a:p>
          <a:p>
            <a:pPr algn="l"/>
            <a:r>
              <a:rPr lang="en-US" sz="1400" dirty="0">
                <a:latin typeface="Arial"/>
              </a:rPr>
              <a:t>f</a:t>
            </a:r>
            <a:r>
              <a:rPr lang="en-US" sz="1400" b="0" i="0" dirty="0">
                <a:effectLst/>
                <a:latin typeface="Arial"/>
              </a:rPr>
              <a:t>ullthrottle.ai’s fresh and accurate </a:t>
            </a:r>
            <a:r>
              <a:rPr lang="en-US" sz="1400" dirty="0">
                <a:latin typeface="Arial"/>
              </a:rPr>
              <a:t>data sets</a:t>
            </a:r>
            <a:r>
              <a:rPr lang="en-US" sz="1400" b="0" i="0" dirty="0">
                <a:effectLst/>
                <a:latin typeface="Arial"/>
              </a:rPr>
              <a:t> help you get the most from your campaigns if you’re running retargeting.</a:t>
            </a:r>
            <a:endParaRPr lang="en-US" sz="1400" dirty="0">
              <a:latin typeface="Arial"/>
            </a:endParaRPr>
          </a:p>
        </p:txBody>
      </p:sp>
      <p:pic>
        <p:nvPicPr>
          <p:cNvPr id="5" name="Picture 4" descr="A graphic of a house&#10;&#10;Description automatically generated with medium confidence">
            <a:extLst>
              <a:ext uri="{FF2B5EF4-FFF2-40B4-BE49-F238E27FC236}">
                <a16:creationId xmlns:a16="http://schemas.microsoft.com/office/drawing/2014/main" id="{010A88B6-8FA9-BF7E-C619-774BBB5BF24F}"/>
              </a:ext>
            </a:extLst>
          </p:cNvPr>
          <p:cNvPicPr>
            <a:picLocks noChangeAspect="1"/>
          </p:cNvPicPr>
          <p:nvPr/>
        </p:nvPicPr>
        <p:blipFill>
          <a:blip r:embed="rId2"/>
          <a:stretch>
            <a:fillRect/>
          </a:stretch>
        </p:blipFill>
        <p:spPr>
          <a:xfrm>
            <a:off x="4462543" y="2057946"/>
            <a:ext cx="7621301" cy="4001183"/>
          </a:xfrm>
          <a:prstGeom prst="rect">
            <a:avLst/>
          </a:prstGeom>
        </p:spPr>
      </p:pic>
    </p:spTree>
    <p:extLst>
      <p:ext uri="{BB962C8B-B14F-4D97-AF65-F5344CB8AC3E}">
        <p14:creationId xmlns:p14="http://schemas.microsoft.com/office/powerpoint/2010/main" val="411678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B2B136-9335-F5B1-2484-7491218F7B51}"/>
              </a:ext>
            </a:extLst>
          </p:cNvPr>
          <p:cNvSpPr>
            <a:spLocks noGrp="1"/>
          </p:cNvSpPr>
          <p:nvPr>
            <p:ph type="body" sz="quarter" idx="10"/>
          </p:nvPr>
        </p:nvSpPr>
        <p:spPr>
          <a:xfrm>
            <a:off x="755435" y="3846626"/>
            <a:ext cx="2139696" cy="344312"/>
          </a:xfrm>
        </p:spPr>
        <p:txBody>
          <a:bodyPr lIns="91440" tIns="45720" rIns="91440" bIns="45720" anchor="t">
            <a:normAutofit lnSpcReduction="10000"/>
          </a:bodyPr>
          <a:lstStyle/>
          <a:p>
            <a:pPr algn="l"/>
            <a:r>
              <a:rPr lang="en-US" dirty="0">
                <a:latin typeface="Helvetica Neue"/>
              </a:rPr>
              <a:t>Challenge:</a:t>
            </a:r>
            <a:endParaRPr lang="en-US" dirty="0"/>
          </a:p>
        </p:txBody>
      </p:sp>
      <p:sp>
        <p:nvSpPr>
          <p:cNvPr id="7" name="Text Placeholder 6">
            <a:extLst>
              <a:ext uri="{FF2B5EF4-FFF2-40B4-BE49-F238E27FC236}">
                <a16:creationId xmlns:a16="http://schemas.microsoft.com/office/drawing/2014/main" id="{82484E95-EE9D-848E-81A2-02F9997446C0}"/>
              </a:ext>
            </a:extLst>
          </p:cNvPr>
          <p:cNvSpPr>
            <a:spLocks noGrp="1"/>
          </p:cNvSpPr>
          <p:nvPr>
            <p:ph type="body" sz="quarter" idx="11"/>
          </p:nvPr>
        </p:nvSpPr>
        <p:spPr>
          <a:xfrm>
            <a:off x="754253" y="4225436"/>
            <a:ext cx="11241101" cy="648323"/>
          </a:xfrm>
        </p:spPr>
        <p:txBody>
          <a:bodyPr lIns="91440" tIns="45720" rIns="91440" bIns="45720" anchor="t">
            <a:normAutofit lnSpcReduction="10000"/>
          </a:bodyPr>
          <a:lstStyle/>
          <a:p>
            <a:pPr algn="l"/>
            <a:r>
              <a:rPr lang="en-US" sz="1400" b="0" i="0" dirty="0">
                <a:effectLst/>
                <a:latin typeface="Arial" panose="020B0604020202020204" pitchFamily="34" charset="0"/>
              </a:rPr>
              <a:t>A manufacturer was determined to improve leads and showroom foot traffic through a website promotion. The challenge lay in not only attracting leads, but in transforming them into real business transactions. They wanted to know which website leads from the promotion would result in customers, either through a sale or a service transaction.</a:t>
            </a:r>
            <a:endParaRPr lang="en-US" sz="1100" dirty="0"/>
          </a:p>
        </p:txBody>
      </p:sp>
      <p:sp>
        <p:nvSpPr>
          <p:cNvPr id="10" name="Text Placeholder 9">
            <a:extLst>
              <a:ext uri="{FF2B5EF4-FFF2-40B4-BE49-F238E27FC236}">
                <a16:creationId xmlns:a16="http://schemas.microsoft.com/office/drawing/2014/main" id="{B1DCE16D-0D7D-5035-DB87-D9A6C877D4AA}"/>
              </a:ext>
            </a:extLst>
          </p:cNvPr>
          <p:cNvSpPr>
            <a:spLocks noGrp="1"/>
          </p:cNvSpPr>
          <p:nvPr>
            <p:ph type="body" sz="quarter" idx="14"/>
          </p:nvPr>
        </p:nvSpPr>
        <p:spPr>
          <a:xfrm>
            <a:off x="763008" y="4950329"/>
            <a:ext cx="2139696" cy="344312"/>
          </a:xfrm>
        </p:spPr>
        <p:txBody>
          <a:bodyPr lIns="91440" tIns="45720" rIns="91440" bIns="45720" anchor="t">
            <a:normAutofit lnSpcReduction="10000"/>
          </a:bodyPr>
          <a:lstStyle/>
          <a:p>
            <a:pPr algn="l"/>
            <a:r>
              <a:rPr lang="en-US" dirty="0">
                <a:latin typeface="Helvetica Neue"/>
              </a:rPr>
              <a:t>Tactics:</a:t>
            </a:r>
            <a:endParaRPr lang="en-US" dirty="0"/>
          </a:p>
        </p:txBody>
      </p:sp>
      <p:sp>
        <p:nvSpPr>
          <p:cNvPr id="11" name="Text Placeholder 10">
            <a:extLst>
              <a:ext uri="{FF2B5EF4-FFF2-40B4-BE49-F238E27FC236}">
                <a16:creationId xmlns:a16="http://schemas.microsoft.com/office/drawing/2014/main" id="{C99D212B-4982-3EFA-1B4C-5B8CB513BE52}"/>
              </a:ext>
            </a:extLst>
          </p:cNvPr>
          <p:cNvSpPr>
            <a:spLocks noGrp="1"/>
          </p:cNvSpPr>
          <p:nvPr>
            <p:ph type="body" sz="quarter" idx="15"/>
          </p:nvPr>
        </p:nvSpPr>
        <p:spPr>
          <a:xfrm>
            <a:off x="759760" y="5324378"/>
            <a:ext cx="11235594" cy="1511832"/>
          </a:xfrm>
        </p:spPr>
        <p:txBody>
          <a:bodyPr lIns="91440" tIns="45720" rIns="91440" bIns="45720" anchor="t"/>
          <a:lstStyle/>
          <a:p>
            <a:pPr algn="l"/>
            <a:r>
              <a:rPr lang="en-US" sz="1400" dirty="0">
                <a:latin typeface="Arial" panose="020B0604020202020204" pitchFamily="34" charset="0"/>
              </a:rPr>
              <a:t>Using </a:t>
            </a:r>
            <a:r>
              <a:rPr lang="en-US" sz="1400" dirty="0" err="1">
                <a:latin typeface="Arial" panose="020B0604020202020204" pitchFamily="34" charset="0"/>
              </a:rPr>
              <a:t>fullthrottle.ai’s</a:t>
            </a:r>
            <a:r>
              <a:rPr lang="en-US" sz="1400" dirty="0">
                <a:latin typeface="Arial" panose="020B0604020202020204" pitchFamily="34" charset="0"/>
              </a:rPr>
              <a:t> Lead Generation rewards program, an on-site</a:t>
            </a:r>
            <a:r>
              <a:rPr lang="en-US" sz="1400" b="0" i="0" dirty="0">
                <a:effectLst/>
                <a:latin typeface="Arial" panose="020B0604020202020204" pitchFamily="34" charset="0"/>
              </a:rPr>
              <a:t> promotion tool designed to create excitement for interested website visitors, they incentivized potential customers to submit their information and then pushed this data instantly into the manufacturer's CRM. </a:t>
            </a:r>
          </a:p>
          <a:p>
            <a:pPr algn="l"/>
            <a:r>
              <a:rPr lang="en-US" sz="1400" b="0" i="0" dirty="0">
                <a:effectLst/>
                <a:latin typeface="Arial" panose="020B0604020202020204" pitchFamily="34" charset="0"/>
              </a:rPr>
              <a:t>The manufacturer sent incentivized SMS texts, instant emails that included mobile-friendly printable coupon codes, and weekly emails delivered to people with unredeemed promotions. By employing this innovative approach, the manufacturer not only increased leads, but successfully converted them into sales and service transactions, yielding real and quantifiable value.</a:t>
            </a:r>
          </a:p>
        </p:txBody>
      </p:sp>
      <p:sp>
        <p:nvSpPr>
          <p:cNvPr id="17" name="Title 16">
            <a:extLst>
              <a:ext uri="{FF2B5EF4-FFF2-40B4-BE49-F238E27FC236}">
                <a16:creationId xmlns:a16="http://schemas.microsoft.com/office/drawing/2014/main" id="{01F7212A-020E-6D63-A5C9-6EAAF1507D92}"/>
              </a:ext>
            </a:extLst>
          </p:cNvPr>
          <p:cNvSpPr>
            <a:spLocks noGrp="1"/>
          </p:cNvSpPr>
          <p:nvPr>
            <p:ph type="title"/>
          </p:nvPr>
        </p:nvSpPr>
        <p:spPr>
          <a:xfrm>
            <a:off x="759738" y="679981"/>
            <a:ext cx="10682962" cy="1029325"/>
          </a:xfrm>
        </p:spPr>
        <p:txBody>
          <a:bodyPr lIns="91440" tIns="45720" rIns="91440" bIns="45720" anchor="t"/>
          <a:lstStyle/>
          <a:p>
            <a:pPr algn="l"/>
            <a:r>
              <a:rPr lang="en-US" sz="3200" dirty="0" err="1">
                <a:solidFill>
                  <a:srgbClr val="1C97A6"/>
                </a:solidFill>
                <a:latin typeface="Arial"/>
                <a:cs typeface="Arial"/>
              </a:rPr>
              <a:t>fullthrottle.ai</a:t>
            </a:r>
            <a:r>
              <a:rPr lang="en-US" sz="3200" dirty="0" err="1">
                <a:solidFill>
                  <a:srgbClr val="1C97A6"/>
                </a:solidFill>
                <a:latin typeface="Helvetica Neue"/>
                <a:cs typeface="Arial"/>
              </a:rPr>
              <a:t>’s</a:t>
            </a:r>
            <a:r>
              <a:rPr lang="en-US" sz="3200" dirty="0">
                <a:solidFill>
                  <a:srgbClr val="1C97A6"/>
                </a:solidFill>
                <a:latin typeface="Helvetica Neue"/>
                <a:cs typeface="Arial"/>
              </a:rPr>
              <a:t> </a:t>
            </a:r>
            <a:r>
              <a:rPr lang="en-US" sz="3200" dirty="0">
                <a:latin typeface="Arial"/>
                <a:cs typeface="Arial"/>
              </a:rPr>
              <a:t>Lead Generation Boosted Showroom Visits and Sales for an Automotive Manufacturer</a:t>
            </a:r>
            <a:endParaRPr lang="en-US" sz="3200" dirty="0"/>
          </a:p>
        </p:txBody>
      </p:sp>
      <p:sp>
        <p:nvSpPr>
          <p:cNvPr id="23" name="Title 16">
            <a:extLst>
              <a:ext uri="{FF2B5EF4-FFF2-40B4-BE49-F238E27FC236}">
                <a16:creationId xmlns:a16="http://schemas.microsoft.com/office/drawing/2014/main" id="{97168313-11D6-9CB7-214F-5831A0EDE897}"/>
              </a:ext>
            </a:extLst>
          </p:cNvPr>
          <p:cNvSpPr txBox="1">
            <a:spLocks/>
          </p:cNvSpPr>
          <p:nvPr/>
        </p:nvSpPr>
        <p:spPr>
          <a:xfrm>
            <a:off x="755563" y="331340"/>
            <a:ext cx="1737291" cy="350833"/>
          </a:xfrm>
          <a:prstGeom prst="rect">
            <a:avLst/>
          </a:prstGeom>
        </p:spPr>
        <p:txBody>
          <a:bodyPr lIns="91440" tIns="45720" rIns="91440" bIns="45720" anchor="t"/>
          <a:lstStyle>
            <a:lvl1pPr algn="ctr" defTabSz="914400" rtl="0" eaLnBrk="1" latinLnBrk="0" hangingPunct="1">
              <a:lnSpc>
                <a:spcPct val="90000"/>
              </a:lnSpc>
              <a:spcBef>
                <a:spcPct val="0"/>
              </a:spcBef>
              <a:buNone/>
              <a:defRPr sz="48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l"/>
            <a:r>
              <a:rPr lang="en-US" sz="2000">
                <a:solidFill>
                  <a:srgbClr val="1C97A6"/>
                </a:solidFill>
                <a:latin typeface="Arial"/>
                <a:cs typeface="Arial"/>
              </a:rPr>
              <a:t>Case Study:</a:t>
            </a:r>
            <a:endParaRPr lang="en-US" sz="2000">
              <a:solidFill>
                <a:srgbClr val="1C97A6"/>
              </a:solidFill>
            </a:endParaRPr>
          </a:p>
          <a:p>
            <a:endParaRPr lang="en-US" sz="2000">
              <a:solidFill>
                <a:srgbClr val="1C97A6"/>
              </a:solidFill>
            </a:endParaRPr>
          </a:p>
        </p:txBody>
      </p:sp>
      <p:pic>
        <p:nvPicPr>
          <p:cNvPr id="29" name="Picture 28">
            <a:extLst>
              <a:ext uri="{FF2B5EF4-FFF2-40B4-BE49-F238E27FC236}">
                <a16:creationId xmlns:a16="http://schemas.microsoft.com/office/drawing/2014/main" id="{183C2566-AC7E-97E2-97D4-54FBDDCCF260}"/>
              </a:ext>
            </a:extLst>
          </p:cNvPr>
          <p:cNvPicPr>
            <a:picLocks noChangeAspect="1"/>
          </p:cNvPicPr>
          <p:nvPr/>
        </p:nvPicPr>
        <p:blipFill>
          <a:blip r:embed="rId2"/>
          <a:srcRect/>
          <a:stretch/>
        </p:blipFill>
        <p:spPr>
          <a:xfrm>
            <a:off x="5058756" y="1769301"/>
            <a:ext cx="2075929" cy="2075929"/>
          </a:xfrm>
          <a:prstGeom prst="rect">
            <a:avLst/>
          </a:prstGeom>
        </p:spPr>
      </p:pic>
      <p:pic>
        <p:nvPicPr>
          <p:cNvPr id="30" name="Picture 29">
            <a:extLst>
              <a:ext uri="{FF2B5EF4-FFF2-40B4-BE49-F238E27FC236}">
                <a16:creationId xmlns:a16="http://schemas.microsoft.com/office/drawing/2014/main" id="{0F662FD9-D576-B5B3-F05F-231341133403}"/>
              </a:ext>
            </a:extLst>
          </p:cNvPr>
          <p:cNvPicPr>
            <a:picLocks noChangeAspect="1"/>
          </p:cNvPicPr>
          <p:nvPr/>
        </p:nvPicPr>
        <p:blipFill>
          <a:blip r:embed="rId3"/>
          <a:srcRect/>
          <a:stretch/>
        </p:blipFill>
        <p:spPr>
          <a:xfrm>
            <a:off x="7544361" y="1766499"/>
            <a:ext cx="2075929" cy="2075929"/>
          </a:xfrm>
          <a:prstGeom prst="rect">
            <a:avLst/>
          </a:prstGeom>
        </p:spPr>
      </p:pic>
      <p:pic>
        <p:nvPicPr>
          <p:cNvPr id="31" name="Picture 30">
            <a:extLst>
              <a:ext uri="{FF2B5EF4-FFF2-40B4-BE49-F238E27FC236}">
                <a16:creationId xmlns:a16="http://schemas.microsoft.com/office/drawing/2014/main" id="{6B590CBC-853C-5FD7-CE91-A48D8080BD3D}"/>
              </a:ext>
            </a:extLst>
          </p:cNvPr>
          <p:cNvPicPr>
            <a:picLocks noChangeAspect="1"/>
          </p:cNvPicPr>
          <p:nvPr/>
        </p:nvPicPr>
        <p:blipFill>
          <a:blip r:embed="rId4"/>
          <a:srcRect/>
          <a:stretch/>
        </p:blipFill>
        <p:spPr>
          <a:xfrm>
            <a:off x="2573150" y="1766500"/>
            <a:ext cx="2075929" cy="2075929"/>
          </a:xfrm>
          <a:prstGeom prst="rect">
            <a:avLst/>
          </a:prstGeom>
        </p:spPr>
      </p:pic>
    </p:spTree>
    <p:extLst>
      <p:ext uri="{BB962C8B-B14F-4D97-AF65-F5344CB8AC3E}">
        <p14:creationId xmlns:p14="http://schemas.microsoft.com/office/powerpoint/2010/main" val="224364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14E2-BA58-F490-0B51-4797CF8B6309}"/>
              </a:ext>
            </a:extLst>
          </p:cNvPr>
          <p:cNvSpPr>
            <a:spLocks noGrp="1"/>
          </p:cNvSpPr>
          <p:nvPr>
            <p:ph type="title" idx="4294967295"/>
          </p:nvPr>
        </p:nvSpPr>
        <p:spPr>
          <a:xfrm>
            <a:off x="2705873" y="3363722"/>
            <a:ext cx="6851650" cy="747712"/>
          </a:xfrm>
          <a:prstGeom prst="rect">
            <a:avLst/>
          </a:prstGeom>
        </p:spPr>
        <p:txBody>
          <a:bodyPr lIns="91440" tIns="45720" rIns="91440" bIns="45720" anchor="t">
            <a:noAutofit/>
          </a:bodyPr>
          <a:lstStyle/>
          <a:p>
            <a:pPr algn="ctr"/>
            <a:r>
              <a:rPr lang="en-US" sz="4900" b="1">
                <a:solidFill>
                  <a:schemeClr val="bg1"/>
                </a:solidFill>
                <a:latin typeface="Helvetica" pitchFamily="2" charset="0"/>
              </a:rPr>
              <a:t>Finance</a:t>
            </a:r>
          </a:p>
        </p:txBody>
      </p:sp>
      <p:sp>
        <p:nvSpPr>
          <p:cNvPr id="4" name="Title 1">
            <a:extLst>
              <a:ext uri="{FF2B5EF4-FFF2-40B4-BE49-F238E27FC236}">
                <a16:creationId xmlns:a16="http://schemas.microsoft.com/office/drawing/2014/main" id="{6CF2F8FC-FB04-C2B2-B7B2-542AF54599A8}"/>
              </a:ext>
            </a:extLst>
          </p:cNvPr>
          <p:cNvSpPr txBox="1">
            <a:spLocks/>
          </p:cNvSpPr>
          <p:nvPr/>
        </p:nvSpPr>
        <p:spPr>
          <a:xfrm>
            <a:off x="4676642" y="2855214"/>
            <a:ext cx="2910112" cy="51178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8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a:solidFill>
                  <a:schemeClr val="accent4">
                    <a:lumMod val="60000"/>
                    <a:lumOff val="40000"/>
                  </a:schemeClr>
                </a:solidFill>
                <a:latin typeface="Helvetica" pitchFamily="2" charset="0"/>
              </a:rPr>
              <a:t>Case Studies:</a:t>
            </a:r>
          </a:p>
        </p:txBody>
      </p:sp>
    </p:spTree>
    <p:extLst>
      <p:ext uri="{BB962C8B-B14F-4D97-AF65-F5344CB8AC3E}">
        <p14:creationId xmlns:p14="http://schemas.microsoft.com/office/powerpoint/2010/main" val="1026992530"/>
      </p:ext>
    </p:extLst>
  </p:cSld>
  <p:clrMapOvr>
    <a:masterClrMapping/>
  </p:clrMapOvr>
</p:sld>
</file>

<file path=ppt/theme/theme1.xml><?xml version="1.0" encoding="utf-8"?>
<a:theme xmlns:a="http://schemas.openxmlformats.org/drawingml/2006/main" name="1_FullThrottle_DarkMode_2025">
  <a:themeElements>
    <a:clrScheme name="FULLTHROTTLE">
      <a:dk1>
        <a:srgbClr val="1A1E24"/>
      </a:dk1>
      <a:lt1>
        <a:srgbClr val="FFFFFF"/>
      </a:lt1>
      <a:dk2>
        <a:srgbClr val="4E4E4E"/>
      </a:dk2>
      <a:lt2>
        <a:srgbClr val="E1E1E1"/>
      </a:lt2>
      <a:accent1>
        <a:srgbClr val="5FC3D7"/>
      </a:accent1>
      <a:accent2>
        <a:srgbClr val="989898"/>
      </a:accent2>
      <a:accent3>
        <a:srgbClr val="343C4B"/>
      </a:accent3>
      <a:accent4>
        <a:srgbClr val="1C97A6"/>
      </a:accent4>
      <a:accent5>
        <a:srgbClr val="000000"/>
      </a:accent5>
      <a:accent6>
        <a:srgbClr val="343C4B"/>
      </a:accent6>
      <a:hlink>
        <a:srgbClr val="A6CA71"/>
      </a:hlink>
      <a:folHlink>
        <a:srgbClr val="5FC3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T_PowerPoint_Template_2025" id="{EE5381A1-4A19-2C4F-A067-3CD5E69EC45B}" vid="{80E869E6-1EFF-8D41-B720-AFFAC439346B}"/>
    </a:ext>
  </a:extLst>
</a:theme>
</file>

<file path=ppt/theme/theme2.xml><?xml version="1.0" encoding="utf-8"?>
<a:theme xmlns:a="http://schemas.openxmlformats.org/drawingml/2006/main" name="2_FullThrottle_LightMode_2025">
  <a:themeElements>
    <a:clrScheme name="FULLTHROTTLE">
      <a:dk1>
        <a:srgbClr val="1A1E24"/>
      </a:dk1>
      <a:lt1>
        <a:srgbClr val="FFFFFF"/>
      </a:lt1>
      <a:dk2>
        <a:srgbClr val="4E4E4E"/>
      </a:dk2>
      <a:lt2>
        <a:srgbClr val="E1E1E1"/>
      </a:lt2>
      <a:accent1>
        <a:srgbClr val="5FC3D7"/>
      </a:accent1>
      <a:accent2>
        <a:srgbClr val="989898"/>
      </a:accent2>
      <a:accent3>
        <a:srgbClr val="343C4B"/>
      </a:accent3>
      <a:accent4>
        <a:srgbClr val="1C97A6"/>
      </a:accent4>
      <a:accent5>
        <a:srgbClr val="000000"/>
      </a:accent5>
      <a:accent6>
        <a:srgbClr val="343C4B"/>
      </a:accent6>
      <a:hlink>
        <a:srgbClr val="A6CA71"/>
      </a:hlink>
      <a:folHlink>
        <a:srgbClr val="5FC3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T_PowerPoint_Template_2025" id="{EE5381A1-4A19-2C4F-A067-3CD5E69EC45B}" vid="{035D6BF5-F8D0-444A-9394-8AF5D77170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0c9f2904-c436-4ed5-be25-508c5321ae18">
      <UserInfo>
        <DisplayName>Ryan Southwick</DisplayName>
        <AccountId>38</AccountId>
        <AccountType/>
      </UserInfo>
      <UserInfo>
        <DisplayName>Steph Reck</DisplayName>
        <AccountId>147</AccountId>
        <AccountType/>
      </UserInfo>
    </SharedWithUsers>
    <lcf76f155ced4ddcb4097134ff3c332f xmlns="0c0f32f4-c017-4363-8dc5-4727b25c3c16">
      <Terms xmlns="http://schemas.microsoft.com/office/infopath/2007/PartnerControls"/>
    </lcf76f155ced4ddcb4097134ff3c332f>
    <TaxCatchAll xmlns="0c9f2904-c436-4ed5-be25-508c5321ae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BEDD1D143D55408A9317F80FD315C1" ma:contentTypeVersion="20" ma:contentTypeDescription="Create a new document." ma:contentTypeScope="" ma:versionID="197f685a3500736819da939225f73985">
  <xsd:schema xmlns:xsd="http://www.w3.org/2001/XMLSchema" xmlns:xs="http://www.w3.org/2001/XMLSchema" xmlns:p="http://schemas.microsoft.com/office/2006/metadata/properties" xmlns:ns1="http://schemas.microsoft.com/sharepoint/v3" xmlns:ns2="0c0f32f4-c017-4363-8dc5-4727b25c3c16" xmlns:ns3="0c9f2904-c436-4ed5-be25-508c5321ae18" targetNamespace="http://schemas.microsoft.com/office/2006/metadata/properties" ma:root="true" ma:fieldsID="47af433cc219a4104d9e0c36f665b286" ns1:_="" ns2:_="" ns3:_="">
    <xsd:import namespace="http://schemas.microsoft.com/sharepoint/v3"/>
    <xsd:import namespace="0c0f32f4-c017-4363-8dc5-4727b25c3c16"/>
    <xsd:import namespace="0c9f2904-c436-4ed5-be25-508c5321ae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f32f4-c017-4363-8dc5-4727b25c3c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fbca267-065f-4e9d-a2b4-ef5e218161bb"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9f2904-c436-4ed5-be25-508c5321ae1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b7dca6-5bb7-45c9-a1e5-f0f1527e24c3}" ma:internalName="TaxCatchAll" ma:showField="CatchAllData" ma:web="0c9f2904-c436-4ed5-be25-508c5321ae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64E86-E4C0-46D6-848F-E5FB9D786044}">
  <ds:schemaRefs>
    <ds:schemaRef ds:uri="http://schemas.microsoft.com/sharepoint/v3/contenttype/forms"/>
  </ds:schemaRefs>
</ds:datastoreItem>
</file>

<file path=customXml/itemProps2.xml><?xml version="1.0" encoding="utf-8"?>
<ds:datastoreItem xmlns:ds="http://schemas.openxmlformats.org/officeDocument/2006/customXml" ds:itemID="{D36CD2C6-2FC7-487D-B89A-2C0C82BC355A}">
  <ds:schemaRefs>
    <ds:schemaRef ds:uri="0c0f32f4-c017-4363-8dc5-4727b25c3c16"/>
    <ds:schemaRef ds:uri="0c9f2904-c436-4ed5-be25-508c5321ae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DAF2D8B-B946-4A4A-8B5F-182175913F5F}">
  <ds:schemaRefs>
    <ds:schemaRef ds:uri="0c0f32f4-c017-4363-8dc5-4727b25c3c16"/>
    <ds:schemaRef ds:uri="0c9f2904-c436-4ed5-be25-508c5321ae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4c5e14f-e80a-4b69-bf97-63c3609bd020}" enabled="0" method="" siteId="{24c5e14f-e80a-4b69-bf97-63c3609bd020}" removed="1"/>
</clbl:labelList>
</file>

<file path=docProps/app.xml><?xml version="1.0" encoding="utf-8"?>
<Properties xmlns="http://schemas.openxmlformats.org/officeDocument/2006/extended-properties" xmlns:vt="http://schemas.openxmlformats.org/officeDocument/2006/docPropsVTypes">
  <Template>FullThrottle_DarkMode_2023</Template>
  <TotalTime>9</TotalTime>
  <Words>5732</Words>
  <Application>Microsoft Office PowerPoint</Application>
  <PresentationFormat>Widescreen</PresentationFormat>
  <Paragraphs>433</Paragraphs>
  <Slides>42</Slides>
  <Notes>5</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1_FullThrottle_DarkMode_2025</vt:lpstr>
      <vt:lpstr>2_FullThrottle_LightMode_2025</vt:lpstr>
      <vt:lpstr>Case Studies</vt:lpstr>
      <vt:lpstr>Automotive</vt:lpstr>
      <vt:lpstr>Automotive Dealership Boosts Lead Quality and Service Revenue with fullthrottle.ai™</vt:lpstr>
      <vt:lpstr>BMW of Sterling Increases Sales and Service Revenue with fullthrottle.ai™</vt:lpstr>
      <vt:lpstr>Automotive Dealership Sees 20% Sales Increase Using fullthrottle.ai™ </vt:lpstr>
      <vt:lpstr>fullthrottle.ai’s AdTech Uses Data-Informed Campaigns to Prove Incrementality</vt:lpstr>
      <vt:lpstr>fullthrottle.ai’s In-Market Audiences Outperform  Third-Party Data by 3x in Sales</vt:lpstr>
      <vt:lpstr>fullthrottle.ai’s Lead Generation Boosted Showroom Visits and Sales for an Automotive Manufacturer</vt:lpstr>
      <vt:lpstr>Finance</vt:lpstr>
      <vt:lpstr>Credit Union Harnesses First-Party Data to Boost Memberships Using fullthrottle.ai’s AdTech </vt:lpstr>
      <vt:lpstr>National Automotive Loan Refinancing Company Increases Funded Loans Using fullthrottle.ai®</vt:lpstr>
      <vt:lpstr>Higher Education</vt:lpstr>
      <vt:lpstr>Higher Education Institute Finds New Audiences &amp; Enrollments Using fullthrottle.ai®</vt:lpstr>
      <vt:lpstr>Upskill Provider Uses fullthrottle.ai® to Assess and Identify Their Audience Conversions</vt:lpstr>
      <vt:lpstr>Technical Community College Sees Increased Enrollments Using fullthrottle.ai®</vt:lpstr>
      <vt:lpstr>fullthrottle.ai® Helps Generate 70% More Prospective Student Leads</vt:lpstr>
      <vt:lpstr>Beyond the Campus Borders: How a Private University Grew Its Engaged Audience by 115%</vt:lpstr>
      <vt:lpstr>Home Improvement</vt:lpstr>
      <vt:lpstr>Florida Window &amp; Door Achieves 47x Return on Investment With fullthrottle.ai® </vt:lpstr>
      <vt:lpstr>Solar Power of Oklahoma Breaks Monthly Record With 104% Increase Using fullthrottle.ai’s AdTech </vt:lpstr>
      <vt:lpstr>Creative Energies Generates 100x ROI with fullthrottle.ai® </vt:lpstr>
      <vt:lpstr>Window Company Expands into 14 Regions  Using fullthrottle.ai® </vt:lpstr>
      <vt:lpstr>Home Remodeling Center Increased Revenue by 12% in 2 Regions Using fullthrottle.ai®</vt:lpstr>
      <vt:lpstr>Window Manufacturer Generates Over $7 Million in Revenue From fullthrottle.ai-Identified Households </vt:lpstr>
      <vt:lpstr>fullthrottle.ai® Boosts Lead Conversion Rate for HVAC Company </vt:lpstr>
      <vt:lpstr>HVAC Holding Company Sees Higher Project Values and Record ROI with fullthrottle.ai™</vt:lpstr>
      <vt:lpstr>Kitchen Remodeling Company Increased Revenue by 69.7% in One Month Using fullthrottle.ai®</vt:lpstr>
      <vt:lpstr>Lindus Construction Finds High-Conversion Audience Using fullthrottle.ai™</vt:lpstr>
      <vt:lpstr>Retail</vt:lpstr>
      <vt:lpstr>National E-Commerce Company Increases Growth by 31% Within Half a Year Using fullthrottle.ai® </vt:lpstr>
      <vt:lpstr>fullthrottle.ai® Boosts Sales for Mattress Retailer </vt:lpstr>
      <vt:lpstr>Furniture Store Gets $1.4 Million Boost in 6 Months With fullthrottle.ai® </vt:lpstr>
      <vt:lpstr>Senior Living</vt:lpstr>
      <vt:lpstr>Senior Living Community’s Lead Generation Soars With fullthrottle.ai® </vt:lpstr>
      <vt:lpstr>fullthrottle.ai® Helps Senior Living Communities Generate 70% More Tours</vt:lpstr>
      <vt:lpstr>Driving Growth in Senior Living: Senior Living Community Achieves 107% Conversion Lift With fullthrottle.ai® </vt:lpstr>
      <vt:lpstr>Services</vt:lpstr>
      <vt:lpstr>Personal Injury Law Firm Experiences Exponential Increase in Website Leads With fullthrottle.ai®</vt:lpstr>
      <vt:lpstr>Transportation &amp; Moving Services</vt:lpstr>
      <vt:lpstr>Moving Company Increases Sold Services by 54% in Non-Peak Season With fullthrottle.ai®</vt:lpstr>
      <vt:lpstr>Travel &amp; Tourism</vt:lpstr>
      <vt:lpstr>Travel Experience Company Increases Bookings Using fullthrottle.ai®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Awards We’ve Won and Why They Matter</dc:title>
  <dc:creator>Kris Saxty</dc:creator>
  <cp:lastModifiedBy>Tyree Hicks-Perkins</cp:lastModifiedBy>
  <cp:revision>5</cp:revision>
  <dcterms:created xsi:type="dcterms:W3CDTF">2023-08-18T14:32:57Z</dcterms:created>
  <dcterms:modified xsi:type="dcterms:W3CDTF">2026-03-25T14:02:01Z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0x010100F6BEDD1D143D55408A9317F80FD315C1</vt:lpwstr>
  </property>
  <property fmtid="{D5CDD505-2E9C-101B-9397-08002B2CF9AE}" pid="3" name="MediaServiceImageTags">
    <vt:lpwstr/>
  </property>
</Properties>
</file>